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5143500" type="screen16x9"/>
  <p:notesSz cx="6858000" cy="9144000"/>
  <p:embeddedFontLst>
    <p:embeddedFont>
      <p:font typeface="Calibri" panose="020F0502020204030204" pitchFamily="34" charset="0"/>
      <p:regular r:id="rId48"/>
      <p:bold r:id="rId49"/>
      <p:italic r:id="rId50"/>
      <p:boldItalic r:id="rId51"/>
    </p:embeddedFont>
    <p:embeddedFont>
      <p:font typeface="Open Sans" panose="020B0606030504020204" pitchFamily="34" charset="0"/>
      <p:regular r:id="rId52"/>
      <p:bold r:id="rId53"/>
      <p:italic r:id="rId54"/>
      <p:boldItalic r:id="rId55"/>
    </p:embeddedFont>
    <p:embeddedFont>
      <p:font typeface="Play" panose="020B0604020202020204" charset="0"/>
      <p:regular r:id="rId56"/>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0EE7D1C-B147-4001-833E-58C9B3281C1C}">
  <a:tblStyle styleId="{80EE7D1C-B147-4001-833E-58C9B3281C1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2" d="100"/>
          <a:sy n="202" d="100"/>
        </p:scale>
        <p:origin x="3076" y="1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41" name="Google Shape;241;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55" name="Google Shape;255;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8" name="Google Shape;468;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3" name="Google Shape;533;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3" name="Google Shape;563;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0" name="Google Shape;580;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7" name="Google Shape;597;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3" name="Google Shape;613;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9" name="Google Shape;629;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5" name="Google Shape;645;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2" name="Google Shape;662;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 der Tutor fordert die Teilnehmer auf, die Funktion im Einstellungsbereich zu überprüfen</a:t>
            </a:r>
            <a:endParaRPr/>
          </a:p>
          <a:p>
            <a:pPr marL="0" lvl="0" indent="0" algn="l" rtl="0">
              <a:lnSpc>
                <a:spcPct val="100000"/>
              </a:lnSpc>
              <a:spcBef>
                <a:spcPts val="0"/>
              </a:spcBef>
              <a:spcAft>
                <a:spcPts val="0"/>
              </a:spcAft>
              <a:buClr>
                <a:schemeClr val="dk1"/>
              </a:buClr>
              <a:buSzPts val="1100"/>
              <a:buFont typeface="Arial"/>
              <a:buNone/>
            </a:pPr>
            <a:r>
              <a:rPr lang="en-US"/>
              <a:t>- der Tutor kann zeigen, wie man einen Namen und ein Passwort festlegt</a:t>
            </a:r>
            <a:endParaRPr/>
          </a:p>
          <a:p>
            <a:pPr marL="0" lvl="0" indent="0" algn="l" rtl="0">
              <a:lnSpc>
                <a:spcPct val="100000"/>
              </a:lnSpc>
              <a:spcBef>
                <a:spcPts val="0"/>
              </a:spcBef>
              <a:spcAft>
                <a:spcPts val="0"/>
              </a:spcAft>
              <a:buSzPts val="1400"/>
              <a:buNone/>
            </a:pPr>
            <a:r>
              <a:rPr lang="en-US"/>
              <a:t>- der Tutor kann andere Teilnehmer nach dem neuen Hotspot suchen lassen</a:t>
            </a:r>
            <a:endParaRPr/>
          </a:p>
        </p:txBody>
      </p:sp>
      <p:sp>
        <p:nvSpPr>
          <p:cNvPr id="678" name="Google Shape;678;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4" name="Google Shape;694;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9" name="Google Shape;709;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0" name="Google Shape;710;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6" name="Google Shape;726;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2" name="Google Shape;742;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2" name="Google Shape;762;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7" name="Google Shape;777;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8" name="Google Shape;778;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459581"/>
            <a:ext cx="5486400" cy="3086100"/>
          </a:xfrm>
          <a:prstGeom prst="rect">
            <a:avLst/>
          </a:prstGeom>
          <a:noFill/>
          <a:ln>
            <a:noFill/>
          </a:ln>
        </p:spPr>
      </p:sp>
      <p:sp>
        <p:nvSpPr>
          <p:cNvPr id="68" name="Google Shape;68;p10"/>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6.png"/><Relationship Id="rId10" Type="http://schemas.openxmlformats.org/officeDocument/2006/relationships/image" Target="../media/image4.jpg"/><Relationship Id="rId4" Type="http://schemas.openxmlformats.org/officeDocument/2006/relationships/image" Target="../media/image5.png"/><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about:blank"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7.png"/><Relationship Id="rId7"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7.png"/><Relationship Id="rId7"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grpSp>
        <p:nvGrpSpPr>
          <p:cNvPr id="90" name="Google Shape;90;p13"/>
          <p:cNvGrpSpPr/>
          <p:nvPr/>
        </p:nvGrpSpPr>
        <p:grpSpPr>
          <a:xfrm>
            <a:off x="251520" y="-9534"/>
            <a:ext cx="8919713" cy="5260732"/>
            <a:chOff x="216024" y="-27709"/>
            <a:chExt cx="8919713" cy="5260732"/>
          </a:xfrm>
        </p:grpSpPr>
        <p:sp>
          <p:nvSpPr>
            <p:cNvPr id="91" name="Google Shape;91;p13"/>
            <p:cNvSpPr/>
            <p:nvPr/>
          </p:nvSpPr>
          <p:spPr>
            <a:xfrm>
              <a:off x="3516895" y="-27709"/>
              <a:ext cx="5618842" cy="122057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92" name="Google Shape;92;p13"/>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93" name="Google Shape;93;p13"/>
            <p:cNvSpPr/>
            <p:nvPr/>
          </p:nvSpPr>
          <p:spPr>
            <a:xfrm>
              <a:off x="216024" y="4836772"/>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Projekt Nr.: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94" name="Google Shape;94;p13"/>
            <p:cNvSpPr txBox="1"/>
            <p:nvPr/>
          </p:nvSpPr>
          <p:spPr>
            <a:xfrm>
              <a:off x="7056784" y="4786747"/>
              <a:ext cx="1912469" cy="44627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Dieses Projekt wurde mit Unterstützung der Europäischen Kommission finanziert. Die Verantwortung für den Inhalt dieser Veröffentlichung trägt allein der Verfasser; die Kommission haftet nicht für die weitere Verwendung der darin enthaltenen Angaben.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95" name="Google Shape;95;p13"/>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dirty="0">
                <a:solidFill>
                  <a:srgbClr val="1F108C"/>
                </a:solidFill>
              </a:rPr>
              <a:t>E-Literacy</a:t>
            </a:r>
            <a:endParaRPr sz="3600" b="1" dirty="0">
              <a:solidFill>
                <a:srgbClr val="1F108C"/>
              </a:solidFill>
            </a:endParaRPr>
          </a:p>
        </p:txBody>
      </p:sp>
      <p:sp>
        <p:nvSpPr>
          <p:cNvPr id="97" name="Google Shape;97;p13"/>
          <p:cNvSpPr txBox="1">
            <a:spLocks noGrp="1"/>
          </p:cNvSpPr>
          <p:nvPr>
            <p:ph type="subTitle" idx="1"/>
          </p:nvPr>
        </p:nvSpPr>
        <p:spPr>
          <a:xfrm>
            <a:off x="5275329" y="2635528"/>
            <a:ext cx="3895904" cy="972418"/>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8000" b="1" dirty="0" err="1">
                <a:solidFill>
                  <a:srgbClr val="1F108C"/>
                </a:solidFill>
              </a:rPr>
              <a:t>Lektion</a:t>
            </a:r>
            <a:r>
              <a:rPr lang="en-US" sz="8000" b="1" dirty="0">
                <a:solidFill>
                  <a:srgbClr val="1F108C"/>
                </a:solidFill>
              </a:rPr>
              <a:t> 1. </a:t>
            </a:r>
            <a:endParaRPr sz="8000" b="1" dirty="0">
              <a:solidFill>
                <a:srgbClr val="1F108C"/>
              </a:solidFill>
            </a:endParaRPr>
          </a:p>
          <a:p>
            <a:pPr marL="0" lvl="0" indent="0" algn="ctr" rtl="0">
              <a:lnSpc>
                <a:spcPct val="100000"/>
              </a:lnSpc>
              <a:spcBef>
                <a:spcPts val="0"/>
              </a:spcBef>
              <a:spcAft>
                <a:spcPts val="0"/>
              </a:spcAft>
              <a:buClr>
                <a:srgbClr val="1F108C"/>
              </a:buClr>
              <a:buSzPct val="100000"/>
              <a:buNone/>
            </a:pPr>
            <a:endParaRPr sz="8000" b="1" dirty="0">
              <a:solidFill>
                <a:srgbClr val="1F108C"/>
              </a:solidFill>
            </a:endParaRPr>
          </a:p>
          <a:p>
            <a:pPr marL="0" lvl="0" indent="0" algn="ctr" rtl="0">
              <a:lnSpc>
                <a:spcPct val="100000"/>
              </a:lnSpc>
              <a:spcBef>
                <a:spcPts val="0"/>
              </a:spcBef>
              <a:spcAft>
                <a:spcPts val="0"/>
              </a:spcAft>
              <a:buClr>
                <a:srgbClr val="1F108C"/>
              </a:buClr>
              <a:buSzPct val="100000"/>
              <a:buNone/>
            </a:pPr>
            <a:r>
              <a:rPr lang="en-US" sz="8000" b="1" dirty="0" err="1">
                <a:solidFill>
                  <a:srgbClr val="1F108C"/>
                </a:solidFill>
              </a:rPr>
              <a:t>Einführung</a:t>
            </a:r>
            <a:r>
              <a:rPr lang="en-US" sz="8000" b="1" dirty="0">
                <a:solidFill>
                  <a:srgbClr val="1F108C"/>
                </a:solidFill>
              </a:rPr>
              <a:t> E-Government </a:t>
            </a:r>
            <a:endParaRPr dirty="0"/>
          </a:p>
          <a:p>
            <a:pPr marL="0" lvl="0" indent="0" algn="ctr" rtl="0">
              <a:lnSpc>
                <a:spcPct val="100000"/>
              </a:lnSpc>
              <a:spcBef>
                <a:spcPts val="360"/>
              </a:spcBef>
              <a:spcAft>
                <a:spcPts val="0"/>
              </a:spcAft>
              <a:buClr>
                <a:srgbClr val="888888"/>
              </a:buClr>
              <a:buSzPct val="100000"/>
              <a:buNone/>
            </a:pPr>
            <a:endParaRPr sz="7200" b="1" dirty="0">
              <a:solidFill>
                <a:srgbClr val="1F108C"/>
              </a:solidFill>
            </a:endParaRPr>
          </a:p>
          <a:p>
            <a:pPr marL="0" lvl="0" indent="0" algn="ctr" rtl="0">
              <a:lnSpc>
                <a:spcPct val="100000"/>
              </a:lnSpc>
              <a:spcBef>
                <a:spcPts val="360"/>
              </a:spcBef>
              <a:spcAft>
                <a:spcPts val="0"/>
              </a:spcAft>
              <a:buClr>
                <a:srgbClr val="1F108C"/>
              </a:buClr>
              <a:buSzPct val="100000"/>
              <a:buNone/>
            </a:pPr>
            <a:endParaRPr sz="7200" b="1" dirty="0">
              <a:solidFill>
                <a:srgbClr val="1F108C"/>
              </a:solidFill>
            </a:endParaRPr>
          </a:p>
          <a:p>
            <a:pPr marL="0" lvl="0" indent="0" algn="ctr" rtl="0">
              <a:lnSpc>
                <a:spcPct val="100000"/>
              </a:lnSpc>
              <a:spcBef>
                <a:spcPts val="280"/>
              </a:spcBef>
              <a:spcAft>
                <a:spcPts val="0"/>
              </a:spcAft>
              <a:buClr>
                <a:srgbClr val="5324D6"/>
              </a:buClr>
              <a:buSzPct val="100000"/>
              <a:buNone/>
            </a:pPr>
            <a:r>
              <a:rPr lang="en-US" sz="5600" dirty="0">
                <a:solidFill>
                  <a:srgbClr val="5324D6"/>
                </a:solidFill>
              </a:rPr>
              <a:t> </a:t>
            </a:r>
            <a:r>
              <a:rPr lang="en-US" dirty="0">
                <a:solidFill>
                  <a:srgbClr val="5324D6"/>
                </a:solidFill>
              </a:rPr>
              <a:t> </a:t>
            </a:r>
            <a:endParaRPr dirty="0"/>
          </a:p>
          <a:p>
            <a:pPr marL="0" lvl="0" indent="0" algn="ctr" rtl="0">
              <a:lnSpc>
                <a:spcPct val="100000"/>
              </a:lnSpc>
              <a:spcBef>
                <a:spcPts val="160"/>
              </a:spcBef>
              <a:spcAft>
                <a:spcPts val="0"/>
              </a:spcAft>
              <a:buClr>
                <a:srgbClr val="5324D6"/>
              </a:buClr>
              <a:buSzPct val="100000"/>
              <a:buNone/>
            </a:pPr>
            <a:r>
              <a:rPr lang="en-US" dirty="0">
                <a:solidFill>
                  <a:srgbClr val="5324D6"/>
                </a:solidFill>
              </a:rPr>
              <a:t> </a:t>
            </a:r>
            <a:endParaRPr dirty="0"/>
          </a:p>
        </p:txBody>
      </p:sp>
      <p:pic>
        <p:nvPicPr>
          <p:cNvPr id="98" name="Google Shape;98;p13" descr="Logo&#10;&#10;Description automatically generated with medium confidence"/>
          <p:cNvPicPr preferRelativeResize="0"/>
          <p:nvPr/>
        </p:nvPicPr>
        <p:blipFill rotWithShape="1">
          <a:blip r:embed="rId5">
            <a:alphaModFix/>
          </a:blip>
          <a:srcRect/>
          <a:stretch/>
        </p:blipFill>
        <p:spPr>
          <a:xfrm>
            <a:off x="6078844" y="-9534"/>
            <a:ext cx="3065156" cy="1354107"/>
          </a:xfrm>
          <a:prstGeom prst="rect">
            <a:avLst/>
          </a:prstGeom>
          <a:noFill/>
          <a:ln>
            <a:noFill/>
          </a:ln>
        </p:spPr>
      </p:pic>
      <p:pic>
        <p:nvPicPr>
          <p:cNvPr id="99" name="Google Shape;99;p13"/>
          <p:cNvPicPr preferRelativeResize="0"/>
          <p:nvPr/>
        </p:nvPicPr>
        <p:blipFill rotWithShape="1">
          <a:blip r:embed="rId6">
            <a:alphaModFix/>
          </a:blip>
          <a:srcRect/>
          <a:stretch/>
        </p:blipFill>
        <p:spPr>
          <a:xfrm>
            <a:off x="6257663" y="4504601"/>
            <a:ext cx="2707523" cy="568475"/>
          </a:xfrm>
          <a:prstGeom prst="rect">
            <a:avLst/>
          </a:prstGeom>
          <a:noFill/>
          <a:ln>
            <a:noFill/>
          </a:ln>
        </p:spPr>
      </p:pic>
      <p:sp>
        <p:nvSpPr>
          <p:cNvPr id="100" name="Google Shape;100;p13"/>
          <p:cNvSpPr txBox="1"/>
          <p:nvPr/>
        </p:nvSpPr>
        <p:spPr>
          <a:xfrm>
            <a:off x="5570881" y="3620643"/>
            <a:ext cx="3304800" cy="8097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1000"/>
              </a:spcAft>
              <a:buClr>
                <a:srgbClr val="000000"/>
              </a:buClr>
              <a:buSzPts val="700"/>
              <a:buFont typeface="Arial"/>
              <a:buNone/>
            </a:pPr>
            <a:r>
              <a:rPr lang="en-US" sz="700" b="0" i="0" u="none" strike="noStrike" cap="none" dirty="0" err="1">
                <a:solidFill>
                  <a:srgbClr val="00005F"/>
                </a:solidFill>
                <a:latin typeface="Open Sans"/>
                <a:ea typeface="Open Sans"/>
                <a:cs typeface="Open Sans"/>
                <a:sym typeface="Open Sans"/>
              </a:rPr>
              <a:t>Finanziert</a:t>
            </a:r>
            <a:r>
              <a:rPr lang="en-US" sz="700" b="0" i="0" u="none" strike="noStrike" cap="none" dirty="0">
                <a:solidFill>
                  <a:srgbClr val="00005F"/>
                </a:solidFill>
                <a:latin typeface="Open Sans"/>
                <a:ea typeface="Open Sans"/>
                <a:cs typeface="Open Sans"/>
                <a:sym typeface="Open Sans"/>
              </a:rPr>
              <a:t> von der </a:t>
            </a:r>
            <a:r>
              <a:rPr lang="en-US" sz="700" b="0" i="0" u="none" strike="noStrike" cap="none" dirty="0" err="1">
                <a:solidFill>
                  <a:srgbClr val="00005F"/>
                </a:solidFill>
                <a:latin typeface="Open Sans"/>
                <a:ea typeface="Open Sans"/>
                <a:cs typeface="Open Sans"/>
                <a:sym typeface="Open Sans"/>
              </a:rPr>
              <a:t>Europäischen</a:t>
            </a:r>
            <a:r>
              <a:rPr lang="en-US" sz="700" b="0" i="0" u="none" strike="noStrike" cap="none" dirty="0">
                <a:solidFill>
                  <a:srgbClr val="00005F"/>
                </a:solidFill>
                <a:latin typeface="Open Sans"/>
                <a:ea typeface="Open Sans"/>
                <a:cs typeface="Open Sans"/>
                <a:sym typeface="Open Sans"/>
              </a:rPr>
              <a:t> Union. Die </a:t>
            </a:r>
            <a:r>
              <a:rPr lang="en-US" sz="700" b="0" i="0" u="none" strike="noStrike" cap="none" dirty="0" err="1">
                <a:solidFill>
                  <a:srgbClr val="00005F"/>
                </a:solidFill>
                <a:latin typeface="Open Sans"/>
                <a:ea typeface="Open Sans"/>
                <a:cs typeface="Open Sans"/>
                <a:sym typeface="Open Sans"/>
              </a:rPr>
              <a:t>geäußerten</a:t>
            </a:r>
            <a:r>
              <a:rPr lang="en-US" sz="700" b="0" i="0" u="none" strike="noStrike" cap="none" dirty="0">
                <a:solidFill>
                  <a:srgbClr val="00005F"/>
                </a:solidFill>
                <a:latin typeface="Open Sans"/>
                <a:ea typeface="Open Sans"/>
                <a:cs typeface="Open Sans"/>
                <a:sym typeface="Open Sans"/>
              </a:rPr>
              <a:t> </a:t>
            </a:r>
            <a:r>
              <a:rPr lang="en-US" sz="700" b="0" i="0" u="none" strike="noStrike" cap="none" dirty="0" err="1">
                <a:solidFill>
                  <a:srgbClr val="00005F"/>
                </a:solidFill>
                <a:latin typeface="Open Sans"/>
                <a:ea typeface="Open Sans"/>
                <a:cs typeface="Open Sans"/>
                <a:sym typeface="Open Sans"/>
              </a:rPr>
              <a:t>Ansichten</a:t>
            </a:r>
            <a:r>
              <a:rPr lang="en-US" sz="700" b="0" i="0" u="none" strike="noStrike" cap="none" dirty="0">
                <a:solidFill>
                  <a:srgbClr val="00005F"/>
                </a:solidFill>
                <a:latin typeface="Open Sans"/>
                <a:ea typeface="Open Sans"/>
                <a:cs typeface="Open Sans"/>
                <a:sym typeface="Open Sans"/>
              </a:rPr>
              <a:t> und </a:t>
            </a:r>
            <a:r>
              <a:rPr lang="en-US" sz="700" b="0" i="0" u="none" strike="noStrike" cap="none" dirty="0" err="1">
                <a:solidFill>
                  <a:srgbClr val="00005F"/>
                </a:solidFill>
                <a:latin typeface="Open Sans"/>
                <a:ea typeface="Open Sans"/>
                <a:cs typeface="Open Sans"/>
                <a:sym typeface="Open Sans"/>
              </a:rPr>
              <a:t>Meinungen</a:t>
            </a:r>
            <a:r>
              <a:rPr lang="en-US" sz="700" b="0" i="0" u="none" strike="noStrike" cap="none" dirty="0">
                <a:solidFill>
                  <a:srgbClr val="00005F"/>
                </a:solidFill>
                <a:latin typeface="Open Sans"/>
                <a:ea typeface="Open Sans"/>
                <a:cs typeface="Open Sans"/>
                <a:sym typeface="Open Sans"/>
              </a:rPr>
              <a:t> </a:t>
            </a:r>
            <a:r>
              <a:rPr lang="en-US" sz="700" b="0" i="0" u="none" strike="noStrike" cap="none" dirty="0" err="1">
                <a:solidFill>
                  <a:srgbClr val="00005F"/>
                </a:solidFill>
                <a:latin typeface="Open Sans"/>
                <a:ea typeface="Open Sans"/>
                <a:cs typeface="Open Sans"/>
                <a:sym typeface="Open Sans"/>
              </a:rPr>
              <a:t>sind</a:t>
            </a:r>
            <a:r>
              <a:rPr lang="en-US" sz="700" b="0" i="0" u="none" strike="noStrike" cap="none" dirty="0">
                <a:solidFill>
                  <a:srgbClr val="00005F"/>
                </a:solidFill>
                <a:latin typeface="Open Sans"/>
                <a:ea typeface="Open Sans"/>
                <a:cs typeface="Open Sans"/>
                <a:sym typeface="Open Sans"/>
              </a:rPr>
              <a:t> </a:t>
            </a:r>
            <a:r>
              <a:rPr lang="en-US" sz="700" b="0" i="0" u="none" strike="noStrike" cap="none" dirty="0" err="1">
                <a:solidFill>
                  <a:srgbClr val="00005F"/>
                </a:solidFill>
                <a:latin typeface="Open Sans"/>
                <a:ea typeface="Open Sans"/>
                <a:cs typeface="Open Sans"/>
                <a:sym typeface="Open Sans"/>
              </a:rPr>
              <a:t>jedoch</a:t>
            </a:r>
            <a:r>
              <a:rPr lang="en-US" sz="700" b="0" i="0" u="none" strike="noStrike" cap="none" dirty="0">
                <a:solidFill>
                  <a:srgbClr val="00005F"/>
                </a:solidFill>
                <a:latin typeface="Open Sans"/>
                <a:ea typeface="Open Sans"/>
                <a:cs typeface="Open Sans"/>
                <a:sym typeface="Open Sans"/>
              </a:rPr>
              <a:t> </a:t>
            </a:r>
            <a:r>
              <a:rPr lang="en-US" sz="700" b="0" i="0" u="none" strike="noStrike" cap="none" dirty="0" err="1">
                <a:solidFill>
                  <a:srgbClr val="00005F"/>
                </a:solidFill>
                <a:latin typeface="Open Sans"/>
                <a:ea typeface="Open Sans"/>
                <a:cs typeface="Open Sans"/>
                <a:sym typeface="Open Sans"/>
              </a:rPr>
              <a:t>ausschließlich</a:t>
            </a:r>
            <a:r>
              <a:rPr lang="en-US" sz="700" b="0" i="0" u="none" strike="noStrike" cap="none" dirty="0">
                <a:solidFill>
                  <a:srgbClr val="00005F"/>
                </a:solidFill>
                <a:latin typeface="Open Sans"/>
                <a:ea typeface="Open Sans"/>
                <a:cs typeface="Open Sans"/>
                <a:sym typeface="Open Sans"/>
              </a:rPr>
              <a:t> die des </a:t>
            </a:r>
            <a:r>
              <a:rPr lang="en-US" sz="700" b="0" i="0" u="none" strike="noStrike" cap="none" dirty="0" err="1">
                <a:solidFill>
                  <a:srgbClr val="00005F"/>
                </a:solidFill>
                <a:latin typeface="Open Sans"/>
                <a:ea typeface="Open Sans"/>
                <a:cs typeface="Open Sans"/>
                <a:sym typeface="Open Sans"/>
              </a:rPr>
              <a:t>Autors</a:t>
            </a:r>
            <a:r>
              <a:rPr lang="en-US" sz="700" b="0" i="0" u="none" strike="noStrike" cap="none" dirty="0">
                <a:solidFill>
                  <a:srgbClr val="00005F"/>
                </a:solidFill>
                <a:latin typeface="Open Sans"/>
                <a:ea typeface="Open Sans"/>
                <a:cs typeface="Open Sans"/>
                <a:sym typeface="Open Sans"/>
              </a:rPr>
              <a:t>/der </a:t>
            </a:r>
            <a:r>
              <a:rPr lang="en-US" sz="700" b="0" i="0" u="none" strike="noStrike" cap="none" dirty="0" err="1">
                <a:solidFill>
                  <a:srgbClr val="00005F"/>
                </a:solidFill>
                <a:latin typeface="Open Sans"/>
                <a:ea typeface="Open Sans"/>
                <a:cs typeface="Open Sans"/>
                <a:sym typeface="Open Sans"/>
              </a:rPr>
              <a:t>Autoren</a:t>
            </a:r>
            <a:r>
              <a:rPr lang="en-US" sz="700" b="0" i="0" u="none" strike="noStrike" cap="none" dirty="0">
                <a:solidFill>
                  <a:srgbClr val="00005F"/>
                </a:solidFill>
                <a:latin typeface="Open Sans"/>
                <a:ea typeface="Open Sans"/>
                <a:cs typeface="Open Sans"/>
                <a:sym typeface="Open Sans"/>
              </a:rPr>
              <a:t> und </a:t>
            </a:r>
            <a:r>
              <a:rPr lang="en-US" sz="700" b="0" i="0" u="none" strike="noStrike" cap="none" dirty="0" err="1">
                <a:solidFill>
                  <a:srgbClr val="00005F"/>
                </a:solidFill>
                <a:latin typeface="Open Sans"/>
                <a:ea typeface="Open Sans"/>
                <a:cs typeface="Open Sans"/>
                <a:sym typeface="Open Sans"/>
              </a:rPr>
              <a:t>spiegeln</a:t>
            </a:r>
            <a:r>
              <a:rPr lang="en-US" sz="700" b="0" i="0" u="none" strike="noStrike" cap="none" dirty="0">
                <a:solidFill>
                  <a:srgbClr val="00005F"/>
                </a:solidFill>
                <a:latin typeface="Open Sans"/>
                <a:ea typeface="Open Sans"/>
                <a:cs typeface="Open Sans"/>
                <a:sym typeface="Open Sans"/>
              </a:rPr>
              <a:t> </a:t>
            </a:r>
            <a:r>
              <a:rPr lang="en-US" sz="700" b="0" i="0" u="none" strike="noStrike" cap="none" dirty="0" err="1">
                <a:solidFill>
                  <a:srgbClr val="00005F"/>
                </a:solidFill>
                <a:latin typeface="Open Sans"/>
                <a:ea typeface="Open Sans"/>
                <a:cs typeface="Open Sans"/>
                <a:sym typeface="Open Sans"/>
              </a:rPr>
              <a:t>nicht</a:t>
            </a:r>
            <a:r>
              <a:rPr lang="en-US" sz="700" b="0" i="0" u="none" strike="noStrike" cap="none" dirty="0">
                <a:solidFill>
                  <a:srgbClr val="00005F"/>
                </a:solidFill>
                <a:latin typeface="Open Sans"/>
                <a:ea typeface="Open Sans"/>
                <a:cs typeface="Open Sans"/>
                <a:sym typeface="Open Sans"/>
              </a:rPr>
              <a:t> </a:t>
            </a:r>
            <a:r>
              <a:rPr lang="en-US" sz="700" b="0" i="0" u="none" strike="noStrike" cap="none" dirty="0" err="1">
                <a:solidFill>
                  <a:srgbClr val="00005F"/>
                </a:solidFill>
                <a:latin typeface="Open Sans"/>
                <a:ea typeface="Open Sans"/>
                <a:cs typeface="Open Sans"/>
                <a:sym typeface="Open Sans"/>
              </a:rPr>
              <a:t>unbedingt</a:t>
            </a:r>
            <a:r>
              <a:rPr lang="en-US" sz="700" b="0" i="0" u="none" strike="noStrike" cap="none" dirty="0">
                <a:solidFill>
                  <a:srgbClr val="00005F"/>
                </a:solidFill>
                <a:latin typeface="Open Sans"/>
                <a:ea typeface="Open Sans"/>
                <a:cs typeface="Open Sans"/>
                <a:sym typeface="Open Sans"/>
              </a:rPr>
              <a:t> die der </a:t>
            </a:r>
            <a:r>
              <a:rPr lang="en-US" sz="700" b="0" i="0" u="none" strike="noStrike" cap="none" dirty="0" err="1">
                <a:solidFill>
                  <a:srgbClr val="00005F"/>
                </a:solidFill>
                <a:latin typeface="Open Sans"/>
                <a:ea typeface="Open Sans"/>
                <a:cs typeface="Open Sans"/>
                <a:sym typeface="Open Sans"/>
              </a:rPr>
              <a:t>Europäischen</a:t>
            </a:r>
            <a:r>
              <a:rPr lang="en-US" sz="700" b="0" i="0" u="none" strike="noStrike" cap="none" dirty="0">
                <a:solidFill>
                  <a:srgbClr val="00005F"/>
                </a:solidFill>
                <a:latin typeface="Open Sans"/>
                <a:ea typeface="Open Sans"/>
                <a:cs typeface="Open Sans"/>
                <a:sym typeface="Open Sans"/>
              </a:rPr>
              <a:t> Union </a:t>
            </a:r>
            <a:r>
              <a:rPr lang="en-US" sz="700" b="0" i="0" u="none" strike="noStrike" cap="none" dirty="0" err="1">
                <a:solidFill>
                  <a:srgbClr val="00005F"/>
                </a:solidFill>
                <a:latin typeface="Open Sans"/>
                <a:ea typeface="Open Sans"/>
                <a:cs typeface="Open Sans"/>
                <a:sym typeface="Open Sans"/>
              </a:rPr>
              <a:t>oder</a:t>
            </a:r>
            <a:r>
              <a:rPr lang="en-US" sz="700" b="0" i="0" u="none" strike="noStrike" cap="none" dirty="0">
                <a:solidFill>
                  <a:srgbClr val="00005F"/>
                </a:solidFill>
                <a:latin typeface="Open Sans"/>
                <a:ea typeface="Open Sans"/>
                <a:cs typeface="Open Sans"/>
                <a:sym typeface="Open Sans"/>
              </a:rPr>
              <a:t> der </a:t>
            </a:r>
            <a:r>
              <a:rPr lang="en-US" sz="700" b="0" i="0" u="none" strike="noStrike" cap="none" dirty="0" err="1">
                <a:solidFill>
                  <a:srgbClr val="00005F"/>
                </a:solidFill>
                <a:latin typeface="Open Sans"/>
                <a:ea typeface="Open Sans"/>
                <a:cs typeface="Open Sans"/>
                <a:sym typeface="Open Sans"/>
              </a:rPr>
              <a:t>Europäischen</a:t>
            </a:r>
            <a:r>
              <a:rPr lang="en-US" sz="700" b="0" i="0" u="none" strike="noStrike" cap="none" dirty="0">
                <a:solidFill>
                  <a:srgbClr val="00005F"/>
                </a:solidFill>
                <a:latin typeface="Open Sans"/>
                <a:ea typeface="Open Sans"/>
                <a:cs typeface="Open Sans"/>
                <a:sym typeface="Open Sans"/>
              </a:rPr>
              <a:t> </a:t>
            </a:r>
            <a:r>
              <a:rPr lang="en-US" sz="700" b="0" i="0" u="none" strike="noStrike" cap="none" dirty="0" err="1">
                <a:solidFill>
                  <a:srgbClr val="00005F"/>
                </a:solidFill>
                <a:latin typeface="Open Sans"/>
                <a:ea typeface="Open Sans"/>
                <a:cs typeface="Open Sans"/>
                <a:sym typeface="Open Sans"/>
              </a:rPr>
              <a:t>Exekutivagentur</a:t>
            </a:r>
            <a:r>
              <a:rPr lang="en-US" sz="700" b="0" i="0" u="none" strike="noStrike" cap="none" dirty="0">
                <a:solidFill>
                  <a:srgbClr val="00005F"/>
                </a:solidFill>
                <a:latin typeface="Open Sans"/>
                <a:ea typeface="Open Sans"/>
                <a:cs typeface="Open Sans"/>
                <a:sym typeface="Open Sans"/>
              </a:rPr>
              <a:t> für </a:t>
            </a:r>
            <a:r>
              <a:rPr lang="en-US" sz="700" b="0" i="0" u="none" strike="noStrike" cap="none" dirty="0" err="1">
                <a:solidFill>
                  <a:srgbClr val="00005F"/>
                </a:solidFill>
                <a:latin typeface="Open Sans"/>
                <a:ea typeface="Open Sans"/>
                <a:cs typeface="Open Sans"/>
                <a:sym typeface="Open Sans"/>
              </a:rPr>
              <a:t>Bildung</a:t>
            </a:r>
            <a:r>
              <a:rPr lang="en-US" sz="700" b="0" i="0" u="none" strike="noStrike" cap="none" dirty="0">
                <a:solidFill>
                  <a:srgbClr val="00005F"/>
                </a:solidFill>
                <a:latin typeface="Open Sans"/>
                <a:ea typeface="Open Sans"/>
                <a:cs typeface="Open Sans"/>
                <a:sym typeface="Open Sans"/>
              </a:rPr>
              <a:t> und Kultur (EACEA) wider. </a:t>
            </a:r>
            <a:r>
              <a:rPr lang="en-US" sz="700" b="0" i="0" u="none" strike="noStrike" cap="none" dirty="0" err="1">
                <a:solidFill>
                  <a:srgbClr val="00005F"/>
                </a:solidFill>
                <a:latin typeface="Open Sans"/>
                <a:ea typeface="Open Sans"/>
                <a:cs typeface="Open Sans"/>
                <a:sym typeface="Open Sans"/>
              </a:rPr>
              <a:t>Weder</a:t>
            </a:r>
            <a:r>
              <a:rPr lang="en-US" sz="700" b="0" i="0" u="none" strike="noStrike" cap="none" dirty="0">
                <a:solidFill>
                  <a:srgbClr val="00005F"/>
                </a:solidFill>
                <a:latin typeface="Open Sans"/>
                <a:ea typeface="Open Sans"/>
                <a:cs typeface="Open Sans"/>
                <a:sym typeface="Open Sans"/>
              </a:rPr>
              <a:t> die </a:t>
            </a:r>
            <a:r>
              <a:rPr lang="en-US" sz="700" b="0" i="0" u="none" strike="noStrike" cap="none" dirty="0" err="1">
                <a:solidFill>
                  <a:srgbClr val="00005F"/>
                </a:solidFill>
                <a:latin typeface="Open Sans"/>
                <a:ea typeface="Open Sans"/>
                <a:cs typeface="Open Sans"/>
                <a:sym typeface="Open Sans"/>
              </a:rPr>
              <a:t>Europäische</a:t>
            </a:r>
            <a:r>
              <a:rPr lang="en-US" sz="700" b="0" i="0" u="none" strike="noStrike" cap="none" dirty="0">
                <a:solidFill>
                  <a:srgbClr val="00005F"/>
                </a:solidFill>
                <a:latin typeface="Open Sans"/>
                <a:ea typeface="Open Sans"/>
                <a:cs typeface="Open Sans"/>
                <a:sym typeface="Open Sans"/>
              </a:rPr>
              <a:t> Union </a:t>
            </a:r>
            <a:r>
              <a:rPr lang="en-US" sz="700" b="0" i="0" u="none" strike="noStrike" cap="none" dirty="0" err="1">
                <a:solidFill>
                  <a:srgbClr val="00005F"/>
                </a:solidFill>
                <a:latin typeface="Open Sans"/>
                <a:ea typeface="Open Sans"/>
                <a:cs typeface="Open Sans"/>
                <a:sym typeface="Open Sans"/>
              </a:rPr>
              <a:t>noch</a:t>
            </a:r>
            <a:r>
              <a:rPr lang="en-US" sz="700" b="0" i="0" u="none" strike="noStrike" cap="none" dirty="0">
                <a:solidFill>
                  <a:srgbClr val="00005F"/>
                </a:solidFill>
                <a:latin typeface="Open Sans"/>
                <a:ea typeface="Open Sans"/>
                <a:cs typeface="Open Sans"/>
                <a:sym typeface="Open Sans"/>
              </a:rPr>
              <a:t> die EACEA </a:t>
            </a:r>
            <a:r>
              <a:rPr lang="en-US" sz="700" b="0" i="0" u="none" strike="noStrike" cap="none" dirty="0" err="1">
                <a:solidFill>
                  <a:srgbClr val="00005F"/>
                </a:solidFill>
                <a:latin typeface="Open Sans"/>
                <a:ea typeface="Open Sans"/>
                <a:cs typeface="Open Sans"/>
                <a:sym typeface="Open Sans"/>
              </a:rPr>
              <a:t>können</a:t>
            </a:r>
            <a:r>
              <a:rPr lang="en-US" sz="700" b="0" i="0" u="none" strike="noStrike" cap="none" dirty="0">
                <a:solidFill>
                  <a:srgbClr val="00005F"/>
                </a:solidFill>
                <a:latin typeface="Open Sans"/>
                <a:ea typeface="Open Sans"/>
                <a:cs typeface="Open Sans"/>
                <a:sym typeface="Open Sans"/>
              </a:rPr>
              <a:t> für </a:t>
            </a:r>
            <a:r>
              <a:rPr lang="en-US" sz="700" b="0" i="0" u="none" strike="noStrike" cap="none" dirty="0" err="1">
                <a:solidFill>
                  <a:srgbClr val="00005F"/>
                </a:solidFill>
                <a:latin typeface="Open Sans"/>
                <a:ea typeface="Open Sans"/>
                <a:cs typeface="Open Sans"/>
                <a:sym typeface="Open Sans"/>
              </a:rPr>
              <a:t>diese</a:t>
            </a:r>
            <a:r>
              <a:rPr lang="en-US" sz="700" b="0" i="0" u="none" strike="noStrike" cap="none" dirty="0">
                <a:solidFill>
                  <a:srgbClr val="00005F"/>
                </a:solidFill>
                <a:latin typeface="Open Sans"/>
                <a:ea typeface="Open Sans"/>
                <a:cs typeface="Open Sans"/>
                <a:sym typeface="Open Sans"/>
              </a:rPr>
              <a:t> </a:t>
            </a:r>
            <a:r>
              <a:rPr lang="en-US" sz="700" b="0" i="0" u="none" strike="noStrike" cap="none" dirty="0" err="1">
                <a:solidFill>
                  <a:srgbClr val="00005F"/>
                </a:solidFill>
                <a:latin typeface="Open Sans"/>
                <a:ea typeface="Open Sans"/>
                <a:cs typeface="Open Sans"/>
                <a:sym typeface="Open Sans"/>
              </a:rPr>
              <a:t>verantwortlich</a:t>
            </a:r>
            <a:r>
              <a:rPr lang="en-US" sz="700" b="0" i="0" u="none" strike="noStrike" cap="none" dirty="0">
                <a:solidFill>
                  <a:srgbClr val="00005F"/>
                </a:solidFill>
                <a:latin typeface="Open Sans"/>
                <a:ea typeface="Open Sans"/>
                <a:cs typeface="Open Sans"/>
                <a:sym typeface="Open Sans"/>
              </a:rPr>
              <a:t> </a:t>
            </a:r>
            <a:r>
              <a:rPr lang="en-US" sz="700" b="0" i="0" u="none" strike="noStrike" cap="none" dirty="0" err="1">
                <a:solidFill>
                  <a:srgbClr val="00005F"/>
                </a:solidFill>
                <a:latin typeface="Open Sans"/>
                <a:ea typeface="Open Sans"/>
                <a:cs typeface="Open Sans"/>
                <a:sym typeface="Open Sans"/>
              </a:rPr>
              <a:t>gemacht</a:t>
            </a:r>
            <a:r>
              <a:rPr lang="en-US" sz="700" b="0" i="0" u="none" strike="noStrike" cap="none" dirty="0">
                <a:solidFill>
                  <a:srgbClr val="00005F"/>
                </a:solidFill>
                <a:latin typeface="Open Sans"/>
                <a:ea typeface="Open Sans"/>
                <a:cs typeface="Open Sans"/>
                <a:sym typeface="Open Sans"/>
              </a:rPr>
              <a:t> </a:t>
            </a:r>
            <a:r>
              <a:rPr lang="en-US" sz="700" b="0" i="0" u="none" strike="noStrike" cap="none" dirty="0" err="1">
                <a:solidFill>
                  <a:srgbClr val="00005F"/>
                </a:solidFill>
                <a:latin typeface="Open Sans"/>
                <a:ea typeface="Open Sans"/>
                <a:cs typeface="Open Sans"/>
                <a:sym typeface="Open Sans"/>
              </a:rPr>
              <a:t>werden</a:t>
            </a:r>
            <a:r>
              <a:rPr lang="en-US" sz="700" b="0" i="0" u="none" strike="noStrike" cap="none" dirty="0">
                <a:solidFill>
                  <a:srgbClr val="00005F"/>
                </a:solidFill>
                <a:latin typeface="Open Sans"/>
                <a:ea typeface="Open Sans"/>
                <a:cs typeface="Open Sans"/>
                <a:sym typeface="Open Sans"/>
              </a:rPr>
              <a:t>.</a:t>
            </a:r>
            <a:endParaRPr sz="700" b="0" i="0" u="none" strike="noStrike" cap="none" dirty="0">
              <a:solidFill>
                <a:srgbClr val="00005F"/>
              </a:solidFill>
              <a:latin typeface="Open Sans"/>
              <a:ea typeface="Open Sans"/>
              <a:cs typeface="Open Sans"/>
              <a:sym typeface="Open Sans"/>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0" name="Google Shape;230;p2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Wie wäre es damit?</a:t>
            </a:r>
            <a:endParaRPr sz="2400">
              <a:solidFill>
                <a:schemeClr val="lt1"/>
              </a:solidFill>
            </a:endParaRPr>
          </a:p>
        </p:txBody>
      </p:sp>
      <p:sp>
        <p:nvSpPr>
          <p:cNvPr id="231" name="Google Shape;231;p2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pic>
        <p:nvPicPr>
          <p:cNvPr id="232" name="Google Shape;232;p2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33" name="Google Shape;233;p2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34" name="Google Shape;234;p2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35" name="Google Shape;235;p22"/>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236" name="Google Shape;236;p22"/>
          <p:cNvPicPr preferRelativeResize="0"/>
          <p:nvPr/>
        </p:nvPicPr>
        <p:blipFill rotWithShape="1">
          <a:blip r:embed="rId6">
            <a:alphaModFix/>
          </a:blip>
          <a:srcRect/>
          <a:stretch/>
        </p:blipFill>
        <p:spPr>
          <a:xfrm>
            <a:off x="2685450" y="1627450"/>
            <a:ext cx="3773103" cy="3252675"/>
          </a:xfrm>
          <a:prstGeom prst="rect">
            <a:avLst/>
          </a:prstGeom>
          <a:noFill/>
          <a:ln>
            <a:noFill/>
          </a:ln>
        </p:spPr>
      </p:pic>
      <p:pic>
        <p:nvPicPr>
          <p:cNvPr id="237" name="Google Shape;237;p22"/>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4" name="Google Shape;244;p2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Wie wäre es damit?</a:t>
            </a:r>
            <a:endParaRPr sz="2400">
              <a:solidFill>
                <a:schemeClr val="lt1"/>
              </a:solidFill>
            </a:endParaRPr>
          </a:p>
        </p:txBody>
      </p:sp>
      <p:sp>
        <p:nvSpPr>
          <p:cNvPr id="245" name="Google Shape;245;p2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pic>
        <p:nvPicPr>
          <p:cNvPr id="246" name="Google Shape;246;p2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47" name="Google Shape;247;p2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48" name="Google Shape;248;p2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49" name="Google Shape;249;p23"/>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250" name="Google Shape;250;p23"/>
          <p:cNvPicPr preferRelativeResize="0"/>
          <p:nvPr/>
        </p:nvPicPr>
        <p:blipFill rotWithShape="1">
          <a:blip r:embed="rId6">
            <a:alphaModFix/>
          </a:blip>
          <a:srcRect/>
          <a:stretch/>
        </p:blipFill>
        <p:spPr>
          <a:xfrm>
            <a:off x="2278375" y="1586025"/>
            <a:ext cx="4587254" cy="3252675"/>
          </a:xfrm>
          <a:prstGeom prst="rect">
            <a:avLst/>
          </a:prstGeom>
          <a:noFill/>
          <a:ln>
            <a:noFill/>
          </a:ln>
        </p:spPr>
      </p:pic>
      <p:pic>
        <p:nvPicPr>
          <p:cNvPr id="251" name="Google Shape;251;p23"/>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8" name="Google Shape;258;p2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Wie wäre es damit?</a:t>
            </a:r>
            <a:endParaRPr sz="2400">
              <a:solidFill>
                <a:schemeClr val="lt1"/>
              </a:solidFill>
            </a:endParaRPr>
          </a:p>
        </p:txBody>
      </p:sp>
      <p:sp>
        <p:nvSpPr>
          <p:cNvPr id="259" name="Google Shape;259;p2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pic>
        <p:nvPicPr>
          <p:cNvPr id="260" name="Google Shape;260;p2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61" name="Google Shape;261;p2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62" name="Google Shape;262;p2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63" name="Google Shape;263;p24"/>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264" name="Google Shape;264;p24"/>
          <p:cNvPicPr preferRelativeResize="0"/>
          <p:nvPr/>
        </p:nvPicPr>
        <p:blipFill rotWithShape="1">
          <a:blip r:embed="rId6">
            <a:alphaModFix/>
          </a:blip>
          <a:srcRect/>
          <a:stretch/>
        </p:blipFill>
        <p:spPr>
          <a:xfrm>
            <a:off x="2345950" y="1627450"/>
            <a:ext cx="4583557" cy="3252675"/>
          </a:xfrm>
          <a:prstGeom prst="rect">
            <a:avLst/>
          </a:prstGeom>
          <a:noFill/>
          <a:ln>
            <a:noFill/>
          </a:ln>
        </p:spPr>
      </p:pic>
      <p:pic>
        <p:nvPicPr>
          <p:cNvPr id="265" name="Google Shape;265;p24"/>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2" name="Google Shape;272;p2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2.1 Einführung Cybersicherheit</a:t>
            </a:r>
            <a:endParaRPr sz="2400">
              <a:solidFill>
                <a:schemeClr val="lt1"/>
              </a:solidFill>
            </a:endParaRPr>
          </a:p>
        </p:txBody>
      </p:sp>
      <p:sp>
        <p:nvSpPr>
          <p:cNvPr id="273" name="Google Shape;273;p2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pic>
        <p:nvPicPr>
          <p:cNvPr id="274" name="Google Shape;274;p2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75" name="Google Shape;275;p2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76" name="Google Shape;276;p2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77" name="Google Shape;277;p2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278" name="Google Shape;278;p25"/>
          <p:cNvSpPr txBox="1"/>
          <p:nvPr/>
        </p:nvSpPr>
        <p:spPr>
          <a:xfrm>
            <a:off x="539549" y="1419625"/>
            <a:ext cx="3903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Was ist Cybersicherheit?</a:t>
            </a:r>
            <a:endParaRPr sz="2200" b="1" i="0" u="none" strike="noStrike" cap="none">
              <a:solidFill>
                <a:srgbClr val="000000"/>
              </a:solidFill>
              <a:latin typeface="Calibri"/>
              <a:ea typeface="Calibri"/>
              <a:cs typeface="Calibri"/>
              <a:sym typeface="Calibri"/>
            </a:endParaRPr>
          </a:p>
        </p:txBody>
      </p:sp>
      <p:sp>
        <p:nvSpPr>
          <p:cNvPr id="279" name="Google Shape;279;p25"/>
          <p:cNvSpPr txBox="1"/>
          <p:nvPr/>
        </p:nvSpPr>
        <p:spPr>
          <a:xfrm>
            <a:off x="532102" y="2000549"/>
            <a:ext cx="7704900" cy="1816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Cybersicherheit ist die Fähigkeit, auf digitalen Dienstleistungsplattformen und im Allgemeinen im Internet sicher und verantwortungsvoll zu handeln. </a:t>
            </a:r>
            <a:endParaRPr sz="20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In nur wenigen Schritten ist es möglich, persönliche Daten zu schützen und Online-Risiken zu minimieren.</a:t>
            </a:r>
            <a:endParaRPr sz="2000" b="0" i="0" u="none" strike="noStrike" cap="none">
              <a:solidFill>
                <a:srgbClr val="000000"/>
              </a:solidFill>
              <a:latin typeface="Calibri"/>
              <a:ea typeface="Calibri"/>
              <a:cs typeface="Calibri"/>
              <a:sym typeface="Calibri"/>
            </a:endParaRPr>
          </a:p>
        </p:txBody>
      </p:sp>
      <p:pic>
        <p:nvPicPr>
          <p:cNvPr id="280" name="Google Shape;280;p25"/>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7" name="Google Shape;287;p2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Mögliche Cyber-Risiken</a:t>
            </a:r>
            <a:endParaRPr sz="2400">
              <a:solidFill>
                <a:schemeClr val="lt1"/>
              </a:solidFill>
            </a:endParaRPr>
          </a:p>
        </p:txBody>
      </p:sp>
      <p:sp>
        <p:nvSpPr>
          <p:cNvPr id="288" name="Google Shape;288;p2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pic>
        <p:nvPicPr>
          <p:cNvPr id="289" name="Google Shape;289;p2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90" name="Google Shape;290;p2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91" name="Google Shape;291;p2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92" name="Google Shape;292;p2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293" name="Google Shape;293;p26"/>
          <p:cNvSpPr txBox="1"/>
          <p:nvPr/>
        </p:nvSpPr>
        <p:spPr>
          <a:xfrm>
            <a:off x="539549" y="1419625"/>
            <a:ext cx="3903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Was sind die möglichen Risiken? </a:t>
            </a:r>
            <a:endParaRPr sz="2200" b="1" i="0" u="none" strike="noStrike" cap="none">
              <a:solidFill>
                <a:srgbClr val="000000"/>
              </a:solidFill>
              <a:latin typeface="Calibri"/>
              <a:ea typeface="Calibri"/>
              <a:cs typeface="Calibri"/>
              <a:sym typeface="Calibri"/>
            </a:endParaRPr>
          </a:p>
        </p:txBody>
      </p:sp>
      <p:sp>
        <p:nvSpPr>
          <p:cNvPr id="294" name="Google Shape;294;p26"/>
          <p:cNvSpPr txBox="1"/>
          <p:nvPr/>
        </p:nvSpPr>
        <p:spPr>
          <a:xfrm>
            <a:off x="532101" y="2000550"/>
            <a:ext cx="4536300" cy="4531500"/>
          </a:xfrm>
          <a:prstGeom prst="rect">
            <a:avLst/>
          </a:prstGeom>
          <a:noFill/>
          <a:ln>
            <a:noFill/>
          </a:ln>
        </p:spPr>
        <p:txBody>
          <a:bodyPr spcFirstLastPara="1" wrap="square" lIns="91425" tIns="45700" rIns="91425" bIns="45700" anchor="t" anchorCtr="0">
            <a:spAutoFit/>
          </a:bodyPr>
          <a:lstStyle/>
          <a:p>
            <a:pPr marL="457200" marR="0" lvl="0" indent="-342900" algn="just" rtl="0">
              <a:lnSpc>
                <a:spcPct val="115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Phishing</a:t>
            </a:r>
            <a:r>
              <a:rPr lang="en-US" sz="1800" b="0" i="0" u="none" strike="noStrike" cap="none">
                <a:solidFill>
                  <a:schemeClr val="dk1"/>
                </a:solidFill>
                <a:latin typeface="Calibri"/>
                <a:ea typeface="Calibri"/>
                <a:cs typeface="Calibri"/>
                <a:sym typeface="Calibri"/>
              </a:rPr>
              <a:t>: E-Mails mit Phishing-Betrug imitieren die Logos und E-Mail-Domänen einer offiziellen Marke und stellen dringende Anfragen, um ahnungslosen Opfern vorzugaukeln, die Nachricht sei echt.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Was sind die Warnhinweise in dieser E-Mail?</a:t>
            </a:r>
            <a:endParaRPr sz="18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endParaRPr sz="18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95" name="Google Shape;295;p26"/>
          <p:cNvPicPr preferRelativeResize="0"/>
          <p:nvPr/>
        </p:nvPicPr>
        <p:blipFill rotWithShape="1">
          <a:blip r:embed="rId6">
            <a:alphaModFix/>
          </a:blip>
          <a:srcRect/>
          <a:stretch/>
        </p:blipFill>
        <p:spPr>
          <a:xfrm>
            <a:off x="5068375" y="1419625"/>
            <a:ext cx="3104025" cy="3676849"/>
          </a:xfrm>
          <a:prstGeom prst="rect">
            <a:avLst/>
          </a:prstGeom>
          <a:noFill/>
          <a:ln>
            <a:noFill/>
          </a:ln>
        </p:spPr>
      </p:pic>
      <p:pic>
        <p:nvPicPr>
          <p:cNvPr id="296" name="Google Shape;296;p26"/>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3" name="Google Shape;303;p2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Mögliche Cyber-Risiken</a:t>
            </a:r>
            <a:endParaRPr sz="2400">
              <a:solidFill>
                <a:schemeClr val="lt1"/>
              </a:solidFill>
            </a:endParaRPr>
          </a:p>
        </p:txBody>
      </p:sp>
      <p:sp>
        <p:nvSpPr>
          <p:cNvPr id="304" name="Google Shape;304;p2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sz="1400" b="0" i="0" u="none" strike="noStrike" cap="none">
              <a:solidFill>
                <a:srgbClr val="000000"/>
              </a:solidFill>
              <a:latin typeface="Arial"/>
              <a:ea typeface="Arial"/>
              <a:cs typeface="Arial"/>
              <a:sym typeface="Arial"/>
            </a:endParaRPr>
          </a:p>
        </p:txBody>
      </p:sp>
      <p:pic>
        <p:nvPicPr>
          <p:cNvPr id="305" name="Google Shape;305;p2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06" name="Google Shape;306;p2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07" name="Google Shape;307;p2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08" name="Google Shape;308;p2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09" name="Google Shape;309;p27"/>
          <p:cNvSpPr txBox="1"/>
          <p:nvPr/>
        </p:nvSpPr>
        <p:spPr>
          <a:xfrm>
            <a:off x="630575" y="1475550"/>
            <a:ext cx="7357800" cy="33294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Wie kann man sich vor Phishing-Angriffen schützen? </a:t>
            </a:r>
            <a:endParaRPr sz="18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342900" algn="just"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Seien Sie vorsichtig bei ungewöhnlichen oder falsch geschriebenen E-Mail-Adressen</a:t>
            </a:r>
            <a:endParaRPr sz="18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342900" algn="just"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Öffnen Sie keine Links und laden Sie keine verdächtigen Anhänge herunter</a:t>
            </a:r>
            <a:endParaRPr sz="18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342900" algn="just"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Hüten Sie sich vor generischen Begrüßungen von Organisationen, die Ihren Namen kennen sollten (z. B. eine Bank, die Sie mit "Herr oder Frau" anspricht).</a:t>
            </a:r>
            <a:endParaRPr sz="18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342900" algn="just"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Seien Sie misstrauisch bei Nachrichten, die Belohnungen, Erstattungen oder Preise versprechen.</a:t>
            </a:r>
            <a:endParaRPr sz="1800" b="0" i="0" u="none" strike="noStrike" cap="none">
              <a:solidFill>
                <a:schemeClr val="dk1"/>
              </a:solidFill>
              <a:latin typeface="Calibri"/>
              <a:ea typeface="Calibri"/>
              <a:cs typeface="Calibri"/>
              <a:sym typeface="Calibri"/>
            </a:endParaRPr>
          </a:p>
        </p:txBody>
      </p:sp>
      <p:pic>
        <p:nvPicPr>
          <p:cNvPr id="310" name="Google Shape;310;p27"/>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7" name="Google Shape;317;p28"/>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2.4 Mögliche Cyber-Risiken</a:t>
            </a:r>
            <a:endParaRPr sz="2400">
              <a:solidFill>
                <a:schemeClr val="lt1"/>
              </a:solidFill>
            </a:endParaRPr>
          </a:p>
        </p:txBody>
      </p:sp>
      <p:sp>
        <p:nvSpPr>
          <p:cNvPr id="318" name="Google Shape;318;p2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pic>
        <p:nvPicPr>
          <p:cNvPr id="319" name="Google Shape;319;p28"/>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20" name="Google Shape;320;p2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21" name="Google Shape;321;p28"/>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22" name="Google Shape;322;p28"/>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23" name="Google Shape;323;p28"/>
          <p:cNvSpPr txBox="1"/>
          <p:nvPr/>
        </p:nvSpPr>
        <p:spPr>
          <a:xfrm>
            <a:off x="539549" y="1419625"/>
            <a:ext cx="3903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Was sind die möglichen Risiken? </a:t>
            </a:r>
            <a:endParaRPr sz="2200" b="1" i="0" u="none" strike="noStrike" cap="none">
              <a:solidFill>
                <a:srgbClr val="000000"/>
              </a:solidFill>
              <a:latin typeface="Calibri"/>
              <a:ea typeface="Calibri"/>
              <a:cs typeface="Calibri"/>
              <a:sym typeface="Calibri"/>
            </a:endParaRPr>
          </a:p>
        </p:txBody>
      </p:sp>
      <p:sp>
        <p:nvSpPr>
          <p:cNvPr id="324" name="Google Shape;324;p28"/>
          <p:cNvSpPr txBox="1"/>
          <p:nvPr/>
        </p:nvSpPr>
        <p:spPr>
          <a:xfrm>
            <a:off x="539549" y="2174146"/>
            <a:ext cx="5824200" cy="2569894"/>
          </a:xfrm>
          <a:prstGeom prst="rect">
            <a:avLst/>
          </a:prstGeom>
          <a:noFill/>
          <a:ln>
            <a:noFill/>
          </a:ln>
        </p:spPr>
        <p:txBody>
          <a:bodyPr spcFirstLastPara="1" wrap="square" lIns="91425" tIns="45700" rIns="91425" bIns="45700" anchor="t" anchorCtr="0">
            <a:spAutoFit/>
          </a:bodyPr>
          <a:lstStyle/>
          <a:p>
            <a:pPr marL="457200" marR="0" lvl="0" indent="-349250" algn="just" rtl="0">
              <a:lnSpc>
                <a:spcPct val="115000"/>
              </a:lnSpc>
              <a:spcBef>
                <a:spcPts val="0"/>
              </a:spcBef>
              <a:spcAft>
                <a:spcPts val="0"/>
              </a:spcAft>
              <a:buClr>
                <a:schemeClr val="dk1"/>
              </a:buClr>
              <a:buSzPts val="1900"/>
              <a:buFont typeface="Calibri"/>
              <a:buAutoNum type="arabicPeriod" startAt="2"/>
            </a:pPr>
            <a:r>
              <a:rPr lang="en-US" sz="1400" b="0" i="0" u="none" strike="noStrike" cap="none">
                <a:solidFill>
                  <a:schemeClr val="dk1"/>
                </a:solidFill>
                <a:latin typeface="Calibri"/>
                <a:ea typeface="Calibri"/>
                <a:cs typeface="Calibri"/>
                <a:sym typeface="Calibri"/>
              </a:rPr>
              <a:t>Vermeiden Sie </a:t>
            </a:r>
            <a:r>
              <a:rPr lang="en-US" sz="1400" b="1" i="0" u="none" strike="noStrike" cap="none">
                <a:solidFill>
                  <a:schemeClr val="dk1"/>
                </a:solidFill>
                <a:latin typeface="Calibri"/>
                <a:ea typeface="Calibri"/>
                <a:cs typeface="Calibri"/>
                <a:sym typeface="Calibri"/>
              </a:rPr>
              <a:t>schwache </a:t>
            </a:r>
            <a:r>
              <a:rPr lang="en-US" sz="1400" b="0" i="0" u="none" strike="noStrike" cap="none">
                <a:solidFill>
                  <a:schemeClr val="dk1"/>
                </a:solidFill>
                <a:latin typeface="Calibri"/>
                <a:ea typeface="Calibri"/>
                <a:cs typeface="Calibri"/>
                <a:sym typeface="Calibri"/>
              </a:rPr>
              <a:t>Passwörter </a:t>
            </a:r>
            <a:endParaRPr sz="14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9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900"/>
              <a:buFont typeface="Arial"/>
              <a:buNone/>
            </a:pPr>
            <a:r>
              <a:rPr lang="en-US" sz="1400" b="0" i="1" u="none" strike="noStrike" cap="none">
                <a:solidFill>
                  <a:schemeClr val="dk1"/>
                </a:solidFill>
                <a:latin typeface="Calibri"/>
                <a:ea typeface="Calibri"/>
                <a:cs typeface="Calibri"/>
                <a:sym typeface="Calibri"/>
              </a:rPr>
              <a:t>Wie erstellt man sichere Passwörter</a:t>
            </a:r>
            <a:r>
              <a:rPr lang="en-US" sz="1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a:p>
            <a:pPr marL="457200" marR="0" lvl="0" indent="-349250" algn="just" rtl="0">
              <a:lnSpc>
                <a:spcPct val="115000"/>
              </a:lnSpc>
              <a:spcBef>
                <a:spcPts val="0"/>
              </a:spcBef>
              <a:spcAft>
                <a:spcPts val="0"/>
              </a:spcAft>
              <a:buClr>
                <a:schemeClr val="dk1"/>
              </a:buClr>
              <a:buSzPts val="1900"/>
              <a:buFont typeface="Calibri"/>
              <a:buChar char="●"/>
            </a:pPr>
            <a:r>
              <a:rPr lang="en-US" sz="1400" b="0" i="0" u="none" strike="noStrike" cap="none">
                <a:solidFill>
                  <a:schemeClr val="dk1"/>
                </a:solidFill>
                <a:latin typeface="Calibri"/>
                <a:ea typeface="Calibri"/>
                <a:cs typeface="Calibri"/>
                <a:sym typeface="Calibri"/>
              </a:rPr>
              <a:t>Überprüfen und aktualisieren Sie Ihre Passwörter regelmäßig</a:t>
            </a:r>
            <a:endParaRPr sz="1400" b="0" i="0" u="none" strike="noStrike" cap="none">
              <a:solidFill>
                <a:schemeClr val="dk1"/>
              </a:solidFill>
              <a:latin typeface="Calibri"/>
              <a:ea typeface="Calibri"/>
              <a:cs typeface="Calibri"/>
              <a:sym typeface="Calibri"/>
            </a:endParaRPr>
          </a:p>
          <a:p>
            <a:pPr marL="457200" marR="0" lvl="0" indent="-349250" algn="just" rtl="0">
              <a:lnSpc>
                <a:spcPct val="115000"/>
              </a:lnSpc>
              <a:spcBef>
                <a:spcPts val="0"/>
              </a:spcBef>
              <a:spcAft>
                <a:spcPts val="0"/>
              </a:spcAft>
              <a:buClr>
                <a:schemeClr val="dk1"/>
              </a:buClr>
              <a:buSzPts val="1900"/>
              <a:buFont typeface="Calibri"/>
              <a:buChar char="●"/>
            </a:pPr>
            <a:r>
              <a:rPr lang="en-US" sz="1400" b="0" i="0" u="none" strike="noStrike" cap="none">
                <a:solidFill>
                  <a:schemeClr val="dk1"/>
                </a:solidFill>
                <a:latin typeface="Calibri"/>
                <a:ea typeface="Calibri"/>
                <a:cs typeface="Calibri"/>
                <a:sym typeface="Calibri"/>
              </a:rPr>
              <a:t>wann immer möglich eine Zwei-Faktor-Authentifizierung verwenden </a:t>
            </a:r>
            <a:endParaRPr sz="1400" b="0" i="0" u="none" strike="noStrike" cap="none">
              <a:solidFill>
                <a:schemeClr val="dk1"/>
              </a:solidFill>
              <a:latin typeface="Calibri"/>
              <a:ea typeface="Calibri"/>
              <a:cs typeface="Calibri"/>
              <a:sym typeface="Calibri"/>
            </a:endParaRPr>
          </a:p>
          <a:p>
            <a:pPr marL="457200" marR="0" lvl="0" indent="-349250" algn="just" rtl="0">
              <a:lnSpc>
                <a:spcPct val="115000"/>
              </a:lnSpc>
              <a:spcBef>
                <a:spcPts val="0"/>
              </a:spcBef>
              <a:spcAft>
                <a:spcPts val="0"/>
              </a:spcAft>
              <a:buClr>
                <a:schemeClr val="dk1"/>
              </a:buClr>
              <a:buSzPts val="1900"/>
              <a:buFont typeface="Calibri"/>
              <a:buChar char="●"/>
            </a:pPr>
            <a:r>
              <a:rPr lang="en-US" sz="1400" b="0" i="0" u="none" strike="noStrike" cap="none">
                <a:solidFill>
                  <a:schemeClr val="dk1"/>
                </a:solidFill>
                <a:latin typeface="Calibri"/>
                <a:ea typeface="Calibri"/>
                <a:cs typeface="Calibri"/>
                <a:sym typeface="Calibri"/>
              </a:rPr>
              <a:t>Verwenden Sie nicht das gleiche Passwort für mehrere Konten</a:t>
            </a:r>
            <a:endParaRPr sz="1400" b="0" i="0" u="none" strike="noStrike" cap="none">
              <a:solidFill>
                <a:schemeClr val="dk1"/>
              </a:solidFill>
              <a:latin typeface="Calibri"/>
              <a:ea typeface="Calibri"/>
              <a:cs typeface="Calibri"/>
              <a:sym typeface="Calibri"/>
            </a:endParaRPr>
          </a:p>
          <a:p>
            <a:pPr marL="457200" marR="0" lvl="0" indent="-349250" algn="just" rtl="0">
              <a:lnSpc>
                <a:spcPct val="115000"/>
              </a:lnSpc>
              <a:spcBef>
                <a:spcPts val="0"/>
              </a:spcBef>
              <a:spcAft>
                <a:spcPts val="0"/>
              </a:spcAft>
              <a:buClr>
                <a:schemeClr val="dk1"/>
              </a:buClr>
              <a:buSzPts val="1900"/>
              <a:buFont typeface="Calibri"/>
              <a:buChar char="●"/>
            </a:pPr>
            <a:r>
              <a:rPr lang="en-US" sz="1400" b="0" i="0" u="none" strike="noStrike" cap="none">
                <a:solidFill>
                  <a:schemeClr val="dk1"/>
                </a:solidFill>
                <a:latin typeface="Calibri"/>
                <a:ea typeface="Calibri"/>
                <a:cs typeface="Calibri"/>
                <a:sym typeface="Calibri"/>
              </a:rPr>
              <a:t>unterschiedliche Passwörter für verschiedene Anwendungen verwenden</a:t>
            </a:r>
            <a:endParaRPr sz="1400" b="0" i="0" u="none" strike="noStrike" cap="none">
              <a:solidFill>
                <a:schemeClr val="dk1"/>
              </a:solidFill>
              <a:latin typeface="Calibri"/>
              <a:ea typeface="Calibri"/>
              <a:cs typeface="Calibri"/>
              <a:sym typeface="Calibri"/>
            </a:endParaRPr>
          </a:p>
          <a:p>
            <a:pPr marL="457200" marR="0" lvl="0" indent="-349250" algn="just" rtl="0">
              <a:lnSpc>
                <a:spcPct val="115000"/>
              </a:lnSpc>
              <a:spcBef>
                <a:spcPts val="0"/>
              </a:spcBef>
              <a:spcAft>
                <a:spcPts val="0"/>
              </a:spcAft>
              <a:buClr>
                <a:schemeClr val="dk1"/>
              </a:buClr>
              <a:buSzPts val="1900"/>
              <a:buFont typeface="Calibri"/>
              <a:buChar char="●"/>
            </a:pPr>
            <a:r>
              <a:rPr lang="en-US" sz="1400" b="0" i="0" u="none" strike="noStrike" cap="none">
                <a:solidFill>
                  <a:schemeClr val="dk1"/>
                </a:solidFill>
                <a:latin typeface="Calibri"/>
                <a:ea typeface="Calibri"/>
                <a:cs typeface="Calibri"/>
                <a:sym typeface="Calibri"/>
              </a:rPr>
              <a:t>Verwenden Sie einen Passwort-Manager, um Ihre Passwörter zu speichern.</a:t>
            </a:r>
            <a:endParaRPr sz="1400" b="0" i="0" u="none" strike="noStrike" cap="none">
              <a:solidFill>
                <a:schemeClr val="dk1"/>
              </a:solidFill>
              <a:latin typeface="Calibri"/>
              <a:ea typeface="Calibri"/>
              <a:cs typeface="Calibri"/>
              <a:sym typeface="Calibri"/>
            </a:endParaRPr>
          </a:p>
        </p:txBody>
      </p:sp>
      <p:pic>
        <p:nvPicPr>
          <p:cNvPr id="325" name="Google Shape;325;p28"/>
          <p:cNvPicPr preferRelativeResize="0"/>
          <p:nvPr/>
        </p:nvPicPr>
        <p:blipFill rotWithShape="1">
          <a:blip r:embed="rId6">
            <a:alphaModFix/>
          </a:blip>
          <a:srcRect t="7448" b="-7448"/>
          <a:stretch/>
        </p:blipFill>
        <p:spPr>
          <a:xfrm>
            <a:off x="6203179" y="1850413"/>
            <a:ext cx="2627071" cy="1991099"/>
          </a:xfrm>
          <a:prstGeom prst="rect">
            <a:avLst/>
          </a:prstGeom>
          <a:noFill/>
          <a:ln>
            <a:noFill/>
          </a:ln>
        </p:spPr>
      </p:pic>
      <p:pic>
        <p:nvPicPr>
          <p:cNvPr id="326" name="Google Shape;326;p28"/>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3" name="Google Shape;333;p2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2.5 Zwei-Faktoren-Authentifizierung</a:t>
            </a:r>
            <a:endParaRPr sz="2400">
              <a:solidFill>
                <a:schemeClr val="lt1"/>
              </a:solidFill>
            </a:endParaRPr>
          </a:p>
        </p:txBody>
      </p:sp>
      <p:sp>
        <p:nvSpPr>
          <p:cNvPr id="334" name="Google Shape;334;p2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pic>
        <p:nvPicPr>
          <p:cNvPr id="335" name="Google Shape;335;p2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36" name="Google Shape;336;p2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37" name="Google Shape;337;p2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38" name="Google Shape;338;p29"/>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39" name="Google Shape;339;p29"/>
          <p:cNvSpPr txBox="1"/>
          <p:nvPr/>
        </p:nvSpPr>
        <p:spPr>
          <a:xfrm>
            <a:off x="539550" y="1419625"/>
            <a:ext cx="6367788"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Was ist eine Zwei-Faktoren-Authentifizierung? </a:t>
            </a:r>
            <a:endParaRPr sz="2200" b="1" i="0" u="none" strike="noStrike" cap="none">
              <a:solidFill>
                <a:srgbClr val="000000"/>
              </a:solidFill>
              <a:latin typeface="Calibri"/>
              <a:ea typeface="Calibri"/>
              <a:cs typeface="Calibri"/>
              <a:sym typeface="Calibri"/>
            </a:endParaRPr>
          </a:p>
        </p:txBody>
      </p:sp>
      <p:sp>
        <p:nvSpPr>
          <p:cNvPr id="340" name="Google Shape;340;p29"/>
          <p:cNvSpPr txBox="1"/>
          <p:nvPr/>
        </p:nvSpPr>
        <p:spPr>
          <a:xfrm>
            <a:off x="532100" y="2000550"/>
            <a:ext cx="7943400" cy="27861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Es handelt sich um einen zusätzlichen Schutz, mit dem sichergestellt wird, dass jeder, der versucht, auf ein Online-Konto zuzugreifen, derjenige ist, der er vorgibt zu sein.</a:t>
            </a:r>
            <a:endParaRPr sz="14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Schritt 1</a:t>
            </a:r>
            <a:r>
              <a:rPr lang="en-US" sz="1400" b="0" i="0" u="none" strike="noStrike" cap="none">
                <a:solidFill>
                  <a:schemeClr val="dk1"/>
                </a:solidFill>
                <a:latin typeface="Calibri"/>
                <a:ea typeface="Calibri"/>
                <a:cs typeface="Calibri"/>
                <a:sym typeface="Calibri"/>
              </a:rPr>
              <a:t>. Zunächst gibt der Benutzer seinen Benutzernamen und sein Passwort ein.</a:t>
            </a:r>
            <a:endParaRPr sz="14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Schritt 2</a:t>
            </a:r>
            <a:r>
              <a:rPr lang="en-US" sz="1400" b="0" i="0" u="none" strike="noStrike" cap="none">
                <a:solidFill>
                  <a:schemeClr val="dk1"/>
                </a:solidFill>
                <a:latin typeface="Calibri"/>
                <a:ea typeface="Calibri"/>
                <a:cs typeface="Calibri"/>
                <a:sym typeface="Calibri"/>
              </a:rPr>
              <a:t>. Anstatt sofort Zugang zu erhalten, müssen sie einige andere Informationen angeben, z. B: </a:t>
            </a:r>
            <a:endParaRPr sz="1400" b="0" i="0" u="none" strike="noStrike" cap="none">
              <a:solidFill>
                <a:schemeClr val="dk1"/>
              </a:solidFill>
              <a:latin typeface="Calibri"/>
              <a:ea typeface="Calibri"/>
              <a:cs typeface="Calibri"/>
              <a:sym typeface="Calibri"/>
            </a:endParaRPr>
          </a:p>
          <a:p>
            <a:pPr marL="457200" marR="0" lvl="0" indent="-317500" algn="just" rtl="0">
              <a:lnSpc>
                <a:spcPct val="115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Antworten auf "geheime Fragen"</a:t>
            </a:r>
            <a:endParaRPr sz="1400" b="0" i="0" u="none" strike="noStrike" cap="none">
              <a:solidFill>
                <a:schemeClr val="dk1"/>
              </a:solidFill>
              <a:latin typeface="Calibri"/>
              <a:ea typeface="Calibri"/>
              <a:cs typeface="Calibri"/>
              <a:sym typeface="Calibri"/>
            </a:endParaRPr>
          </a:p>
          <a:p>
            <a:pPr marL="457200" marR="0" lvl="0" indent="-317500" algn="just" rtl="0">
              <a:lnSpc>
                <a:spcPct val="115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die Anfrage über ein Smartphone oder einen kleinen Hardware-Token annehmen</a:t>
            </a:r>
            <a:endParaRPr sz="1400" b="0" i="0" u="none" strike="noStrike" cap="none">
              <a:solidFill>
                <a:schemeClr val="dk1"/>
              </a:solidFill>
              <a:latin typeface="Calibri"/>
              <a:ea typeface="Calibri"/>
              <a:cs typeface="Calibri"/>
              <a:sym typeface="Calibri"/>
            </a:endParaRPr>
          </a:p>
          <a:p>
            <a:pPr marL="457200" marR="0" lvl="0" indent="-317500" algn="just" rtl="0">
              <a:lnSpc>
                <a:spcPct val="115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eine PIN</a:t>
            </a:r>
            <a:endParaRPr sz="1400" b="0" i="0" u="none" strike="noStrike" cap="none">
              <a:solidFill>
                <a:schemeClr val="dk1"/>
              </a:solidFill>
              <a:latin typeface="Calibri"/>
              <a:ea typeface="Calibri"/>
              <a:cs typeface="Calibri"/>
              <a:sym typeface="Calibri"/>
            </a:endParaRPr>
          </a:p>
          <a:p>
            <a:pPr marL="457200" marR="0" lvl="0" indent="-317500" algn="just" rtl="0">
              <a:lnSpc>
                <a:spcPct val="115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ein Kennwort</a:t>
            </a:r>
            <a:endParaRPr sz="14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914400" marR="0" lvl="0" indent="0" algn="just"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41" name="Google Shape;341;p29"/>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342" name="Google Shape;342;p29"/>
          <p:cNvPicPr preferRelativeResize="0"/>
          <p:nvPr/>
        </p:nvPicPr>
        <p:blipFill rotWithShape="1">
          <a:blip r:embed="rId7">
            <a:alphaModFix/>
          </a:blip>
          <a:srcRect l="-640" t="19039" r="639" b="14544"/>
          <a:stretch/>
        </p:blipFill>
        <p:spPr>
          <a:xfrm>
            <a:off x="2210075" y="3930075"/>
            <a:ext cx="5446125" cy="935200"/>
          </a:xfrm>
          <a:prstGeom prst="rect">
            <a:avLst/>
          </a:prstGeom>
          <a:noFill/>
          <a:ln>
            <a:noFill/>
          </a:ln>
        </p:spPr>
      </p:pic>
    </p:spTree>
  </p:cSld>
  <p:clrMapOvr>
    <a:masterClrMapping/>
  </p:clrMapOvr>
  <p:transition>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9" name="Google Shape;349;p3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2.6 Mögliche Cyber-Risiken</a:t>
            </a:r>
            <a:endParaRPr sz="2400">
              <a:solidFill>
                <a:schemeClr val="lt1"/>
              </a:solidFill>
            </a:endParaRPr>
          </a:p>
        </p:txBody>
      </p:sp>
      <p:sp>
        <p:nvSpPr>
          <p:cNvPr id="350" name="Google Shape;350;p3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9</a:t>
            </a:r>
            <a:endParaRPr sz="1400" b="0" i="0" u="none" strike="noStrike" cap="none">
              <a:solidFill>
                <a:srgbClr val="000000"/>
              </a:solidFill>
              <a:latin typeface="Arial"/>
              <a:ea typeface="Arial"/>
              <a:cs typeface="Arial"/>
              <a:sym typeface="Arial"/>
            </a:endParaRPr>
          </a:p>
        </p:txBody>
      </p:sp>
      <p:pic>
        <p:nvPicPr>
          <p:cNvPr id="351" name="Google Shape;351;p3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52" name="Google Shape;352;p3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53" name="Google Shape;353;p3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54" name="Google Shape;354;p3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55" name="Google Shape;355;p30"/>
          <p:cNvSpPr txBox="1"/>
          <p:nvPr/>
        </p:nvSpPr>
        <p:spPr>
          <a:xfrm>
            <a:off x="539549" y="1419625"/>
            <a:ext cx="3903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Was sind die möglichen Risiken? </a:t>
            </a:r>
            <a:endParaRPr sz="2200" b="1" i="0" u="none" strike="noStrike" cap="none">
              <a:solidFill>
                <a:srgbClr val="000000"/>
              </a:solidFill>
              <a:latin typeface="Calibri"/>
              <a:ea typeface="Calibri"/>
              <a:cs typeface="Calibri"/>
              <a:sym typeface="Calibri"/>
            </a:endParaRPr>
          </a:p>
        </p:txBody>
      </p:sp>
      <p:sp>
        <p:nvSpPr>
          <p:cNvPr id="356" name="Google Shape;356;p30"/>
          <p:cNvSpPr txBox="1"/>
          <p:nvPr/>
        </p:nvSpPr>
        <p:spPr>
          <a:xfrm>
            <a:off x="467500" y="2177822"/>
            <a:ext cx="7704900" cy="2492950"/>
          </a:xfrm>
          <a:prstGeom prst="rect">
            <a:avLst/>
          </a:prstGeom>
          <a:noFill/>
          <a:ln>
            <a:noFill/>
          </a:ln>
        </p:spPr>
        <p:txBody>
          <a:bodyPr spcFirstLastPara="1" wrap="square" lIns="91425" tIns="45700" rIns="91425" bIns="45700" anchor="t" anchorCtr="0">
            <a:spAutoFit/>
          </a:bodyPr>
          <a:lstStyle/>
          <a:p>
            <a:pPr marL="101600" marR="0" lvl="0" indent="0" algn="just" rtl="0">
              <a:lnSpc>
                <a:spcPct val="100000"/>
              </a:lnSpc>
              <a:spcBef>
                <a:spcPts val="0"/>
              </a:spcBef>
              <a:spcAft>
                <a:spcPts val="0"/>
              </a:spcAft>
              <a:buNone/>
            </a:pPr>
            <a:r>
              <a:rPr lang="en-US" sz="1600" b="1" i="0" u="none" strike="noStrike" cap="none">
                <a:solidFill>
                  <a:schemeClr val="dk1"/>
                </a:solidFill>
                <a:latin typeface="Calibri"/>
                <a:ea typeface="Calibri"/>
                <a:cs typeface="Calibri"/>
                <a:sym typeface="Calibri"/>
              </a:rPr>
              <a:t>Mangelnde Computersicherheit</a:t>
            </a:r>
            <a:r>
              <a:rPr lang="en-US" sz="1600" b="0" i="0" u="none"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Der Schutz Ihrer Geräte und Ihrer Privatsphäre ist wichtig und verringert Ihre Anfälligkeit für Angriffe.</a:t>
            </a:r>
            <a:endParaRPr sz="14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800"/>
              <a:buFont typeface="Arial"/>
              <a:buNone/>
            </a:pPr>
            <a:r>
              <a:rPr lang="en-US" sz="1400" b="0" i="1" u="none" strike="noStrike" cap="none">
                <a:solidFill>
                  <a:schemeClr val="dk1"/>
                </a:solidFill>
                <a:latin typeface="Calibri"/>
                <a:ea typeface="Calibri"/>
                <a:cs typeface="Calibri"/>
                <a:sym typeface="Calibri"/>
              </a:rPr>
              <a:t>Wie schützen Sie Ihre Geräte? </a:t>
            </a:r>
            <a:endParaRPr sz="1400" b="0" i="1"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800"/>
              <a:buFont typeface="Arial"/>
              <a:buNone/>
            </a:pPr>
            <a:endParaRPr sz="1400" b="0" i="1" u="none" strike="noStrike" cap="none">
              <a:solidFill>
                <a:schemeClr val="dk1"/>
              </a:solidFill>
              <a:latin typeface="Calibri"/>
              <a:ea typeface="Calibri"/>
              <a:cs typeface="Calibri"/>
              <a:sym typeface="Calibri"/>
            </a:endParaRPr>
          </a:p>
          <a:p>
            <a:pPr marL="457200" marR="0" lvl="0" indent="-342900" algn="just" rtl="0">
              <a:lnSpc>
                <a:spcPct val="100000"/>
              </a:lnSpc>
              <a:spcBef>
                <a:spcPts val="0"/>
              </a:spcBef>
              <a:spcAft>
                <a:spcPts val="0"/>
              </a:spcAft>
              <a:buClr>
                <a:schemeClr val="dk1"/>
              </a:buClr>
              <a:buSzPts val="1800"/>
              <a:buFont typeface="Calibri"/>
              <a:buChar char="●"/>
            </a:pPr>
            <a:r>
              <a:rPr lang="en-US" sz="1400" b="0" i="0" u="none" strike="noStrike" cap="none">
                <a:solidFill>
                  <a:schemeClr val="dk1"/>
                </a:solidFill>
                <a:latin typeface="Calibri"/>
                <a:ea typeface="Calibri"/>
                <a:cs typeface="Calibri"/>
                <a:sym typeface="Calibri"/>
              </a:rPr>
              <a:t>Vorsicht bei öffentlichen WLAN-Netzen</a:t>
            </a:r>
            <a:endParaRPr sz="1400" b="0" i="0" u="none" strike="noStrike" cap="none">
              <a:solidFill>
                <a:schemeClr val="dk1"/>
              </a:solidFill>
              <a:latin typeface="Calibri"/>
              <a:ea typeface="Calibri"/>
              <a:cs typeface="Calibri"/>
              <a:sym typeface="Calibri"/>
            </a:endParaRPr>
          </a:p>
          <a:p>
            <a:pPr marL="457200" marR="0" lvl="0" indent="-342900" algn="just" rtl="0">
              <a:lnSpc>
                <a:spcPct val="100000"/>
              </a:lnSpc>
              <a:spcBef>
                <a:spcPts val="0"/>
              </a:spcBef>
              <a:spcAft>
                <a:spcPts val="0"/>
              </a:spcAft>
              <a:buClr>
                <a:schemeClr val="dk1"/>
              </a:buClr>
              <a:buSzPts val="1800"/>
              <a:buFont typeface="Calibri"/>
              <a:buChar char="●"/>
            </a:pPr>
            <a:r>
              <a:rPr lang="en-US" sz="1400" b="0" i="0" u="none" strike="noStrike" cap="none">
                <a:solidFill>
                  <a:schemeClr val="dk1"/>
                </a:solidFill>
                <a:latin typeface="Calibri"/>
                <a:ea typeface="Calibri"/>
                <a:cs typeface="Calibri"/>
                <a:sym typeface="Calibri"/>
              </a:rPr>
              <a:t>Sperren Sie Ihre Geräte, wenn sie nicht benutzt</a:t>
            </a:r>
            <a:endParaRPr sz="1400" b="0" i="0" u="none" strike="noStrike" cap="none">
              <a:solidFill>
                <a:schemeClr val="dk1"/>
              </a:solidFill>
              <a:latin typeface="Calibri"/>
              <a:ea typeface="Calibri"/>
              <a:cs typeface="Calibri"/>
              <a:sym typeface="Calibri"/>
            </a:endParaRPr>
          </a:p>
          <a:p>
            <a:pPr marL="457200" marR="0" lvl="0" indent="-342900" algn="just" rtl="0">
              <a:lnSpc>
                <a:spcPct val="100000"/>
              </a:lnSpc>
              <a:spcBef>
                <a:spcPts val="0"/>
              </a:spcBef>
              <a:spcAft>
                <a:spcPts val="0"/>
              </a:spcAft>
              <a:buClr>
                <a:schemeClr val="dk1"/>
              </a:buClr>
              <a:buSzPts val="1800"/>
              <a:buFont typeface="Calibri"/>
              <a:buChar char="●"/>
            </a:pPr>
            <a:r>
              <a:rPr lang="en-US" sz="1400" b="0" i="0" u="none" strike="noStrike" cap="none">
                <a:solidFill>
                  <a:schemeClr val="dk1"/>
                </a:solidFill>
                <a:latin typeface="Calibri"/>
                <a:ea typeface="Calibri"/>
                <a:cs typeface="Calibri"/>
                <a:sym typeface="Calibri"/>
              </a:rPr>
              <a:t>Aktualisieren Sie Ihr Betriebssystem und Software, wie Antivirenprogramme, regelmäßig.</a:t>
            </a:r>
            <a:endParaRPr sz="1400" b="0" i="0" u="none" strike="noStrike" cap="none">
              <a:solidFill>
                <a:schemeClr val="dk1"/>
              </a:solidFill>
              <a:latin typeface="Calibri"/>
              <a:ea typeface="Calibri"/>
              <a:cs typeface="Calibri"/>
              <a:sym typeface="Calibri"/>
            </a:endParaRPr>
          </a:p>
          <a:p>
            <a:pPr marL="457200" marR="0" lvl="0" indent="-342900" algn="just" rtl="0">
              <a:lnSpc>
                <a:spcPct val="100000"/>
              </a:lnSpc>
              <a:spcBef>
                <a:spcPts val="0"/>
              </a:spcBef>
              <a:spcAft>
                <a:spcPts val="0"/>
              </a:spcAft>
              <a:buClr>
                <a:schemeClr val="dk1"/>
              </a:buClr>
              <a:buSzPts val="1800"/>
              <a:buFont typeface="Calibri"/>
              <a:buChar char="●"/>
            </a:pPr>
            <a:r>
              <a:rPr lang="en-US" sz="1400" b="0" i="0" u="none" strike="noStrike" cap="none">
                <a:solidFill>
                  <a:schemeClr val="dk1"/>
                </a:solidFill>
                <a:latin typeface="Calibri"/>
                <a:ea typeface="Calibri"/>
                <a:cs typeface="Calibri"/>
                <a:sym typeface="Calibri"/>
              </a:rPr>
              <a:t>Seien Sie sich bewusst, wozu Sie Ihre Zustimmung geben (nicht alle Anwendungen benötigen Ihre Daten) </a:t>
            </a:r>
            <a:endParaRPr sz="1400" b="0" i="0" u="none" strike="noStrike" cap="none">
              <a:solidFill>
                <a:schemeClr val="dk1"/>
              </a:solidFill>
              <a:latin typeface="Calibri"/>
              <a:ea typeface="Calibri"/>
              <a:cs typeface="Calibri"/>
              <a:sym typeface="Calibri"/>
            </a:endParaRPr>
          </a:p>
          <a:p>
            <a:pPr marL="457200" marR="0" lvl="0" indent="-342900" algn="just" rtl="0">
              <a:lnSpc>
                <a:spcPct val="100000"/>
              </a:lnSpc>
              <a:spcBef>
                <a:spcPts val="0"/>
              </a:spcBef>
              <a:spcAft>
                <a:spcPts val="0"/>
              </a:spcAft>
              <a:buClr>
                <a:schemeClr val="dk1"/>
              </a:buClr>
              <a:buSzPts val="1800"/>
              <a:buFont typeface="Calibri"/>
              <a:buChar char="●"/>
            </a:pPr>
            <a:r>
              <a:rPr lang="en-US" sz="1400" b="0" i="0" u="none" strike="noStrike" cap="none">
                <a:solidFill>
                  <a:schemeClr val="dk1"/>
                </a:solidFill>
                <a:latin typeface="Calibri"/>
                <a:ea typeface="Calibri"/>
                <a:cs typeface="Calibri"/>
                <a:sym typeface="Calibri"/>
              </a:rPr>
              <a:t>beim Herunterladen von Dateien aus dem Internet äußerst vorsichtig sein</a:t>
            </a:r>
            <a:endParaRPr sz="1400" b="1" i="0" u="none" strike="noStrike" cap="none">
              <a:solidFill>
                <a:schemeClr val="dk1"/>
              </a:solidFill>
              <a:latin typeface="Calibri"/>
              <a:ea typeface="Calibri"/>
              <a:cs typeface="Calibri"/>
              <a:sym typeface="Calibri"/>
            </a:endParaRPr>
          </a:p>
        </p:txBody>
      </p:sp>
      <p:pic>
        <p:nvPicPr>
          <p:cNvPr id="357" name="Google Shape;357;p30"/>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4" name="Google Shape;364;p3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2.7 Digitale Identität</a:t>
            </a:r>
            <a:endParaRPr sz="2400">
              <a:solidFill>
                <a:schemeClr val="lt1"/>
              </a:solidFill>
            </a:endParaRPr>
          </a:p>
        </p:txBody>
      </p:sp>
      <p:sp>
        <p:nvSpPr>
          <p:cNvPr id="365" name="Google Shape;365;p3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400" b="0" i="0" u="none" strike="noStrike" cap="none">
              <a:solidFill>
                <a:srgbClr val="000000"/>
              </a:solidFill>
              <a:latin typeface="Arial"/>
              <a:ea typeface="Arial"/>
              <a:cs typeface="Arial"/>
              <a:sym typeface="Arial"/>
            </a:endParaRPr>
          </a:p>
        </p:txBody>
      </p:sp>
      <p:pic>
        <p:nvPicPr>
          <p:cNvPr id="366" name="Google Shape;366;p3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67" name="Google Shape;367;p3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68" name="Google Shape;368;p3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69" name="Google Shape;369;p31"/>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70" name="Google Shape;370;p31"/>
          <p:cNvSpPr txBox="1"/>
          <p:nvPr/>
        </p:nvSpPr>
        <p:spPr>
          <a:xfrm>
            <a:off x="412850" y="1586025"/>
            <a:ext cx="6159600" cy="28930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400" b="0" i="0" u="none" strike="noStrike" cap="none">
                <a:solidFill>
                  <a:srgbClr val="000000"/>
                </a:solidFill>
                <a:latin typeface="Calibri"/>
                <a:ea typeface="Calibri"/>
                <a:cs typeface="Calibri"/>
                <a:sym typeface="Calibri"/>
              </a:rPr>
              <a:t>Die digitale Identität ist das Internet-Äquivalent der wahren Identität einer Person oder Einrichtung, wenn sie zur Identifizierung bei Verbindungen oder Transaktionen von Computern, Mobiltelefonen oder anderen persönlichen Geräten verwendet wird.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400" b="0" i="0" u="none" strike="noStrike" cap="none">
                <a:solidFill>
                  <a:srgbClr val="000000"/>
                </a:solidFill>
                <a:latin typeface="Calibri"/>
                <a:ea typeface="Calibri"/>
                <a:cs typeface="Calibri"/>
                <a:sym typeface="Calibri"/>
              </a:rPr>
              <a:t>Diese Online-Identität ist die Summe aller persönlichen Daten, die online vorhanden sind und zu Ihrer wirklichen Person zurückverfolgt werden können, z. B. Fotos, Passwörter, E-Mails, Zahlungsdaten, Adressen (online oder offline).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a:solidFill>
                  <a:srgbClr val="000000"/>
                </a:solidFill>
                <a:latin typeface="Calibri"/>
                <a:ea typeface="Calibri"/>
                <a:cs typeface="Calibri"/>
                <a:sym typeface="Calibri"/>
              </a:rPr>
              <a:t>Ihre digitale Identität umfasst auch jede Online-Aktion (Navigation, Kauf, öffentliche Beiträge, Kommentare in sozialen Medien, Wiederveröffentlichungen usw.)</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400" b="1" i="0" u="none" strike="noStrike" cap="none">
              <a:solidFill>
                <a:srgbClr val="000000"/>
              </a:solidFill>
              <a:latin typeface="Calibri"/>
              <a:ea typeface="Calibri"/>
              <a:cs typeface="Calibri"/>
              <a:sym typeface="Calibri"/>
            </a:endParaRPr>
          </a:p>
        </p:txBody>
      </p:sp>
      <p:pic>
        <p:nvPicPr>
          <p:cNvPr id="371" name="Google Shape;371;p31"/>
          <p:cNvPicPr preferRelativeResize="0"/>
          <p:nvPr/>
        </p:nvPicPr>
        <p:blipFill rotWithShape="1">
          <a:blip r:embed="rId6">
            <a:alphaModFix/>
          </a:blip>
          <a:srcRect/>
          <a:stretch/>
        </p:blipFill>
        <p:spPr>
          <a:xfrm>
            <a:off x="6640800" y="1763050"/>
            <a:ext cx="2266750" cy="2767382"/>
          </a:xfrm>
          <a:prstGeom prst="rect">
            <a:avLst/>
          </a:prstGeom>
          <a:noFill/>
          <a:ln>
            <a:noFill/>
          </a:ln>
        </p:spPr>
      </p:pic>
      <p:pic>
        <p:nvPicPr>
          <p:cNvPr id="372" name="Google Shape;372;p31"/>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4"/>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1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Bevor es losgeht! Wer hat Angst vor E-Government?</a:t>
            </a:r>
            <a:endParaRPr sz="2400">
              <a:solidFill>
                <a:schemeClr val="lt1"/>
              </a:solidFill>
            </a:endParaRPr>
          </a:p>
        </p:txBody>
      </p:sp>
      <p:sp>
        <p:nvSpPr>
          <p:cNvPr id="108" name="Google Shape;108;p14"/>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9" name="Google Shape;109;p1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10" name="Google Shape;110;p14"/>
          <p:cNvPicPr preferRelativeResize="0"/>
          <p:nvPr/>
        </p:nvPicPr>
        <p:blipFill rotWithShape="1">
          <a:blip r:embed="rId4">
            <a:alphaModFix/>
          </a:blip>
          <a:srcRect/>
          <a:stretch/>
        </p:blipFill>
        <p:spPr>
          <a:xfrm>
            <a:off x="8172400" y="4707455"/>
            <a:ext cx="350168" cy="350168"/>
          </a:xfrm>
          <a:prstGeom prst="rect">
            <a:avLst/>
          </a:prstGeom>
          <a:noFill/>
          <a:ln>
            <a:noFill/>
          </a:ln>
        </p:spPr>
      </p:pic>
      <p:graphicFrame>
        <p:nvGraphicFramePr>
          <p:cNvPr id="111" name="Google Shape;111;p14"/>
          <p:cNvGraphicFramePr/>
          <p:nvPr/>
        </p:nvGraphicFramePr>
        <p:xfrm>
          <a:off x="556175" y="1627375"/>
          <a:ext cx="3000000" cy="3000000"/>
        </p:xfrm>
        <a:graphic>
          <a:graphicData uri="http://schemas.openxmlformats.org/drawingml/2006/table">
            <a:tbl>
              <a:tblPr>
                <a:noFill/>
                <a:tableStyleId>{80EE7D1C-B147-4001-833E-58C9B3281C1C}</a:tableStyleId>
              </a:tblPr>
              <a:tblGrid>
                <a:gridCol w="2709975">
                  <a:extLst>
                    <a:ext uri="{9D8B030D-6E8A-4147-A177-3AD203B41FA5}">
                      <a16:colId xmlns:a16="http://schemas.microsoft.com/office/drawing/2014/main" val="20000"/>
                    </a:ext>
                  </a:extLst>
                </a:gridCol>
                <a:gridCol w="2709975">
                  <a:extLst>
                    <a:ext uri="{9D8B030D-6E8A-4147-A177-3AD203B41FA5}">
                      <a16:colId xmlns:a16="http://schemas.microsoft.com/office/drawing/2014/main" val="20001"/>
                    </a:ext>
                  </a:extLst>
                </a:gridCol>
                <a:gridCol w="2709975">
                  <a:extLst>
                    <a:ext uri="{9D8B030D-6E8A-4147-A177-3AD203B41FA5}">
                      <a16:colId xmlns:a16="http://schemas.microsoft.com/office/drawing/2014/main" val="20002"/>
                    </a:ext>
                  </a:extLst>
                </a:gridCol>
              </a:tblGrid>
              <a:tr h="6123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SCHWIERIGKEITEN MIT DER ONLINE-WELT</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WANN INTERAGIEREN SIE MIT DER ÖFFENTLICHEN VERWALTUNG ODER ANDEREN PLATTFORMEN?</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ÄNGSTE</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0"/>
                  </a:ext>
                </a:extLst>
              </a:tr>
              <a:tr h="13195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12" name="Google Shape;112;p14"/>
          <p:cNvPicPr preferRelativeResize="0"/>
          <p:nvPr/>
        </p:nvPicPr>
        <p:blipFill rotWithShape="1">
          <a:blip r:embed="rId5">
            <a:alphaModFix/>
          </a:blip>
          <a:srcRect/>
          <a:stretch/>
        </p:blipFill>
        <p:spPr>
          <a:xfrm>
            <a:off x="556175" y="260949"/>
            <a:ext cx="1099479" cy="230850"/>
          </a:xfrm>
          <a:prstGeom prst="rect">
            <a:avLst/>
          </a:prstGeom>
          <a:noFill/>
          <a:ln>
            <a:noFill/>
          </a:ln>
        </p:spPr>
      </p:pic>
      <p:sp>
        <p:nvSpPr>
          <p:cNvPr id="113" name="Google Shape;113;p1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7"/>
        <p:cNvGrpSpPr/>
        <p:nvPr/>
      </p:nvGrpSpPr>
      <p:grpSpPr>
        <a:xfrm>
          <a:off x="0" y="0"/>
          <a:ext cx="0" cy="0"/>
          <a:chOff x="0" y="0"/>
          <a:chExt cx="0" cy="0"/>
        </a:xfrm>
      </p:grpSpPr>
      <p:grpSp>
        <p:nvGrpSpPr>
          <p:cNvPr id="378" name="Google Shape;378;p32"/>
          <p:cNvGrpSpPr/>
          <p:nvPr/>
        </p:nvGrpSpPr>
        <p:grpSpPr>
          <a:xfrm>
            <a:off x="3491883" y="-20537"/>
            <a:ext cx="5626094" cy="4918933"/>
            <a:chOff x="0" y="0"/>
            <a:chExt cx="31038" cy="95810"/>
          </a:xfrm>
        </p:grpSpPr>
        <p:sp>
          <p:nvSpPr>
            <p:cNvPr id="379" name="Google Shape;379;p32"/>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380" name="Google Shape;380;p32"/>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381" name="Google Shape;381;p32"/>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Projekt Nr.: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382" name="Google Shape;382;p32"/>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Folgen Sie uns auf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383" name="Google Shape;383;p32"/>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Projekt Nr.: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384" name="Google Shape;384;p32"/>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385" name="Google Shape;385;p32"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386" name="Google Shape;386;p32"/>
          <p:cNvPicPr preferRelativeResize="0"/>
          <p:nvPr/>
        </p:nvPicPr>
        <p:blipFill rotWithShape="1">
          <a:blip r:embed="rId6">
            <a:alphaModFix/>
          </a:blip>
          <a:srcRect/>
          <a:stretch/>
        </p:blipFill>
        <p:spPr>
          <a:xfrm>
            <a:off x="6133575" y="4588476"/>
            <a:ext cx="2707523" cy="568475"/>
          </a:xfrm>
          <a:prstGeom prst="rect">
            <a:avLst/>
          </a:prstGeom>
          <a:noFill/>
          <a:ln>
            <a:noFill/>
          </a:ln>
        </p:spPr>
      </p:pic>
      <p:sp>
        <p:nvSpPr>
          <p:cNvPr id="387" name="Google Shape;387;p32"/>
          <p:cNvSpPr/>
          <p:nvPr/>
        </p:nvSpPr>
        <p:spPr>
          <a:xfrm>
            <a:off x="-335500" y="455403"/>
            <a:ext cx="4983175" cy="20005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000" b="1" i="0" u="none" strike="noStrike" cap="none">
                <a:solidFill>
                  <a:srgbClr val="1F108C"/>
                </a:solidFill>
                <a:latin typeface="Play"/>
                <a:ea typeface="Play"/>
                <a:cs typeface="Play"/>
                <a:sym typeface="Play"/>
              </a:rPr>
              <a:t>Danke für Ihre Aufmerksamkeit</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Tree>
  </p:cSld>
  <p:clrMapOvr>
    <a:masterClrMapping/>
  </p:clrMapOvr>
  <p:transition>
    <p:push dir="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2"/>
        <p:cNvGrpSpPr/>
        <p:nvPr/>
      </p:nvGrpSpPr>
      <p:grpSpPr>
        <a:xfrm>
          <a:off x="0" y="0"/>
          <a:ext cx="0" cy="0"/>
          <a:chOff x="0" y="0"/>
          <a:chExt cx="0" cy="0"/>
        </a:xfrm>
      </p:grpSpPr>
      <p:sp>
        <p:nvSpPr>
          <p:cNvPr id="393" name="Google Shape;393;p33"/>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94" name="Google Shape;394;p33"/>
          <p:cNvGrpSpPr/>
          <p:nvPr/>
        </p:nvGrpSpPr>
        <p:grpSpPr>
          <a:xfrm>
            <a:off x="251520" y="-9534"/>
            <a:ext cx="8919571" cy="5260856"/>
            <a:chOff x="216024" y="-27709"/>
            <a:chExt cx="8919571" cy="5260856"/>
          </a:xfrm>
        </p:grpSpPr>
        <p:sp>
          <p:nvSpPr>
            <p:cNvPr id="395" name="Google Shape;395;p33"/>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396" name="Google Shape;396;p33"/>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397" name="Google Shape;397;p33"/>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Projekt Nr.: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398" name="Google Shape;398;p33"/>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Dieses Projekt wurde mit Unterstützung der Europäischen Kommission finanziert. Die Verantwortung für den Inhalt dieser Veröffentlichung trägt allein der Verfasser; die Kommission haftet nicht für die weitere Verwendung der darin enthaltenen Angaben.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399" name="Google Shape;399;p33"/>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E-Literacy</a:t>
            </a:r>
            <a:endParaRPr sz="3600" b="1">
              <a:solidFill>
                <a:srgbClr val="1F108C"/>
              </a:solidFill>
            </a:endParaRPr>
          </a:p>
        </p:txBody>
      </p:sp>
      <p:sp>
        <p:nvSpPr>
          <p:cNvPr id="400" name="Google Shape;400;p33"/>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Entwickelt von Polygonal | </a:t>
            </a:r>
            <a:r>
              <a:rPr lang="en-US" sz="900" b="0" i="0" u="none" strike="noStrike" cap="none">
                <a:solidFill>
                  <a:srgbClr val="1F108C"/>
                </a:solidFill>
                <a:latin typeface="Calibri"/>
                <a:ea typeface="Calibri"/>
                <a:cs typeface="Calibri"/>
                <a:sym typeface="Calibri"/>
              </a:rPr>
              <a:t>Dez, 2022</a:t>
            </a:r>
            <a:endParaRPr sz="1400" b="0" i="0" u="none" strike="noStrike" cap="none">
              <a:solidFill>
                <a:srgbClr val="000000"/>
              </a:solidFill>
              <a:latin typeface="Arial"/>
              <a:ea typeface="Arial"/>
              <a:cs typeface="Arial"/>
              <a:sym typeface="Arial"/>
            </a:endParaRPr>
          </a:p>
        </p:txBody>
      </p:sp>
      <p:sp>
        <p:nvSpPr>
          <p:cNvPr id="401" name="Google Shape;401;p33"/>
          <p:cNvSpPr txBox="1">
            <a:spLocks noGrp="1"/>
          </p:cNvSpPr>
          <p:nvPr>
            <p:ph type="subTitle" idx="1"/>
          </p:nvPr>
        </p:nvSpPr>
        <p:spPr>
          <a:xfrm>
            <a:off x="5275329" y="2895476"/>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1F108C"/>
                </a:solidFill>
              </a:rPr>
              <a:t>Lektion 3. </a:t>
            </a:r>
            <a:endParaRPr sz="8000" b="1">
              <a:solidFill>
                <a:srgbClr val="1F108C"/>
              </a:solidFill>
            </a:endParaRPr>
          </a:p>
          <a:p>
            <a:pPr marL="0" lvl="0" indent="0" algn="ctr" rtl="0">
              <a:lnSpc>
                <a:spcPct val="100000"/>
              </a:lnSpc>
              <a:spcBef>
                <a:spcPts val="0"/>
              </a:spcBef>
              <a:spcAft>
                <a:spcPts val="0"/>
              </a:spcAft>
              <a:buClr>
                <a:srgbClr val="1F108C"/>
              </a:buClr>
              <a:buSzPct val="100000"/>
              <a:buNone/>
            </a:pPr>
            <a:r>
              <a:rPr lang="en-US" sz="8000" b="1">
                <a:solidFill>
                  <a:srgbClr val="1F108C"/>
                </a:solidFill>
              </a:rPr>
              <a:t>E-Government-Nutzung in Alltagsszenarien </a:t>
            </a:r>
            <a:endParaRPr sz="8000" b="1">
              <a:solidFill>
                <a:srgbClr val="1F108C"/>
              </a:solidFill>
            </a:endParaRPr>
          </a:p>
          <a:p>
            <a:pPr marL="0" lvl="0" indent="0" algn="ctr" rtl="0">
              <a:lnSpc>
                <a:spcPct val="100000"/>
              </a:lnSpc>
              <a:spcBef>
                <a:spcPts val="0"/>
              </a:spcBef>
              <a:spcAft>
                <a:spcPts val="0"/>
              </a:spcAft>
              <a:buClr>
                <a:srgbClr val="1F108C"/>
              </a:buClr>
              <a:buSzPct val="100000"/>
              <a:buNone/>
            </a:pPr>
            <a:endParaRPr sz="8000" b="1">
              <a:solidFill>
                <a:srgbClr val="1F108C"/>
              </a:solidFill>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360"/>
              </a:spcBef>
              <a:spcAft>
                <a:spcPts val="0"/>
              </a:spcAft>
              <a:buClr>
                <a:srgbClr val="1F108C"/>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402" name="Google Shape;402;p33" descr="Logo&#10;&#10;Description automatically generated with medium confidence"/>
          <p:cNvPicPr preferRelativeResize="0"/>
          <p:nvPr/>
        </p:nvPicPr>
        <p:blipFill rotWithShape="1">
          <a:blip r:embed="rId5">
            <a:alphaModFix/>
          </a:blip>
          <a:srcRect/>
          <a:stretch/>
        </p:blipFill>
        <p:spPr>
          <a:xfrm>
            <a:off x="6078844" y="-9534"/>
            <a:ext cx="3065157" cy="1354107"/>
          </a:xfrm>
          <a:prstGeom prst="rect">
            <a:avLst/>
          </a:prstGeom>
          <a:noFill/>
          <a:ln>
            <a:noFill/>
          </a:ln>
        </p:spPr>
      </p:pic>
      <p:pic>
        <p:nvPicPr>
          <p:cNvPr id="403" name="Google Shape;403;p33"/>
          <p:cNvPicPr preferRelativeResize="0"/>
          <p:nvPr/>
        </p:nvPicPr>
        <p:blipFill rotWithShape="1">
          <a:blip r:embed="rId6">
            <a:alphaModFix/>
          </a:blip>
          <a:srcRect/>
          <a:stretch/>
        </p:blipFill>
        <p:spPr>
          <a:xfrm>
            <a:off x="6335625" y="4580801"/>
            <a:ext cx="2707523" cy="568475"/>
          </a:xfrm>
          <a:prstGeom prst="rect">
            <a:avLst/>
          </a:prstGeom>
          <a:noFill/>
          <a:ln>
            <a:noFill/>
          </a:ln>
        </p:spPr>
      </p:pic>
      <p:sp>
        <p:nvSpPr>
          <p:cNvPr id="404" name="Google Shape;404;p33"/>
          <p:cNvSpPr txBox="1"/>
          <p:nvPr/>
        </p:nvSpPr>
        <p:spPr>
          <a:xfrm>
            <a:off x="5621400" y="3790575"/>
            <a:ext cx="3405900" cy="8097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1000"/>
              </a:spcAft>
              <a:buClr>
                <a:srgbClr val="000000"/>
              </a:buClr>
              <a:buSzPts val="700"/>
              <a:buFont typeface="Arial"/>
              <a:buNone/>
            </a:pPr>
            <a:r>
              <a:rPr lang="en-US" sz="700" b="0" i="0" u="none" strike="noStrike" cap="none">
                <a:solidFill>
                  <a:srgbClr val="00005F"/>
                </a:solidFill>
                <a:latin typeface="Open Sans"/>
                <a:ea typeface="Open Sans"/>
                <a:cs typeface="Open Sans"/>
                <a:sym typeface="Open Sans"/>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sz="700" b="0" i="0" u="none" strike="noStrike" cap="none">
              <a:solidFill>
                <a:srgbClr val="00005F"/>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1" name="Google Shape;411;p3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Was denken Sie wenn Sie diese Situationen sehen?</a:t>
            </a:r>
            <a:endParaRPr sz="2400">
              <a:solidFill>
                <a:schemeClr val="lt1"/>
              </a:solidFill>
            </a:endParaRPr>
          </a:p>
        </p:txBody>
      </p:sp>
      <p:sp>
        <p:nvSpPr>
          <p:cNvPr id="412" name="Google Shape;412;p3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pic>
        <p:nvPicPr>
          <p:cNvPr id="413" name="Google Shape;413;p3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14" name="Google Shape;414;p3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15" name="Google Shape;415;p3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16" name="Google Shape;416;p34"/>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417" name="Google Shape;417;p34"/>
          <p:cNvPicPr preferRelativeResize="0"/>
          <p:nvPr/>
        </p:nvPicPr>
        <p:blipFill rotWithShape="1">
          <a:blip r:embed="rId6">
            <a:alphaModFix/>
          </a:blip>
          <a:srcRect/>
          <a:stretch/>
        </p:blipFill>
        <p:spPr>
          <a:xfrm>
            <a:off x="553040" y="2879265"/>
            <a:ext cx="3249675" cy="2003225"/>
          </a:xfrm>
          <a:prstGeom prst="rect">
            <a:avLst/>
          </a:prstGeom>
          <a:noFill/>
          <a:ln>
            <a:noFill/>
          </a:ln>
        </p:spPr>
      </p:pic>
      <p:pic>
        <p:nvPicPr>
          <p:cNvPr id="418" name="Google Shape;418;p34"/>
          <p:cNvPicPr preferRelativeResize="0"/>
          <p:nvPr/>
        </p:nvPicPr>
        <p:blipFill rotWithShape="1">
          <a:blip r:embed="rId7">
            <a:alphaModFix/>
          </a:blip>
          <a:srcRect/>
          <a:stretch/>
        </p:blipFill>
        <p:spPr>
          <a:xfrm>
            <a:off x="7343074" y="1802611"/>
            <a:ext cx="1800300" cy="1166165"/>
          </a:xfrm>
          <a:prstGeom prst="rect">
            <a:avLst/>
          </a:prstGeom>
          <a:noFill/>
          <a:ln>
            <a:noFill/>
          </a:ln>
        </p:spPr>
      </p:pic>
      <p:pic>
        <p:nvPicPr>
          <p:cNvPr id="419" name="Google Shape;419;p34"/>
          <p:cNvPicPr preferRelativeResize="0"/>
          <p:nvPr/>
        </p:nvPicPr>
        <p:blipFill rotWithShape="1">
          <a:blip r:embed="rId8">
            <a:alphaModFix/>
          </a:blip>
          <a:srcRect/>
          <a:stretch/>
        </p:blipFill>
        <p:spPr>
          <a:xfrm>
            <a:off x="6144521" y="2436027"/>
            <a:ext cx="1718852" cy="2396993"/>
          </a:xfrm>
          <a:prstGeom prst="rect">
            <a:avLst/>
          </a:prstGeom>
          <a:noFill/>
          <a:ln>
            <a:noFill/>
          </a:ln>
        </p:spPr>
      </p:pic>
      <p:pic>
        <p:nvPicPr>
          <p:cNvPr id="420" name="Google Shape;420;p34"/>
          <p:cNvPicPr preferRelativeResize="0"/>
          <p:nvPr/>
        </p:nvPicPr>
        <p:blipFill rotWithShape="1">
          <a:blip r:embed="rId9">
            <a:alphaModFix/>
          </a:blip>
          <a:srcRect/>
          <a:stretch/>
        </p:blipFill>
        <p:spPr>
          <a:xfrm>
            <a:off x="2930227" y="1635130"/>
            <a:ext cx="2615017" cy="1501125"/>
          </a:xfrm>
          <a:prstGeom prst="rect">
            <a:avLst/>
          </a:prstGeom>
          <a:noFill/>
          <a:ln>
            <a:noFill/>
          </a:ln>
        </p:spPr>
      </p:pic>
      <p:pic>
        <p:nvPicPr>
          <p:cNvPr id="421" name="Google Shape;421;p34"/>
          <p:cNvPicPr preferRelativeResize="0"/>
          <p:nvPr/>
        </p:nvPicPr>
        <p:blipFill rotWithShape="1">
          <a:blip r:embed="rId10">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8" name="Google Shape;428;p3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3.2 Lassen Sie uns diskutieren: OFFLINE</a:t>
            </a:r>
            <a:endParaRPr sz="2400">
              <a:solidFill>
                <a:schemeClr val="lt1"/>
              </a:solidFill>
            </a:endParaRPr>
          </a:p>
        </p:txBody>
      </p:sp>
      <p:sp>
        <p:nvSpPr>
          <p:cNvPr id="429" name="Google Shape;429;p3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pic>
        <p:nvPicPr>
          <p:cNvPr id="430" name="Google Shape;430;p3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31" name="Google Shape;431;p3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32" name="Google Shape;432;p3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33" name="Google Shape;433;p35"/>
          <p:cNvPicPr preferRelativeResize="0"/>
          <p:nvPr/>
        </p:nvPicPr>
        <p:blipFill rotWithShape="1">
          <a:blip r:embed="rId5">
            <a:alphaModFix/>
          </a:blip>
          <a:srcRect/>
          <a:stretch/>
        </p:blipFill>
        <p:spPr>
          <a:xfrm>
            <a:off x="8172400" y="4707455"/>
            <a:ext cx="350168" cy="350168"/>
          </a:xfrm>
          <a:prstGeom prst="rect">
            <a:avLst/>
          </a:prstGeom>
          <a:noFill/>
          <a:ln>
            <a:noFill/>
          </a:ln>
        </p:spPr>
      </p:pic>
      <p:graphicFrame>
        <p:nvGraphicFramePr>
          <p:cNvPr id="434" name="Google Shape;434;p35"/>
          <p:cNvGraphicFramePr/>
          <p:nvPr/>
        </p:nvGraphicFramePr>
        <p:xfrm>
          <a:off x="640225" y="1849588"/>
          <a:ext cx="3000000" cy="3000000"/>
        </p:xfrm>
        <a:graphic>
          <a:graphicData uri="http://schemas.openxmlformats.org/drawingml/2006/table">
            <a:tbl>
              <a:tblPr>
                <a:noFill/>
                <a:tableStyleId>{80EE7D1C-B147-4001-833E-58C9B3281C1C}</a:tableStyleId>
              </a:tblPr>
              <a:tblGrid>
                <a:gridCol w="2709975">
                  <a:extLst>
                    <a:ext uri="{9D8B030D-6E8A-4147-A177-3AD203B41FA5}">
                      <a16:colId xmlns:a16="http://schemas.microsoft.com/office/drawing/2014/main" val="20000"/>
                    </a:ext>
                  </a:extLst>
                </a:gridCol>
                <a:gridCol w="2709975">
                  <a:extLst>
                    <a:ext uri="{9D8B030D-6E8A-4147-A177-3AD203B41FA5}">
                      <a16:colId xmlns:a16="http://schemas.microsoft.com/office/drawing/2014/main" val="20001"/>
                    </a:ext>
                  </a:extLst>
                </a:gridCol>
                <a:gridCol w="2709975">
                  <a:extLst>
                    <a:ext uri="{9D8B030D-6E8A-4147-A177-3AD203B41FA5}">
                      <a16:colId xmlns:a16="http://schemas.microsoft.com/office/drawing/2014/main" val="20002"/>
                    </a:ext>
                  </a:extLst>
                </a:gridCol>
              </a:tblGrid>
              <a:tr h="6123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BEISPIELE</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PROS</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CONS</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0"/>
                  </a:ext>
                </a:extLst>
              </a:tr>
              <a:tr h="13195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435" name="Google Shape;435;p35"/>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2" name="Google Shape;442;p3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3.3 Lassen Sie uns diskutieren: ONLINE</a:t>
            </a:r>
            <a:endParaRPr sz="2400">
              <a:solidFill>
                <a:schemeClr val="lt1"/>
              </a:solidFill>
            </a:endParaRPr>
          </a:p>
        </p:txBody>
      </p:sp>
      <p:sp>
        <p:nvSpPr>
          <p:cNvPr id="443" name="Google Shape;443;p3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pic>
        <p:nvPicPr>
          <p:cNvPr id="444" name="Google Shape;444;p3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45" name="Google Shape;445;p3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46" name="Google Shape;446;p3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47" name="Google Shape;447;p36"/>
          <p:cNvPicPr preferRelativeResize="0"/>
          <p:nvPr/>
        </p:nvPicPr>
        <p:blipFill rotWithShape="1">
          <a:blip r:embed="rId5">
            <a:alphaModFix/>
          </a:blip>
          <a:srcRect/>
          <a:stretch/>
        </p:blipFill>
        <p:spPr>
          <a:xfrm>
            <a:off x="8172400" y="4707455"/>
            <a:ext cx="350168" cy="350168"/>
          </a:xfrm>
          <a:prstGeom prst="rect">
            <a:avLst/>
          </a:prstGeom>
          <a:noFill/>
          <a:ln>
            <a:noFill/>
          </a:ln>
        </p:spPr>
      </p:pic>
      <p:graphicFrame>
        <p:nvGraphicFramePr>
          <p:cNvPr id="448" name="Google Shape;448;p36"/>
          <p:cNvGraphicFramePr/>
          <p:nvPr/>
        </p:nvGraphicFramePr>
        <p:xfrm>
          <a:off x="640225" y="1849588"/>
          <a:ext cx="3000000" cy="3000000"/>
        </p:xfrm>
        <a:graphic>
          <a:graphicData uri="http://schemas.openxmlformats.org/drawingml/2006/table">
            <a:tbl>
              <a:tblPr>
                <a:noFill/>
                <a:tableStyleId>{80EE7D1C-B147-4001-833E-58C9B3281C1C}</a:tableStyleId>
              </a:tblPr>
              <a:tblGrid>
                <a:gridCol w="2709975">
                  <a:extLst>
                    <a:ext uri="{9D8B030D-6E8A-4147-A177-3AD203B41FA5}">
                      <a16:colId xmlns:a16="http://schemas.microsoft.com/office/drawing/2014/main" val="20000"/>
                    </a:ext>
                  </a:extLst>
                </a:gridCol>
                <a:gridCol w="2709975">
                  <a:extLst>
                    <a:ext uri="{9D8B030D-6E8A-4147-A177-3AD203B41FA5}">
                      <a16:colId xmlns:a16="http://schemas.microsoft.com/office/drawing/2014/main" val="20001"/>
                    </a:ext>
                  </a:extLst>
                </a:gridCol>
                <a:gridCol w="2709975">
                  <a:extLst>
                    <a:ext uri="{9D8B030D-6E8A-4147-A177-3AD203B41FA5}">
                      <a16:colId xmlns:a16="http://schemas.microsoft.com/office/drawing/2014/main" val="20002"/>
                    </a:ext>
                  </a:extLst>
                </a:gridCol>
              </a:tblGrid>
              <a:tr h="6123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BEISPIELE</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PROS</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CONS</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0"/>
                  </a:ext>
                </a:extLst>
              </a:tr>
              <a:tr h="13195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449" name="Google Shape;449;p36"/>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4"/>
        <p:cNvGrpSpPr/>
        <p:nvPr/>
      </p:nvGrpSpPr>
      <p:grpSpPr>
        <a:xfrm>
          <a:off x="0" y="0"/>
          <a:ext cx="0" cy="0"/>
          <a:chOff x="0" y="0"/>
          <a:chExt cx="0" cy="0"/>
        </a:xfrm>
      </p:grpSpPr>
      <p:grpSp>
        <p:nvGrpSpPr>
          <p:cNvPr id="455" name="Google Shape;455;p37"/>
          <p:cNvGrpSpPr/>
          <p:nvPr/>
        </p:nvGrpSpPr>
        <p:grpSpPr>
          <a:xfrm>
            <a:off x="3491883" y="-20537"/>
            <a:ext cx="5626094" cy="4918933"/>
            <a:chOff x="0" y="0"/>
            <a:chExt cx="31038" cy="95810"/>
          </a:xfrm>
        </p:grpSpPr>
        <p:sp>
          <p:nvSpPr>
            <p:cNvPr id="456" name="Google Shape;456;p37"/>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457" name="Google Shape;457;p37"/>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458" name="Google Shape;458;p37"/>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Projekt Nr.: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59" name="Google Shape;459;p37"/>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Folgen Sie uns auf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460" name="Google Shape;460;p37"/>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Projekt Nr.: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461" name="Google Shape;461;p37"/>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462" name="Google Shape;462;p37"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463" name="Google Shape;463;p37"/>
          <p:cNvPicPr preferRelativeResize="0"/>
          <p:nvPr/>
        </p:nvPicPr>
        <p:blipFill rotWithShape="1">
          <a:blip r:embed="rId6">
            <a:alphaModFix/>
          </a:blip>
          <a:srcRect/>
          <a:stretch/>
        </p:blipFill>
        <p:spPr>
          <a:xfrm>
            <a:off x="6335625" y="4504601"/>
            <a:ext cx="2707523" cy="568475"/>
          </a:xfrm>
          <a:prstGeom prst="rect">
            <a:avLst/>
          </a:prstGeom>
          <a:noFill/>
          <a:ln>
            <a:noFill/>
          </a:ln>
        </p:spPr>
      </p:pic>
      <p:sp>
        <p:nvSpPr>
          <p:cNvPr id="464" name="Google Shape;464;p37"/>
          <p:cNvSpPr/>
          <p:nvPr/>
        </p:nvSpPr>
        <p:spPr>
          <a:xfrm>
            <a:off x="-335500" y="455403"/>
            <a:ext cx="4983175" cy="20005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000" b="1" i="0" u="none" strike="noStrike" cap="none">
                <a:solidFill>
                  <a:srgbClr val="1F108C"/>
                </a:solidFill>
                <a:latin typeface="Play"/>
                <a:ea typeface="Play"/>
                <a:cs typeface="Play"/>
                <a:sym typeface="Play"/>
              </a:rPr>
              <a:t>Danke für Ihre Aufmerksamkeit</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Tree>
  </p:cSld>
  <p:clrMapOvr>
    <a:masterClrMapping/>
  </p:clrMapOvr>
  <p:transition>
    <p:push dir="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9"/>
        <p:cNvGrpSpPr/>
        <p:nvPr/>
      </p:nvGrpSpPr>
      <p:grpSpPr>
        <a:xfrm>
          <a:off x="0" y="0"/>
          <a:ext cx="0" cy="0"/>
          <a:chOff x="0" y="0"/>
          <a:chExt cx="0" cy="0"/>
        </a:xfrm>
      </p:grpSpPr>
      <p:sp>
        <p:nvSpPr>
          <p:cNvPr id="470" name="Google Shape;470;p38"/>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471" name="Google Shape;471;p38"/>
          <p:cNvGrpSpPr/>
          <p:nvPr/>
        </p:nvGrpSpPr>
        <p:grpSpPr>
          <a:xfrm>
            <a:off x="251520" y="-9534"/>
            <a:ext cx="8919571" cy="5260856"/>
            <a:chOff x="216024" y="-27709"/>
            <a:chExt cx="8919571" cy="5260856"/>
          </a:xfrm>
        </p:grpSpPr>
        <p:sp>
          <p:nvSpPr>
            <p:cNvPr id="472" name="Google Shape;472;p38"/>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473" name="Google Shape;473;p38"/>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474" name="Google Shape;474;p38"/>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Projekt Nr.: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475" name="Google Shape;475;p38"/>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Dieses Projekt wurde mit Unterstützung der Europäischen Kommission finanziert. Die Verantwortung für den Inhalt dieser Veröffentlichung trägt allein der Verfasser; die Kommission haftet nicht für die weitere Verwendung der darin enthaltenen Angaben.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476" name="Google Shape;476;p38"/>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E-Literacy</a:t>
            </a:r>
            <a:endParaRPr sz="3600" b="1">
              <a:solidFill>
                <a:srgbClr val="1F108C"/>
              </a:solidFill>
            </a:endParaRPr>
          </a:p>
        </p:txBody>
      </p:sp>
      <p:sp>
        <p:nvSpPr>
          <p:cNvPr id="477" name="Google Shape;477;p38"/>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50"/>
              <a:buFont typeface="Arial"/>
              <a:buNone/>
            </a:pPr>
            <a:r>
              <a:rPr lang="en-US" sz="1050" b="0" i="0" u="none" strike="noStrike" cap="none">
                <a:solidFill>
                  <a:srgbClr val="1F108C"/>
                </a:solidFill>
                <a:latin typeface="Calibri"/>
                <a:ea typeface="Calibri"/>
                <a:cs typeface="Calibri"/>
                <a:sym typeface="Calibri"/>
              </a:rPr>
              <a:t>                Entwickelt von Polygonal | </a:t>
            </a:r>
            <a:r>
              <a:rPr lang="en-US" sz="900" b="0" i="0" u="none" strike="noStrike" cap="none">
                <a:solidFill>
                  <a:srgbClr val="1F108C"/>
                </a:solidFill>
                <a:latin typeface="Calibri"/>
                <a:ea typeface="Calibri"/>
                <a:cs typeface="Calibri"/>
                <a:sym typeface="Calibri"/>
              </a:rPr>
              <a:t>Dez, 2022</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1F108C"/>
              </a:solidFill>
              <a:latin typeface="Calibri"/>
              <a:ea typeface="Calibri"/>
              <a:cs typeface="Calibri"/>
              <a:sym typeface="Calibri"/>
            </a:endParaRPr>
          </a:p>
        </p:txBody>
      </p:sp>
      <p:sp>
        <p:nvSpPr>
          <p:cNvPr id="478" name="Google Shape;478;p38"/>
          <p:cNvSpPr txBox="1">
            <a:spLocks noGrp="1"/>
          </p:cNvSpPr>
          <p:nvPr>
            <p:ph type="subTitle" idx="1"/>
          </p:nvPr>
        </p:nvSpPr>
        <p:spPr>
          <a:xfrm>
            <a:off x="5275329" y="2895476"/>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1F108C"/>
                </a:solidFill>
              </a:rPr>
              <a:t>Lektion 4. Digitale Identität</a:t>
            </a:r>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479" name="Google Shape;479;p38" descr="Logo&#10;&#10;Description automatically generated with medium confidence"/>
          <p:cNvPicPr preferRelativeResize="0"/>
          <p:nvPr/>
        </p:nvPicPr>
        <p:blipFill rotWithShape="1">
          <a:blip r:embed="rId5">
            <a:alphaModFix/>
          </a:blip>
          <a:srcRect/>
          <a:stretch/>
        </p:blipFill>
        <p:spPr>
          <a:xfrm>
            <a:off x="6078844" y="-9534"/>
            <a:ext cx="3065157" cy="1354107"/>
          </a:xfrm>
          <a:prstGeom prst="rect">
            <a:avLst/>
          </a:prstGeom>
          <a:noFill/>
          <a:ln>
            <a:noFill/>
          </a:ln>
        </p:spPr>
      </p:pic>
      <p:pic>
        <p:nvPicPr>
          <p:cNvPr id="480" name="Google Shape;480;p38"/>
          <p:cNvPicPr preferRelativeResize="0"/>
          <p:nvPr/>
        </p:nvPicPr>
        <p:blipFill rotWithShape="1">
          <a:blip r:embed="rId6">
            <a:alphaModFix/>
          </a:blip>
          <a:srcRect/>
          <a:stretch/>
        </p:blipFill>
        <p:spPr>
          <a:xfrm>
            <a:off x="6335625" y="4504601"/>
            <a:ext cx="2707523" cy="568475"/>
          </a:xfrm>
          <a:prstGeom prst="rect">
            <a:avLst/>
          </a:prstGeom>
          <a:noFill/>
          <a:ln>
            <a:noFill/>
          </a:ln>
        </p:spPr>
      </p:pic>
      <p:sp>
        <p:nvSpPr>
          <p:cNvPr id="481" name="Google Shape;481;p38"/>
          <p:cNvSpPr txBox="1"/>
          <p:nvPr/>
        </p:nvSpPr>
        <p:spPr>
          <a:xfrm>
            <a:off x="5621400" y="3790575"/>
            <a:ext cx="3405900" cy="8097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1000"/>
              </a:spcAft>
              <a:buClr>
                <a:srgbClr val="000000"/>
              </a:buClr>
              <a:buSzPts val="700"/>
              <a:buFont typeface="Arial"/>
              <a:buNone/>
            </a:pPr>
            <a:r>
              <a:rPr lang="en-US" sz="700" b="0" i="0" u="none" strike="noStrike" cap="none">
                <a:solidFill>
                  <a:srgbClr val="00005F"/>
                </a:solidFill>
                <a:latin typeface="Open Sans"/>
                <a:ea typeface="Open Sans"/>
                <a:cs typeface="Open Sans"/>
                <a:sym typeface="Open Sans"/>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sz="700" b="0" i="0" u="none" strike="noStrike" cap="none">
              <a:solidFill>
                <a:srgbClr val="00005F"/>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8" name="Google Shape;488;p3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Digitale Identität</a:t>
            </a:r>
            <a:endParaRPr sz="2400">
              <a:solidFill>
                <a:schemeClr val="lt1"/>
              </a:solidFill>
            </a:endParaRPr>
          </a:p>
        </p:txBody>
      </p:sp>
      <p:sp>
        <p:nvSpPr>
          <p:cNvPr id="489" name="Google Shape;489;p3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pic>
        <p:nvPicPr>
          <p:cNvPr id="490" name="Google Shape;490;p3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91" name="Google Shape;491;p3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92" name="Google Shape;492;p3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93" name="Google Shape;493;p39"/>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494" name="Google Shape;494;p39"/>
          <p:cNvSpPr txBox="1"/>
          <p:nvPr/>
        </p:nvSpPr>
        <p:spPr>
          <a:xfrm>
            <a:off x="539549" y="1419625"/>
            <a:ext cx="7492697"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Wie kann ich auf elektronische Behördendienste zugreifen?</a:t>
            </a:r>
            <a:endParaRPr sz="2200" b="1" i="0" u="none" strike="noStrike" cap="none">
              <a:solidFill>
                <a:srgbClr val="000000"/>
              </a:solidFill>
              <a:latin typeface="Calibri"/>
              <a:ea typeface="Calibri"/>
              <a:cs typeface="Calibri"/>
              <a:sym typeface="Calibri"/>
            </a:endParaRPr>
          </a:p>
        </p:txBody>
      </p:sp>
      <p:sp>
        <p:nvSpPr>
          <p:cNvPr id="495" name="Google Shape;495;p39"/>
          <p:cNvSpPr txBox="1"/>
          <p:nvPr/>
        </p:nvSpPr>
        <p:spPr>
          <a:xfrm>
            <a:off x="532102" y="2000549"/>
            <a:ext cx="7704900" cy="150806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r>
              <a:rPr lang="en-US" sz="1600" b="0" i="0" u="none" strike="noStrike" cap="none">
                <a:solidFill>
                  <a:schemeClr val="dk1"/>
                </a:solidFill>
                <a:latin typeface="Calibri"/>
                <a:ea typeface="Calibri"/>
                <a:cs typeface="Calibri"/>
                <a:sym typeface="Calibri"/>
              </a:rPr>
              <a:t>Um Zugang zu E-Government-Diensten zu erhalten, müssen Sie eine </a:t>
            </a:r>
            <a:r>
              <a:rPr lang="en-US" sz="1600" b="1" i="0" u="none" strike="noStrike" cap="none">
                <a:solidFill>
                  <a:schemeClr val="dk1"/>
                </a:solidFill>
                <a:latin typeface="Calibri"/>
                <a:ea typeface="Calibri"/>
                <a:cs typeface="Calibri"/>
                <a:sym typeface="Calibri"/>
              </a:rPr>
              <a:t>digitale Identität </a:t>
            </a:r>
            <a:r>
              <a:rPr lang="en-US" sz="1600" b="0" i="0" u="none" strike="noStrike" cap="none">
                <a:solidFill>
                  <a:schemeClr val="dk1"/>
                </a:solidFill>
                <a:latin typeface="Calibri"/>
                <a:ea typeface="Calibri"/>
                <a:cs typeface="Calibri"/>
                <a:sym typeface="Calibri"/>
              </a:rPr>
              <a:t>erstellen, mit der Sie Ihre Identität sicher und zuverlässig nachweisen können. </a:t>
            </a:r>
            <a:endParaRPr sz="16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r>
              <a:rPr lang="en-US" sz="1600" b="0" i="0" u="none" strike="noStrike" cap="none">
                <a:solidFill>
                  <a:schemeClr val="dk1"/>
                </a:solidFill>
                <a:latin typeface="Calibri"/>
                <a:ea typeface="Calibri"/>
                <a:cs typeface="Calibri"/>
                <a:sym typeface="Calibri"/>
              </a:rPr>
              <a:t>In der Regel wird eine digitale Identität für digitale Behördendienste aus Ihrem Identitätsdokument (in der Regel aus dem Personalausweis) erstellt.</a:t>
            </a:r>
            <a:endParaRPr sz="16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endParaRPr sz="1600" b="0" i="0" u="none" strike="noStrike" cap="none">
              <a:solidFill>
                <a:schemeClr val="dk1"/>
              </a:solidFill>
              <a:latin typeface="Calibri"/>
              <a:ea typeface="Calibri"/>
              <a:cs typeface="Calibri"/>
              <a:sym typeface="Calibri"/>
            </a:endParaRPr>
          </a:p>
        </p:txBody>
      </p:sp>
      <p:pic>
        <p:nvPicPr>
          <p:cNvPr id="496" name="Google Shape;496;p39"/>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3" name="Google Shape;503;p4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3.2 Erstellen einer digitalen Identität</a:t>
            </a:r>
            <a:endParaRPr sz="2400">
              <a:solidFill>
                <a:schemeClr val="lt1"/>
              </a:solidFill>
            </a:endParaRPr>
          </a:p>
        </p:txBody>
      </p:sp>
      <p:sp>
        <p:nvSpPr>
          <p:cNvPr id="504" name="Google Shape;504;p4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pic>
        <p:nvPicPr>
          <p:cNvPr id="505" name="Google Shape;505;p4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06" name="Google Shape;506;p4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07" name="Google Shape;507;p4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08" name="Google Shape;508;p4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09" name="Google Shape;509;p40"/>
          <p:cNvSpPr txBox="1"/>
          <p:nvPr/>
        </p:nvSpPr>
        <p:spPr>
          <a:xfrm>
            <a:off x="539549" y="1419625"/>
            <a:ext cx="7545325" cy="763758"/>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800"/>
              </a:spcBef>
              <a:spcAft>
                <a:spcPts val="400"/>
              </a:spcAft>
              <a:buClr>
                <a:srgbClr val="000000"/>
              </a:buClr>
              <a:buSzPts val="1100"/>
              <a:buFont typeface="Arial"/>
              <a:buNone/>
            </a:pPr>
            <a:r>
              <a:rPr lang="en-US" sz="2200" b="1" i="0" u="none" strike="noStrike" cap="none">
                <a:solidFill>
                  <a:schemeClr val="dk1"/>
                </a:solidFill>
                <a:latin typeface="Calibri"/>
                <a:ea typeface="Calibri"/>
                <a:cs typeface="Calibri"/>
                <a:sym typeface="Calibri"/>
              </a:rPr>
              <a:t>Was benötige ich zur Erstellung meiner digitalen Identität?</a:t>
            </a:r>
            <a:endParaRPr sz="2200" b="1" i="0" u="none" strike="noStrike" cap="none">
              <a:solidFill>
                <a:srgbClr val="000000"/>
              </a:solidFill>
              <a:latin typeface="Calibri"/>
              <a:ea typeface="Calibri"/>
              <a:cs typeface="Calibri"/>
              <a:sym typeface="Calibri"/>
            </a:endParaRPr>
          </a:p>
        </p:txBody>
      </p:sp>
      <p:sp>
        <p:nvSpPr>
          <p:cNvPr id="510" name="Google Shape;510;p40"/>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511" name="Google Shape;511;p40"/>
          <p:cNvSpPr txBox="1"/>
          <p:nvPr/>
        </p:nvSpPr>
        <p:spPr>
          <a:xfrm>
            <a:off x="680875" y="2438438"/>
            <a:ext cx="7283700" cy="2431405"/>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0"/>
              </a:spcBef>
              <a:spcAft>
                <a:spcPts val="0"/>
              </a:spcAft>
              <a:buClr>
                <a:srgbClr val="000000"/>
              </a:buClr>
              <a:buSzPts val="2000"/>
              <a:buFont typeface="Calibri"/>
              <a:buChar char="●"/>
            </a:pPr>
            <a:r>
              <a:rPr lang="en-US" sz="1800" b="0" i="0" u="none" strike="noStrike" cap="none">
                <a:solidFill>
                  <a:srgbClr val="000000"/>
                </a:solidFill>
                <a:latin typeface="Calibri"/>
                <a:ea typeface="Calibri"/>
                <a:cs typeface="Calibri"/>
                <a:sym typeface="Calibri"/>
              </a:rPr>
              <a:t>18 Jahre alt oder älter sein</a:t>
            </a:r>
            <a:endParaRPr sz="18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1800" b="0" i="0" u="none" strike="noStrike" cap="none">
                <a:solidFill>
                  <a:srgbClr val="000000"/>
                </a:solidFill>
                <a:latin typeface="Calibri"/>
                <a:ea typeface="Calibri"/>
                <a:cs typeface="Calibri"/>
                <a:sym typeface="Calibri"/>
              </a:rPr>
              <a:t>ein Smartphone besitzen </a:t>
            </a:r>
            <a:endParaRPr sz="18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1800" b="0" i="0" u="none" strike="noStrike" cap="none">
                <a:solidFill>
                  <a:srgbClr val="000000"/>
                </a:solidFill>
                <a:latin typeface="Calibri"/>
                <a:ea typeface="Calibri"/>
                <a:cs typeface="Calibri"/>
                <a:sym typeface="Calibri"/>
              </a:rPr>
              <a:t>eine persönliche E-Mail-Adresse oder Mobiltelefonnummer haben</a:t>
            </a:r>
            <a:endParaRPr sz="18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1800" b="0" i="0" u="none" strike="noStrike" cap="none">
                <a:solidFill>
                  <a:srgbClr val="000000"/>
                </a:solidFill>
                <a:latin typeface="Calibri"/>
                <a:ea typeface="Calibri"/>
                <a:cs typeface="Calibri"/>
                <a:sym typeface="Calibri"/>
              </a:rPr>
              <a:t>Laden Sie die App der nationalen Regierung herunter (gibt es in dem Sinne in Deutschland momentan noch nicht)</a:t>
            </a:r>
            <a:endParaRPr sz="18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1800" b="0" i="0" u="none" strike="noStrike" cap="none">
                <a:solidFill>
                  <a:srgbClr val="000000"/>
                </a:solidFill>
                <a:latin typeface="Calibri"/>
                <a:ea typeface="Calibri"/>
                <a:cs typeface="Calibri"/>
                <a:sym typeface="Calibri"/>
              </a:rPr>
              <a:t>Halten Sie Ausweisdokumente</a:t>
            </a:r>
            <a:r>
              <a:rPr lang="en-US" sz="2000" b="0" i="0" u="none" strike="noStrike" cap="none">
                <a:solidFill>
                  <a:srgbClr val="000000"/>
                </a:solidFill>
                <a:latin typeface="Calibri"/>
                <a:ea typeface="Calibri"/>
                <a:cs typeface="Calibri"/>
                <a:sym typeface="Calibri"/>
              </a:rPr>
              <a:t> </a:t>
            </a:r>
            <a:r>
              <a:rPr lang="en-US" sz="1800" b="0" i="0" u="none" strike="noStrike" cap="none">
                <a:solidFill>
                  <a:srgbClr val="000000"/>
                </a:solidFill>
                <a:latin typeface="Calibri"/>
                <a:ea typeface="Calibri"/>
                <a:cs typeface="Calibri"/>
                <a:sym typeface="Calibri"/>
              </a:rPr>
              <a:t>bereit, z. B. Ihren Reisepass oder Personalausweis, um Ihre Identität zu bestätigen.</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Calibri"/>
              <a:ea typeface="Calibri"/>
              <a:cs typeface="Calibri"/>
              <a:sym typeface="Calibri"/>
            </a:endParaRPr>
          </a:p>
        </p:txBody>
      </p:sp>
      <p:pic>
        <p:nvPicPr>
          <p:cNvPr id="512" name="Google Shape;512;p40"/>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9" name="Google Shape;519;p4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3.3 Erstellen einer digitalen Identität</a:t>
            </a:r>
            <a:endParaRPr sz="2400">
              <a:solidFill>
                <a:schemeClr val="lt1"/>
              </a:solidFill>
            </a:endParaRPr>
          </a:p>
        </p:txBody>
      </p:sp>
      <p:sp>
        <p:nvSpPr>
          <p:cNvPr id="520" name="Google Shape;520;p4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pic>
        <p:nvPicPr>
          <p:cNvPr id="521" name="Google Shape;521;p4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22" name="Google Shape;522;p4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23" name="Google Shape;523;p4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24" name="Google Shape;524;p41"/>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25" name="Google Shape;525;p41"/>
          <p:cNvSpPr txBox="1"/>
          <p:nvPr/>
        </p:nvSpPr>
        <p:spPr>
          <a:xfrm>
            <a:off x="539550" y="1419625"/>
            <a:ext cx="6731700" cy="8205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800"/>
              </a:spcBef>
              <a:spcAft>
                <a:spcPts val="400"/>
              </a:spcAft>
              <a:buClr>
                <a:srgbClr val="000000"/>
              </a:buClr>
              <a:buSzPts val="1100"/>
              <a:buFont typeface="Arial"/>
              <a:buNone/>
            </a:pPr>
            <a:r>
              <a:rPr lang="en-US" sz="2200" b="1" i="0" u="none" strike="noStrike" cap="none">
                <a:solidFill>
                  <a:schemeClr val="dk1"/>
                </a:solidFill>
                <a:latin typeface="Calibri"/>
                <a:ea typeface="Calibri"/>
                <a:cs typeface="Calibri"/>
                <a:sym typeface="Calibri"/>
              </a:rPr>
              <a:t>Was können Sie tun, um den Zugang zu Ihrer digitalen Identität sicherer zu machen?</a:t>
            </a:r>
            <a:endParaRPr sz="2200" b="1" i="0" u="none" strike="noStrike" cap="none">
              <a:solidFill>
                <a:srgbClr val="000000"/>
              </a:solidFill>
              <a:latin typeface="Calibri"/>
              <a:ea typeface="Calibri"/>
              <a:cs typeface="Calibri"/>
              <a:sym typeface="Calibri"/>
            </a:endParaRPr>
          </a:p>
        </p:txBody>
      </p:sp>
      <p:sp>
        <p:nvSpPr>
          <p:cNvPr id="526" name="Google Shape;526;p41"/>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527" name="Google Shape;527;p41"/>
          <p:cNvSpPr txBox="1"/>
          <p:nvPr/>
        </p:nvSpPr>
        <p:spPr>
          <a:xfrm>
            <a:off x="680875" y="1850425"/>
            <a:ext cx="7283700" cy="1723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Ihre PIN oder Ihr Passwort ändern</a:t>
            </a: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Ihre Ausweispapiere einsehen oder aktualisieren</a:t>
            </a: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Face ID aktivieren, wenn Ihr Smart Device damit ausgestattet ist</a:t>
            </a:r>
            <a:endParaRPr sz="2000" b="0" i="0" u="none" strike="noStrike" cap="none">
              <a:solidFill>
                <a:srgbClr val="000000"/>
              </a:solidFill>
              <a:latin typeface="Calibri"/>
              <a:ea typeface="Calibri"/>
              <a:cs typeface="Calibri"/>
              <a:sym typeface="Calibri"/>
            </a:endParaRPr>
          </a:p>
        </p:txBody>
      </p:sp>
      <p:pic>
        <p:nvPicPr>
          <p:cNvPr id="528" name="Google Shape;528;p41"/>
          <p:cNvPicPr preferRelativeResize="0"/>
          <p:nvPr/>
        </p:nvPicPr>
        <p:blipFill rotWithShape="1">
          <a:blip r:embed="rId6">
            <a:alphaModFix/>
          </a:blip>
          <a:srcRect/>
          <a:stretch/>
        </p:blipFill>
        <p:spPr>
          <a:xfrm>
            <a:off x="3831500" y="3702925"/>
            <a:ext cx="982475" cy="949701"/>
          </a:xfrm>
          <a:prstGeom prst="rect">
            <a:avLst/>
          </a:prstGeom>
          <a:noFill/>
          <a:ln>
            <a:noFill/>
          </a:ln>
        </p:spPr>
      </p:pic>
      <p:pic>
        <p:nvPicPr>
          <p:cNvPr id="529" name="Google Shape;529;p41"/>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1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1.1 Einführung E-Government</a:t>
            </a:r>
            <a:endParaRPr sz="2400">
              <a:solidFill>
                <a:schemeClr val="lt1"/>
              </a:solidFill>
            </a:endParaRPr>
          </a:p>
        </p:txBody>
      </p:sp>
      <p:sp>
        <p:nvSpPr>
          <p:cNvPr id="121" name="Google Shape;121;p1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pic>
        <p:nvPicPr>
          <p:cNvPr id="122" name="Google Shape;122;p1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23" name="Google Shape;123;p1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4" name="Google Shape;124;p1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25" name="Google Shape;125;p1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26" name="Google Shape;126;p15"/>
          <p:cNvSpPr txBox="1"/>
          <p:nvPr/>
        </p:nvSpPr>
        <p:spPr>
          <a:xfrm>
            <a:off x="539549" y="1419625"/>
            <a:ext cx="3903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Was ist E-Government?</a:t>
            </a:r>
            <a:endParaRPr sz="2200" b="1" i="0" u="none" strike="noStrike" cap="none">
              <a:solidFill>
                <a:srgbClr val="000000"/>
              </a:solidFill>
              <a:latin typeface="Calibri"/>
              <a:ea typeface="Calibri"/>
              <a:cs typeface="Calibri"/>
              <a:sym typeface="Calibri"/>
            </a:endParaRPr>
          </a:p>
        </p:txBody>
      </p:sp>
      <p:sp>
        <p:nvSpPr>
          <p:cNvPr id="127" name="Google Shape;127;p15"/>
          <p:cNvSpPr txBox="1"/>
          <p:nvPr/>
        </p:nvSpPr>
        <p:spPr>
          <a:xfrm>
            <a:off x="532102" y="2000549"/>
            <a:ext cx="7704900"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US" sz="2000" b="1" i="0" u="none" strike="noStrike" cap="none">
                <a:solidFill>
                  <a:schemeClr val="dk1"/>
                </a:solidFill>
                <a:latin typeface="Calibri"/>
                <a:ea typeface="Calibri"/>
                <a:cs typeface="Calibri"/>
                <a:sym typeface="Calibri"/>
              </a:rPr>
              <a:t>E-Government </a:t>
            </a:r>
            <a:r>
              <a:rPr lang="en-US" sz="2000" b="0" i="0" u="none" strike="noStrike" cap="none">
                <a:solidFill>
                  <a:schemeClr val="dk1"/>
                </a:solidFill>
                <a:latin typeface="Calibri"/>
                <a:ea typeface="Calibri"/>
                <a:cs typeface="Calibri"/>
                <a:sym typeface="Calibri"/>
              </a:rPr>
              <a:t>steht für Elektronische Verwaltungsdienstleistungen oder digitale Verwaltung.</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Unter E-Government versteht man die Erbringung öffentlicher Dienstleistungen für die Bürger mit Hilfe von </a:t>
            </a:r>
            <a:r>
              <a:rPr lang="en-US" sz="2000" b="1" i="0" u="none" strike="noStrike" cap="none">
                <a:solidFill>
                  <a:schemeClr val="dk1"/>
                </a:solidFill>
                <a:latin typeface="Calibri"/>
                <a:ea typeface="Calibri"/>
                <a:cs typeface="Calibri"/>
                <a:sym typeface="Calibri"/>
              </a:rPr>
              <a:t>technologischen Kommunikationsmitteln </a:t>
            </a:r>
            <a:r>
              <a:rPr lang="en-US" sz="2000" b="0" i="0" u="none" strike="noStrike" cap="none">
                <a:solidFill>
                  <a:schemeClr val="dk1"/>
                </a:solidFill>
                <a:latin typeface="Calibri"/>
                <a:ea typeface="Calibri"/>
                <a:cs typeface="Calibri"/>
                <a:sym typeface="Calibri"/>
              </a:rPr>
              <a:t>wie Computern und dem Internet.</a:t>
            </a:r>
            <a:endParaRPr sz="1400" b="0" i="0" u="none" strike="noStrike" cap="none">
              <a:solidFill>
                <a:srgbClr val="000000"/>
              </a:solidFill>
              <a:latin typeface="Arial"/>
              <a:ea typeface="Arial"/>
              <a:cs typeface="Arial"/>
              <a:sym typeface="Arial"/>
            </a:endParaRPr>
          </a:p>
        </p:txBody>
      </p:sp>
      <p:pic>
        <p:nvPicPr>
          <p:cNvPr id="128" name="Google Shape;128;p15"/>
          <p:cNvPicPr preferRelativeResize="0"/>
          <p:nvPr/>
        </p:nvPicPr>
        <p:blipFill rotWithShape="1">
          <a:blip r:embed="rId6">
            <a:alphaModFix/>
          </a:blip>
          <a:srcRect/>
          <a:stretch/>
        </p:blipFill>
        <p:spPr>
          <a:xfrm>
            <a:off x="3221722" y="3939501"/>
            <a:ext cx="1422641" cy="1139333"/>
          </a:xfrm>
          <a:prstGeom prst="rect">
            <a:avLst/>
          </a:prstGeom>
          <a:noFill/>
          <a:ln>
            <a:noFill/>
          </a:ln>
        </p:spPr>
      </p:pic>
      <p:pic>
        <p:nvPicPr>
          <p:cNvPr id="129" name="Google Shape;129;p15"/>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4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6" name="Google Shape;536;p4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000" b="1">
                <a:solidFill>
                  <a:schemeClr val="lt1"/>
                </a:solidFill>
              </a:rPr>
              <a:t>3.4 Die wichtigsten digitalen Identitätssysteme in unserem Land</a:t>
            </a:r>
            <a:endParaRPr sz="2000">
              <a:solidFill>
                <a:schemeClr val="lt1"/>
              </a:solidFill>
            </a:endParaRPr>
          </a:p>
        </p:txBody>
      </p:sp>
      <p:sp>
        <p:nvSpPr>
          <p:cNvPr id="537" name="Google Shape;537;p4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pic>
        <p:nvPicPr>
          <p:cNvPr id="538" name="Google Shape;538;p4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39" name="Google Shape;539;p4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40" name="Google Shape;540;p4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41" name="Google Shape;541;p4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42" name="Google Shape;542;p42"/>
          <p:cNvSpPr txBox="1"/>
          <p:nvPr/>
        </p:nvSpPr>
        <p:spPr>
          <a:xfrm>
            <a:off x="539550" y="1419625"/>
            <a:ext cx="67317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800"/>
              </a:spcBef>
              <a:spcAft>
                <a:spcPts val="400"/>
              </a:spcAft>
              <a:buClr>
                <a:srgbClr val="000000"/>
              </a:buClr>
              <a:buSzPts val="1100"/>
              <a:buFont typeface="Arial"/>
              <a:buNone/>
            </a:pPr>
            <a:endParaRPr sz="2200" b="1" i="0" u="none" strike="noStrike" cap="none">
              <a:solidFill>
                <a:srgbClr val="000000"/>
              </a:solidFill>
              <a:latin typeface="Calibri"/>
              <a:ea typeface="Calibri"/>
              <a:cs typeface="Calibri"/>
              <a:sym typeface="Calibri"/>
            </a:endParaRPr>
          </a:p>
        </p:txBody>
      </p:sp>
      <p:sp>
        <p:nvSpPr>
          <p:cNvPr id="543" name="Google Shape;543;p42"/>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pic>
        <p:nvPicPr>
          <p:cNvPr id="544" name="Google Shape;544;p42"/>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9"/>
        <p:cNvGrpSpPr/>
        <p:nvPr/>
      </p:nvGrpSpPr>
      <p:grpSpPr>
        <a:xfrm>
          <a:off x="0" y="0"/>
          <a:ext cx="0" cy="0"/>
          <a:chOff x="0" y="0"/>
          <a:chExt cx="0" cy="0"/>
        </a:xfrm>
      </p:grpSpPr>
      <p:grpSp>
        <p:nvGrpSpPr>
          <p:cNvPr id="550" name="Google Shape;550;p43"/>
          <p:cNvGrpSpPr/>
          <p:nvPr/>
        </p:nvGrpSpPr>
        <p:grpSpPr>
          <a:xfrm>
            <a:off x="3491883" y="-20537"/>
            <a:ext cx="5626094" cy="4918933"/>
            <a:chOff x="0" y="0"/>
            <a:chExt cx="31038" cy="95810"/>
          </a:xfrm>
        </p:grpSpPr>
        <p:sp>
          <p:nvSpPr>
            <p:cNvPr id="551" name="Google Shape;551;p43"/>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552" name="Google Shape;552;p43"/>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553" name="Google Shape;553;p43"/>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Projekt Nr.: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554" name="Google Shape;554;p43"/>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Folgen Sie uns auf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555" name="Google Shape;555;p43"/>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Projekt Nr.: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556" name="Google Shape;556;p43"/>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557" name="Google Shape;557;p43"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558" name="Google Shape;558;p43"/>
          <p:cNvPicPr preferRelativeResize="0"/>
          <p:nvPr/>
        </p:nvPicPr>
        <p:blipFill rotWithShape="1">
          <a:blip r:embed="rId6">
            <a:alphaModFix/>
          </a:blip>
          <a:srcRect/>
          <a:stretch/>
        </p:blipFill>
        <p:spPr>
          <a:xfrm>
            <a:off x="6335625" y="4504601"/>
            <a:ext cx="2707523" cy="568475"/>
          </a:xfrm>
          <a:prstGeom prst="rect">
            <a:avLst/>
          </a:prstGeom>
          <a:noFill/>
          <a:ln>
            <a:noFill/>
          </a:ln>
        </p:spPr>
      </p:pic>
      <p:sp>
        <p:nvSpPr>
          <p:cNvPr id="559" name="Google Shape;559;p43"/>
          <p:cNvSpPr/>
          <p:nvPr/>
        </p:nvSpPr>
        <p:spPr>
          <a:xfrm>
            <a:off x="-335500" y="455403"/>
            <a:ext cx="4983175" cy="20005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000" b="1" i="0" u="none" strike="noStrike" cap="none">
                <a:solidFill>
                  <a:srgbClr val="1F108C"/>
                </a:solidFill>
                <a:latin typeface="Play"/>
                <a:ea typeface="Play"/>
                <a:cs typeface="Play"/>
                <a:sym typeface="Play"/>
              </a:rPr>
              <a:t>Danke für Ihre Aufmerksamkeit</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Tree>
  </p:cSld>
  <p:clrMapOvr>
    <a:masterClrMapping/>
  </p:clrMapOvr>
  <p:transition>
    <p:push dir="r"/>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4"/>
        <p:cNvGrpSpPr/>
        <p:nvPr/>
      </p:nvGrpSpPr>
      <p:grpSpPr>
        <a:xfrm>
          <a:off x="0" y="0"/>
          <a:ext cx="0" cy="0"/>
          <a:chOff x="0" y="0"/>
          <a:chExt cx="0" cy="0"/>
        </a:xfrm>
      </p:grpSpPr>
      <p:sp>
        <p:nvSpPr>
          <p:cNvPr id="565" name="Google Shape;565;p44"/>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66" name="Google Shape;566;p44"/>
          <p:cNvGrpSpPr/>
          <p:nvPr/>
        </p:nvGrpSpPr>
        <p:grpSpPr>
          <a:xfrm>
            <a:off x="251520" y="-9534"/>
            <a:ext cx="8919571" cy="5260856"/>
            <a:chOff x="216024" y="-27709"/>
            <a:chExt cx="8919571" cy="5260856"/>
          </a:xfrm>
        </p:grpSpPr>
        <p:sp>
          <p:nvSpPr>
            <p:cNvPr id="567" name="Google Shape;567;p44"/>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568" name="Google Shape;568;p44"/>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569" name="Google Shape;569;p44"/>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Projekt Nr.: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570" name="Google Shape;570;p44"/>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Dieses Projekt wurde mit Unterstützung der Europäischen Kommission finanziert. Die Verantwortung für den Inhalt dieser Veröffentlichung trägt allein der Verfasser; die Kommission haftet nicht für die weitere Verwendung der darin enthaltenen Angaben.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571" name="Google Shape;571;p44"/>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E-Literacy</a:t>
            </a:r>
            <a:endParaRPr sz="3600" b="1">
              <a:solidFill>
                <a:srgbClr val="1F108C"/>
              </a:solidFill>
            </a:endParaRPr>
          </a:p>
        </p:txBody>
      </p:sp>
      <p:sp>
        <p:nvSpPr>
          <p:cNvPr id="572" name="Google Shape;572;p44"/>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Entwickelt von Polygonal | </a:t>
            </a:r>
            <a:r>
              <a:rPr lang="en-US" sz="900" b="0" i="0" u="none" strike="noStrike" cap="none">
                <a:solidFill>
                  <a:srgbClr val="1F108C"/>
                </a:solidFill>
                <a:latin typeface="Calibri"/>
                <a:ea typeface="Calibri"/>
                <a:cs typeface="Calibri"/>
                <a:sym typeface="Calibri"/>
              </a:rPr>
              <a:t>Dez, 2022</a:t>
            </a:r>
            <a:endParaRPr sz="1400" b="0" i="0" u="none" strike="noStrike" cap="none">
              <a:solidFill>
                <a:srgbClr val="000000"/>
              </a:solidFill>
              <a:latin typeface="Arial"/>
              <a:ea typeface="Arial"/>
              <a:cs typeface="Arial"/>
              <a:sym typeface="Arial"/>
            </a:endParaRPr>
          </a:p>
        </p:txBody>
      </p:sp>
      <p:sp>
        <p:nvSpPr>
          <p:cNvPr id="573" name="Google Shape;573;p44"/>
          <p:cNvSpPr txBox="1">
            <a:spLocks noGrp="1"/>
          </p:cNvSpPr>
          <p:nvPr>
            <p:ph type="subTitle" idx="1"/>
          </p:nvPr>
        </p:nvSpPr>
        <p:spPr>
          <a:xfrm>
            <a:off x="5275304" y="2770339"/>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endParaRPr sz="8000" b="1">
              <a:solidFill>
                <a:srgbClr val="1F108C"/>
              </a:solidFill>
            </a:endParaRPr>
          </a:p>
          <a:p>
            <a:pPr marL="0" lvl="0" indent="0" algn="ctr" rtl="0">
              <a:lnSpc>
                <a:spcPct val="100000"/>
              </a:lnSpc>
              <a:spcBef>
                <a:spcPts val="0"/>
              </a:spcBef>
              <a:spcAft>
                <a:spcPts val="0"/>
              </a:spcAft>
              <a:buClr>
                <a:srgbClr val="1F108C"/>
              </a:buClr>
              <a:buSzPct val="100000"/>
              <a:buNone/>
            </a:pPr>
            <a:r>
              <a:rPr lang="en-US" sz="8000" b="1">
                <a:solidFill>
                  <a:srgbClr val="1F108C"/>
                </a:solidFill>
              </a:rPr>
              <a:t>Das Wichtigste für die Nutzung von E-Government-Diensten mit dem eigenen Handy </a:t>
            </a:r>
            <a:endParaRPr sz="8000" b="1">
              <a:solidFill>
                <a:srgbClr val="1F108C"/>
              </a:solidFill>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360"/>
              </a:spcBef>
              <a:spcAft>
                <a:spcPts val="0"/>
              </a:spcAft>
              <a:buClr>
                <a:srgbClr val="1F108C"/>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574" name="Google Shape;574;p44" descr="Logo&#10;&#10;Description automatically generated with medium confidence"/>
          <p:cNvPicPr preferRelativeResize="0"/>
          <p:nvPr/>
        </p:nvPicPr>
        <p:blipFill rotWithShape="1">
          <a:blip r:embed="rId5">
            <a:alphaModFix/>
          </a:blip>
          <a:srcRect/>
          <a:stretch/>
        </p:blipFill>
        <p:spPr>
          <a:xfrm>
            <a:off x="6078844" y="-9534"/>
            <a:ext cx="3065157" cy="1354107"/>
          </a:xfrm>
          <a:prstGeom prst="rect">
            <a:avLst/>
          </a:prstGeom>
          <a:noFill/>
          <a:ln>
            <a:noFill/>
          </a:ln>
        </p:spPr>
      </p:pic>
      <p:pic>
        <p:nvPicPr>
          <p:cNvPr id="575" name="Google Shape;575;p44"/>
          <p:cNvPicPr preferRelativeResize="0"/>
          <p:nvPr/>
        </p:nvPicPr>
        <p:blipFill rotWithShape="1">
          <a:blip r:embed="rId6">
            <a:alphaModFix/>
          </a:blip>
          <a:srcRect/>
          <a:stretch/>
        </p:blipFill>
        <p:spPr>
          <a:xfrm>
            <a:off x="6335625" y="4504601"/>
            <a:ext cx="2707523" cy="568475"/>
          </a:xfrm>
          <a:prstGeom prst="rect">
            <a:avLst/>
          </a:prstGeom>
          <a:noFill/>
          <a:ln>
            <a:noFill/>
          </a:ln>
        </p:spPr>
      </p:pic>
      <p:sp>
        <p:nvSpPr>
          <p:cNvPr id="576" name="Google Shape;576;p44"/>
          <p:cNvSpPr txBox="1"/>
          <p:nvPr/>
        </p:nvSpPr>
        <p:spPr>
          <a:xfrm>
            <a:off x="5621400" y="3790575"/>
            <a:ext cx="3405900" cy="8097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1000"/>
              </a:spcAft>
              <a:buClr>
                <a:srgbClr val="000000"/>
              </a:buClr>
              <a:buSzPts val="700"/>
              <a:buFont typeface="Arial"/>
              <a:buNone/>
            </a:pPr>
            <a:r>
              <a:rPr lang="en-US" sz="700" b="0" i="0" u="none" strike="noStrike" cap="none">
                <a:solidFill>
                  <a:srgbClr val="00005F"/>
                </a:solidFill>
                <a:latin typeface="Open Sans"/>
                <a:ea typeface="Open Sans"/>
                <a:cs typeface="Open Sans"/>
                <a:sym typeface="Open Sans"/>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sz="700" b="0" i="0" u="none" strike="noStrike" cap="none">
              <a:solidFill>
                <a:srgbClr val="00005F"/>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4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3" name="Google Shape;583;p4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E-Mail</a:t>
            </a:r>
            <a:endParaRPr sz="2400">
              <a:solidFill>
                <a:schemeClr val="lt1"/>
              </a:solidFill>
            </a:endParaRPr>
          </a:p>
        </p:txBody>
      </p:sp>
      <p:sp>
        <p:nvSpPr>
          <p:cNvPr id="584" name="Google Shape;584;p4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pic>
        <p:nvPicPr>
          <p:cNvPr id="585" name="Google Shape;585;p4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86" name="Google Shape;586;p4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87" name="Google Shape;587;p4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88" name="Google Shape;588;p4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89" name="Google Shape;589;p45"/>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590" name="Google Shape;590;p45"/>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pic>
        <p:nvPicPr>
          <p:cNvPr id="591" name="Google Shape;591;p45"/>
          <p:cNvPicPr preferRelativeResize="0"/>
          <p:nvPr/>
        </p:nvPicPr>
        <p:blipFill rotWithShape="1">
          <a:blip r:embed="rId6">
            <a:alphaModFix/>
          </a:blip>
          <a:srcRect/>
          <a:stretch/>
        </p:blipFill>
        <p:spPr>
          <a:xfrm>
            <a:off x="344700" y="2316900"/>
            <a:ext cx="2660510" cy="2018675"/>
          </a:xfrm>
          <a:prstGeom prst="rect">
            <a:avLst/>
          </a:prstGeom>
          <a:noFill/>
          <a:ln>
            <a:noFill/>
          </a:ln>
        </p:spPr>
      </p:pic>
      <p:sp>
        <p:nvSpPr>
          <p:cNvPr id="592" name="Google Shape;592;p45"/>
          <p:cNvSpPr txBox="1"/>
          <p:nvPr/>
        </p:nvSpPr>
        <p:spPr>
          <a:xfrm>
            <a:off x="2815575" y="1699700"/>
            <a:ext cx="5756700" cy="1883562"/>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1800"/>
              <a:buFont typeface="Arial"/>
              <a:buNone/>
            </a:pPr>
            <a:r>
              <a:rPr lang="en-US" sz="1600" b="0" i="0" u="none" strike="noStrike" cap="none">
                <a:solidFill>
                  <a:schemeClr val="dk1"/>
                </a:solidFill>
                <a:latin typeface="Calibri"/>
                <a:ea typeface="Calibri"/>
                <a:cs typeface="Calibri"/>
                <a:sym typeface="Calibri"/>
              </a:rPr>
              <a:t>Unsere E-Mail ist wie ein Schlüssel, denn sie ist das Kommunikationsmittel, auf das wir überall zugreifen können, insbesondere auf unseren Telefonen. </a:t>
            </a:r>
            <a:endParaRPr sz="16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r>
              <a:rPr lang="en-US" sz="1600" b="0" i="0" u="none" strike="noStrike" cap="none">
                <a:solidFill>
                  <a:schemeClr val="dk1"/>
                </a:solidFill>
                <a:latin typeface="Calibri"/>
                <a:ea typeface="Calibri"/>
                <a:cs typeface="Calibri"/>
                <a:sym typeface="Calibri"/>
              </a:rPr>
              <a:t> </a:t>
            </a:r>
            <a:endParaRPr sz="16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r>
              <a:rPr lang="en-US" sz="1600" b="0" i="0" u="none" strike="noStrike" cap="none">
                <a:solidFill>
                  <a:schemeClr val="dk1"/>
                </a:solidFill>
                <a:latin typeface="Calibri"/>
                <a:ea typeface="Calibri"/>
                <a:cs typeface="Calibri"/>
                <a:sym typeface="Calibri"/>
              </a:rPr>
              <a:t>OHNE eine E-Mail-Adresse kann man keinen digitalen Dienst nutzen.</a:t>
            </a:r>
            <a:endParaRPr sz="1600" b="1" i="0" u="none" strike="noStrike" cap="none">
              <a:solidFill>
                <a:schemeClr val="dk1"/>
              </a:solidFill>
              <a:latin typeface="Calibri"/>
              <a:ea typeface="Calibri"/>
              <a:cs typeface="Calibri"/>
              <a:sym typeface="Calibri"/>
            </a:endParaRPr>
          </a:p>
        </p:txBody>
      </p:sp>
      <p:pic>
        <p:nvPicPr>
          <p:cNvPr id="593" name="Google Shape;593;p45"/>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4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0" name="Google Shape;600;p4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5.2 Wie man eine E-Mail erstellt </a:t>
            </a:r>
            <a:endParaRPr sz="2400">
              <a:solidFill>
                <a:schemeClr val="lt1"/>
              </a:solidFill>
            </a:endParaRPr>
          </a:p>
        </p:txBody>
      </p:sp>
      <p:sp>
        <p:nvSpPr>
          <p:cNvPr id="601" name="Google Shape;601;p4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pic>
        <p:nvPicPr>
          <p:cNvPr id="602" name="Google Shape;602;p4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03" name="Google Shape;603;p4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04" name="Google Shape;604;p4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05" name="Google Shape;605;p4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06" name="Google Shape;606;p46"/>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607" name="Google Shape;607;p46"/>
          <p:cNvSpPr txBox="1"/>
          <p:nvPr/>
        </p:nvSpPr>
        <p:spPr>
          <a:xfrm>
            <a:off x="680875" y="1850425"/>
            <a:ext cx="8219724" cy="280073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600" b="0" i="0" u="none" strike="noStrike" cap="none">
                <a:solidFill>
                  <a:srgbClr val="000000"/>
                </a:solidFill>
                <a:latin typeface="Calibri"/>
                <a:ea typeface="Calibri"/>
                <a:cs typeface="Calibri"/>
                <a:sym typeface="Calibri"/>
              </a:rPr>
              <a:t>Schritt 1.  Wählen Sie eine Website, die E-Mail-Dienste anbietet: z. B. google.com</a:t>
            </a:r>
            <a:br>
              <a:rPr lang="en-US" sz="1600" b="0" i="0" u="none" strike="noStrike" cap="none">
                <a:solidFill>
                  <a:srgbClr val="000000"/>
                </a:solidFill>
                <a:latin typeface="Calibri"/>
                <a:ea typeface="Calibri"/>
                <a:cs typeface="Calibri"/>
                <a:sym typeface="Calibri"/>
              </a:rPr>
            </a:b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1600" b="0" i="0" u="none" strike="noStrike" cap="none">
                <a:solidFill>
                  <a:srgbClr val="000000"/>
                </a:solidFill>
                <a:latin typeface="Calibri"/>
                <a:ea typeface="Calibri"/>
                <a:cs typeface="Calibri"/>
                <a:sym typeface="Calibri"/>
              </a:rPr>
              <a:t>Schritt 2. </a:t>
            </a:r>
            <a:r>
              <a:rPr lang="en-US" sz="1600" b="0" i="0" u="none" strike="noStrike" cap="none">
                <a:solidFill>
                  <a:schemeClr val="dk1"/>
                </a:solidFill>
                <a:latin typeface="Calibri"/>
                <a:ea typeface="Calibri"/>
                <a:cs typeface="Calibri"/>
                <a:sym typeface="Calibri"/>
              </a:rPr>
              <a:t>Finden Sie heraus, wo Sie sich anmelden können und klicken Sie auf "</a:t>
            </a:r>
            <a:r>
              <a:rPr lang="en-US" sz="1600" b="1" i="0" u="none" strike="noStrike" cap="none">
                <a:solidFill>
                  <a:schemeClr val="dk1"/>
                </a:solidFill>
                <a:latin typeface="Calibri"/>
                <a:ea typeface="Calibri"/>
                <a:cs typeface="Calibri"/>
                <a:sym typeface="Calibri"/>
              </a:rPr>
              <a:t>Konto erstellen".</a:t>
            </a:r>
            <a:br>
              <a:rPr lang="en-US" sz="1600" b="1" i="0" u="none" strike="noStrike" cap="none">
                <a:solidFill>
                  <a:schemeClr val="dk1"/>
                </a:solidFill>
                <a:latin typeface="Calibri"/>
                <a:ea typeface="Calibri"/>
                <a:cs typeface="Calibri"/>
                <a:sym typeface="Calibri"/>
              </a:rPr>
            </a:br>
            <a:r>
              <a:rPr lang="en-US" sz="1600" b="1" i="0" u="none" strike="noStrike" cap="none">
                <a:solidFill>
                  <a:schemeClr val="dk1"/>
                </a:solidFill>
                <a:latin typeface="Calibri"/>
                <a:ea typeface="Calibri"/>
                <a:cs typeface="Calibri"/>
                <a:sym typeface="Calibri"/>
              </a:rPr>
              <a:t> </a:t>
            </a:r>
            <a:endParaRPr sz="16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1600" b="0" i="0" u="none" strike="noStrike" cap="none">
                <a:solidFill>
                  <a:schemeClr val="dk1"/>
                </a:solidFill>
                <a:latin typeface="Calibri"/>
                <a:ea typeface="Calibri"/>
                <a:cs typeface="Calibri"/>
                <a:sym typeface="Calibri"/>
              </a:rPr>
              <a:t>Schritt 3. Befolgen Sie alle Anweisungen auf dem Formular und füllen Sie alle Pflichtangaben aus (Pflichtangaben sind in der Regel mit einem Sternchen* gekennzeichnet)</a:t>
            </a:r>
            <a:endParaRPr sz="1600" b="0" i="0" u="none" strike="noStrike" cap="none">
              <a:solidFill>
                <a:schemeClr val="dk1"/>
              </a:solidFill>
              <a:latin typeface="Calibri"/>
              <a:ea typeface="Calibri"/>
              <a:cs typeface="Calibri"/>
              <a:sym typeface="Calibri"/>
            </a:endParaRPr>
          </a:p>
          <a:p>
            <a:pPr marL="914400" marR="0" lvl="0" indent="-355600" algn="l" rtl="0">
              <a:lnSpc>
                <a:spcPct val="100000"/>
              </a:lnSpc>
              <a:spcBef>
                <a:spcPts val="0"/>
              </a:spcBef>
              <a:spcAft>
                <a:spcPts val="0"/>
              </a:spcAft>
              <a:buClr>
                <a:schemeClr val="dk1"/>
              </a:buClr>
              <a:buSzPts val="2000"/>
              <a:buFont typeface="Calibri"/>
              <a:buChar char="➔"/>
            </a:pPr>
            <a:r>
              <a:rPr lang="en-US" sz="1600" b="0" i="0" u="none" strike="noStrike" cap="none">
                <a:solidFill>
                  <a:schemeClr val="dk1"/>
                </a:solidFill>
                <a:latin typeface="Calibri"/>
                <a:ea typeface="Calibri"/>
                <a:cs typeface="Calibri"/>
                <a:sym typeface="Calibri"/>
              </a:rPr>
              <a:t>Bei der Erstellung Ihrer E-Mail-Adresse empfehlen wir Ihnen, eine Kombination aus Ihrem Vor- und Nachnamen zu verwenden: z.B </a:t>
            </a:r>
            <a:r>
              <a:rPr lang="en-US" sz="1600" b="0" i="0" u="sng" strike="noStrike" cap="none">
                <a:solidFill>
                  <a:schemeClr val="hlink"/>
                </a:solidFill>
                <a:latin typeface="Calibri"/>
                <a:ea typeface="Calibri"/>
                <a:cs typeface="Calibri"/>
                <a:sym typeface="Calibri"/>
                <a:hlinkClick r:id="rId6"/>
              </a:rPr>
              <a:t>mehmetmüller@gmail.com</a:t>
            </a:r>
            <a:endParaRPr sz="1600" b="0" i="0" u="none" strike="noStrike" cap="none">
              <a:solidFill>
                <a:schemeClr val="dk1"/>
              </a:solidFill>
              <a:latin typeface="Calibri"/>
              <a:ea typeface="Calibri"/>
              <a:cs typeface="Calibri"/>
              <a:sym typeface="Calibri"/>
            </a:endParaRPr>
          </a:p>
          <a:p>
            <a:pPr marL="914400" marR="0" lvl="0" indent="-228600" algn="l" rtl="0">
              <a:lnSpc>
                <a:spcPct val="100000"/>
              </a:lnSpc>
              <a:spcBef>
                <a:spcPts val="0"/>
              </a:spcBef>
              <a:spcAft>
                <a:spcPts val="0"/>
              </a:spcAft>
              <a:buClr>
                <a:schemeClr val="dk1"/>
              </a:buClr>
              <a:buSzPts val="2000"/>
              <a:buFont typeface="Calibri"/>
              <a:buNone/>
            </a:pPr>
            <a:endParaRPr sz="1600" b="0" i="0" u="none" strike="noStrike" cap="none">
              <a:solidFill>
                <a:schemeClr val="dk1"/>
              </a:solidFill>
              <a:latin typeface="Calibri"/>
              <a:ea typeface="Calibri"/>
              <a:cs typeface="Calibri"/>
              <a:sym typeface="Calibri"/>
            </a:endParaRPr>
          </a:p>
          <a:p>
            <a:pPr marL="914400" marR="0" lvl="0" indent="-228600" algn="l" rtl="0">
              <a:lnSpc>
                <a:spcPct val="100000"/>
              </a:lnSpc>
              <a:spcBef>
                <a:spcPts val="0"/>
              </a:spcBef>
              <a:spcAft>
                <a:spcPts val="0"/>
              </a:spcAft>
              <a:buClr>
                <a:schemeClr val="dk1"/>
              </a:buClr>
              <a:buSzPts val="2000"/>
              <a:buFont typeface="Calibri"/>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000" b="1" i="0" u="none" strike="noStrike" cap="none">
              <a:solidFill>
                <a:schemeClr val="dk1"/>
              </a:solidFill>
              <a:latin typeface="Arial"/>
              <a:ea typeface="Arial"/>
              <a:cs typeface="Arial"/>
              <a:sym typeface="Arial"/>
            </a:endParaRPr>
          </a:p>
        </p:txBody>
      </p:sp>
      <p:pic>
        <p:nvPicPr>
          <p:cNvPr id="608" name="Google Shape;608;p46"/>
          <p:cNvPicPr preferRelativeResize="0"/>
          <p:nvPr/>
        </p:nvPicPr>
        <p:blipFill rotWithShape="1">
          <a:blip r:embed="rId7">
            <a:alphaModFix/>
          </a:blip>
          <a:srcRect/>
          <a:stretch/>
        </p:blipFill>
        <p:spPr>
          <a:xfrm>
            <a:off x="7023797" y="4045498"/>
            <a:ext cx="1577126" cy="510700"/>
          </a:xfrm>
          <a:prstGeom prst="rect">
            <a:avLst/>
          </a:prstGeom>
          <a:noFill/>
          <a:ln>
            <a:noFill/>
          </a:ln>
        </p:spPr>
      </p:pic>
      <p:pic>
        <p:nvPicPr>
          <p:cNvPr id="609" name="Google Shape;609;p46"/>
          <p:cNvPicPr preferRelativeResize="0"/>
          <p:nvPr/>
        </p:nvPicPr>
        <p:blipFill rotWithShape="1">
          <a:blip r:embed="rId8">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4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6" name="Google Shape;616;p4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400"/>
              <a:buFont typeface="Calibri"/>
              <a:buNone/>
            </a:pPr>
            <a:r>
              <a:rPr lang="en-US" sz="2400">
                <a:solidFill>
                  <a:schemeClr val="lt1"/>
                </a:solidFill>
              </a:rPr>
              <a:t>5.3 Wie man ein E-Mail-Konto oder andere Konten verwendet</a:t>
            </a:r>
            <a:endParaRPr sz="2400">
              <a:solidFill>
                <a:schemeClr val="lt1"/>
              </a:solidFill>
            </a:endParaRPr>
          </a:p>
        </p:txBody>
      </p:sp>
      <p:sp>
        <p:nvSpPr>
          <p:cNvPr id="617" name="Google Shape;617;p4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pic>
        <p:nvPicPr>
          <p:cNvPr id="618" name="Google Shape;618;p4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19" name="Google Shape;619;p4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20" name="Google Shape;620;p4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21" name="Google Shape;621;p4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22" name="Google Shape;622;p47"/>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623" name="Google Shape;623;p47"/>
          <p:cNvSpPr txBox="1"/>
          <p:nvPr/>
        </p:nvSpPr>
        <p:spPr>
          <a:xfrm>
            <a:off x="672475" y="2000550"/>
            <a:ext cx="2765100" cy="172351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Auf viele Apps können wir zugreifen, indem wir sie direkt mit unseren Konten verbinden - was sehr praktisch ist.</a:t>
            </a:r>
            <a:endParaRPr sz="1100" b="1" i="0" u="none" strike="noStrike" cap="none">
              <a:solidFill>
                <a:schemeClr val="dk1"/>
              </a:solidFill>
              <a:latin typeface="Arial"/>
              <a:ea typeface="Arial"/>
              <a:cs typeface="Arial"/>
              <a:sym typeface="Arial"/>
            </a:endParaRPr>
          </a:p>
        </p:txBody>
      </p:sp>
      <p:pic>
        <p:nvPicPr>
          <p:cNvPr id="624" name="Google Shape;624;p47"/>
          <p:cNvPicPr preferRelativeResize="0"/>
          <p:nvPr/>
        </p:nvPicPr>
        <p:blipFill rotWithShape="1">
          <a:blip r:embed="rId6">
            <a:alphaModFix/>
          </a:blip>
          <a:srcRect/>
          <a:stretch/>
        </p:blipFill>
        <p:spPr>
          <a:xfrm>
            <a:off x="3615175" y="1931224"/>
            <a:ext cx="5251667" cy="2001906"/>
          </a:xfrm>
          <a:prstGeom prst="rect">
            <a:avLst/>
          </a:prstGeom>
          <a:noFill/>
          <a:ln>
            <a:noFill/>
          </a:ln>
        </p:spPr>
      </p:pic>
      <p:pic>
        <p:nvPicPr>
          <p:cNvPr id="625" name="Google Shape;625;p47"/>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4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2" name="Google Shape;632;p48"/>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5.4 Was sind Anwendungen oder Apps?</a:t>
            </a:r>
            <a:endParaRPr sz="2400">
              <a:solidFill>
                <a:schemeClr val="lt1"/>
              </a:solidFill>
            </a:endParaRPr>
          </a:p>
        </p:txBody>
      </p:sp>
      <p:sp>
        <p:nvSpPr>
          <p:cNvPr id="633" name="Google Shape;633;p4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pic>
        <p:nvPicPr>
          <p:cNvPr id="634" name="Google Shape;634;p48"/>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35" name="Google Shape;635;p4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36" name="Google Shape;636;p48"/>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37" name="Google Shape;637;p48"/>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38" name="Google Shape;638;p48"/>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639" name="Google Shape;639;p48"/>
          <p:cNvSpPr txBox="1"/>
          <p:nvPr/>
        </p:nvSpPr>
        <p:spPr>
          <a:xfrm>
            <a:off x="3091668" y="1586025"/>
            <a:ext cx="5430900" cy="3893343"/>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1800" b="0" i="0" u="none" strike="noStrike" cap="none">
                <a:solidFill>
                  <a:srgbClr val="000000"/>
                </a:solidFill>
                <a:latin typeface="Calibri"/>
                <a:ea typeface="Calibri"/>
                <a:cs typeface="Calibri"/>
                <a:sym typeface="Calibri"/>
              </a:rPr>
              <a:t>Apps sind Informationspakete, mit denen wir über Schnittstellen eine Reihe von Aktionen durchführen.</a:t>
            </a: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600"/>
              </a:spcBef>
              <a:spcAft>
                <a:spcPts val="0"/>
              </a:spcAft>
              <a:buClr>
                <a:schemeClr val="dk1"/>
              </a:buClr>
              <a:buSzPts val="1100"/>
              <a:buFont typeface="Arial"/>
              <a:buNone/>
            </a:pPr>
            <a:endParaRPr sz="1100" b="0" i="0" u="none" strike="noStrike" cap="none">
              <a:solidFill>
                <a:srgbClr val="000000"/>
              </a:solidFill>
              <a:latin typeface="Calibri"/>
              <a:ea typeface="Calibri"/>
              <a:cs typeface="Calibri"/>
              <a:sym typeface="Calibri"/>
            </a:endParaRPr>
          </a:p>
          <a:p>
            <a:pPr marL="0" marR="0" lvl="0" indent="0" algn="just" rtl="0">
              <a:lnSpc>
                <a:spcPct val="100000"/>
              </a:lnSpc>
              <a:spcBef>
                <a:spcPts val="600"/>
              </a:spcBef>
              <a:spcAft>
                <a:spcPts val="0"/>
              </a:spcAft>
              <a:buClr>
                <a:srgbClr val="000000"/>
              </a:buClr>
              <a:buSzPts val="2000"/>
              <a:buFont typeface="Arial"/>
              <a:buNone/>
            </a:pPr>
            <a:r>
              <a:rPr lang="en-US" sz="1800" b="0" i="0" u="none" strike="noStrike" cap="none">
                <a:solidFill>
                  <a:srgbClr val="000000"/>
                </a:solidFill>
                <a:latin typeface="Calibri"/>
                <a:ea typeface="Calibri"/>
                <a:cs typeface="Calibri"/>
                <a:sym typeface="Calibri"/>
              </a:rPr>
              <a:t>Bei Apps handelt es sich um entwickelte und getestete Software, die in einer Reihe von so genannten "App-Stores" zu finden ist. </a:t>
            </a: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600"/>
              </a:spcBef>
              <a:spcAft>
                <a:spcPts val="0"/>
              </a:spcAft>
              <a:buClr>
                <a:schemeClr val="dk1"/>
              </a:buClr>
              <a:buSzPts val="1100"/>
              <a:buFont typeface="Arial"/>
              <a:buNone/>
            </a:pPr>
            <a:r>
              <a:rPr lang="en-US" sz="1800" b="0" i="0" u="none" strike="noStrike" cap="none">
                <a:solidFill>
                  <a:srgbClr val="000000"/>
                </a:solidFill>
                <a:latin typeface="Calibri"/>
                <a:ea typeface="Calibri"/>
                <a:cs typeface="Calibri"/>
                <a:sym typeface="Calibri"/>
              </a:rPr>
              <a:t>Für Android-Nutzer heißt der App Store "Play Store", für iOS/Apple-Nutzer "Apple Store".</a:t>
            </a: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600"/>
              </a:spcBef>
              <a:spcAft>
                <a:spcPts val="0"/>
              </a:spcAft>
              <a:buClr>
                <a:schemeClr val="dk1"/>
              </a:buClr>
              <a:buSzPts val="1100"/>
              <a:buFont typeface="Arial"/>
              <a:buNone/>
            </a:pPr>
            <a:r>
              <a:rPr lang="en-US" sz="1800" b="0" i="0" u="none" strike="noStrike" cap="none">
                <a:solidFill>
                  <a:srgbClr val="000000"/>
                </a:solidFill>
                <a:latin typeface="Calibri"/>
                <a:ea typeface="Calibri"/>
                <a:cs typeface="Calibri"/>
                <a:sym typeface="Calibri"/>
              </a:rPr>
              <a:t>Es ist wichtig, die Bewertungen zu prüfen, bevor Sie eine App herunterladen. Versuchen Sie, Apps zu vermeiden, die viele schlechte Bewertungen haben.</a:t>
            </a: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600"/>
              </a:spcBef>
              <a:spcAft>
                <a:spcPts val="0"/>
              </a:spcAft>
              <a:buClr>
                <a:srgbClr val="000000"/>
              </a:buClr>
              <a:buSzPts val="2000"/>
              <a:buFont typeface="Arial"/>
              <a:buNone/>
            </a:pPr>
            <a:endParaRPr sz="1800" b="0" i="0" u="none" strike="noStrike" cap="none">
              <a:solidFill>
                <a:srgbClr val="000000"/>
              </a:solidFill>
              <a:latin typeface="Calibri"/>
              <a:ea typeface="Calibri"/>
              <a:cs typeface="Calibri"/>
              <a:sym typeface="Calibri"/>
            </a:endParaRPr>
          </a:p>
        </p:txBody>
      </p:sp>
      <p:pic>
        <p:nvPicPr>
          <p:cNvPr id="640" name="Google Shape;640;p48"/>
          <p:cNvPicPr preferRelativeResize="0"/>
          <p:nvPr/>
        </p:nvPicPr>
        <p:blipFill rotWithShape="1">
          <a:blip r:embed="rId6">
            <a:alphaModFix/>
          </a:blip>
          <a:srcRect/>
          <a:stretch/>
        </p:blipFill>
        <p:spPr>
          <a:xfrm>
            <a:off x="454950" y="1897624"/>
            <a:ext cx="2310249" cy="2437951"/>
          </a:xfrm>
          <a:prstGeom prst="rect">
            <a:avLst/>
          </a:prstGeom>
          <a:noFill/>
          <a:ln>
            <a:noFill/>
          </a:ln>
        </p:spPr>
      </p:pic>
      <p:pic>
        <p:nvPicPr>
          <p:cNvPr id="641" name="Google Shape;641;p48"/>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4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8" name="Google Shape;648;p4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5.5 Was sind Anwendungen oder Apps?</a:t>
            </a:r>
            <a:endParaRPr sz="2400">
              <a:solidFill>
                <a:schemeClr val="lt1"/>
              </a:solidFill>
            </a:endParaRPr>
          </a:p>
        </p:txBody>
      </p:sp>
      <p:sp>
        <p:nvSpPr>
          <p:cNvPr id="649" name="Google Shape;649;p4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pic>
        <p:nvPicPr>
          <p:cNvPr id="650" name="Google Shape;650;p4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51" name="Google Shape;651;p4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52" name="Google Shape;652;p4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53" name="Google Shape;653;p49"/>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54" name="Google Shape;654;p49"/>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655" name="Google Shape;655;p49"/>
          <p:cNvSpPr txBox="1"/>
          <p:nvPr/>
        </p:nvSpPr>
        <p:spPr>
          <a:xfrm>
            <a:off x="3042500" y="2571738"/>
            <a:ext cx="5430900" cy="203129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Android von Google und iOS von Apple sind Betriebssysteme, die vor allem in der Mobiltechnologie, wie Smartphones und Tablets, eingesetzt werden.</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pic>
        <p:nvPicPr>
          <p:cNvPr id="656" name="Google Shape;656;p49"/>
          <p:cNvPicPr preferRelativeResize="0"/>
          <p:nvPr/>
        </p:nvPicPr>
        <p:blipFill rotWithShape="1">
          <a:blip r:embed="rId6">
            <a:alphaModFix/>
          </a:blip>
          <a:srcRect/>
          <a:stretch/>
        </p:blipFill>
        <p:spPr>
          <a:xfrm>
            <a:off x="685475" y="3664875"/>
            <a:ext cx="1727725" cy="967525"/>
          </a:xfrm>
          <a:prstGeom prst="rect">
            <a:avLst/>
          </a:prstGeom>
          <a:noFill/>
          <a:ln>
            <a:noFill/>
          </a:ln>
        </p:spPr>
      </p:pic>
      <p:pic>
        <p:nvPicPr>
          <p:cNvPr id="657" name="Google Shape;657;p49"/>
          <p:cNvPicPr preferRelativeResize="0"/>
          <p:nvPr/>
        </p:nvPicPr>
        <p:blipFill rotWithShape="1">
          <a:blip r:embed="rId7">
            <a:alphaModFix/>
          </a:blip>
          <a:srcRect/>
          <a:stretch/>
        </p:blipFill>
        <p:spPr>
          <a:xfrm>
            <a:off x="1046599" y="1835853"/>
            <a:ext cx="1089250" cy="1184623"/>
          </a:xfrm>
          <a:prstGeom prst="rect">
            <a:avLst/>
          </a:prstGeom>
          <a:noFill/>
          <a:ln>
            <a:noFill/>
          </a:ln>
        </p:spPr>
      </p:pic>
      <p:pic>
        <p:nvPicPr>
          <p:cNvPr id="658" name="Google Shape;658;p49"/>
          <p:cNvPicPr preferRelativeResize="0"/>
          <p:nvPr/>
        </p:nvPicPr>
        <p:blipFill rotWithShape="1">
          <a:blip r:embed="rId8">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5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5" name="Google Shape;665;p5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5.6 Hinzufügen einer PIN für den Zugriff auf Ihre Geräte</a:t>
            </a:r>
            <a:endParaRPr sz="2400">
              <a:solidFill>
                <a:schemeClr val="lt1"/>
              </a:solidFill>
            </a:endParaRPr>
          </a:p>
        </p:txBody>
      </p:sp>
      <p:sp>
        <p:nvSpPr>
          <p:cNvPr id="666" name="Google Shape;666;p5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pic>
        <p:nvPicPr>
          <p:cNvPr id="667" name="Google Shape;667;p5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68" name="Google Shape;668;p5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69" name="Google Shape;669;p5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70" name="Google Shape;670;p5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71" name="Google Shape;671;p50"/>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672" name="Google Shape;672;p50"/>
          <p:cNvSpPr txBox="1"/>
          <p:nvPr/>
        </p:nvSpPr>
        <p:spPr>
          <a:xfrm>
            <a:off x="4378800" y="1850425"/>
            <a:ext cx="4007100" cy="326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Es ist immer gut, einen Pin zu haben, um den Zugang zu Ihrem Telefon zu beschränken. </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000" b="0" i="0" u="none" strike="noStrike" cap="none">
                <a:solidFill>
                  <a:srgbClr val="000000"/>
                </a:solidFill>
                <a:latin typeface="Calibri"/>
                <a:ea typeface="Calibri"/>
                <a:cs typeface="Calibri"/>
                <a:sym typeface="Calibri"/>
              </a:rPr>
              <a:t>Verwenden Sie nicht 1234! </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Auf den Smartphones der neuesten Generation ist es möglich, Ihren Fingerabdruck oder Ihre Gesichtserkennung hinzuzufügen.</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pic>
        <p:nvPicPr>
          <p:cNvPr id="673" name="Google Shape;673;p50"/>
          <p:cNvPicPr preferRelativeResize="0"/>
          <p:nvPr/>
        </p:nvPicPr>
        <p:blipFill rotWithShape="1">
          <a:blip r:embed="rId6">
            <a:alphaModFix/>
          </a:blip>
          <a:srcRect/>
          <a:stretch/>
        </p:blipFill>
        <p:spPr>
          <a:xfrm>
            <a:off x="1429875" y="1850424"/>
            <a:ext cx="2134786" cy="2437951"/>
          </a:xfrm>
          <a:prstGeom prst="rect">
            <a:avLst/>
          </a:prstGeom>
          <a:noFill/>
          <a:ln>
            <a:noFill/>
          </a:ln>
        </p:spPr>
      </p:pic>
      <p:pic>
        <p:nvPicPr>
          <p:cNvPr id="674" name="Google Shape;674;p50"/>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5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1" name="Google Shape;681;p5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5.7 Hotspot</a:t>
            </a:r>
            <a:endParaRPr sz="2400">
              <a:solidFill>
                <a:schemeClr val="lt1"/>
              </a:solidFill>
            </a:endParaRPr>
          </a:p>
        </p:txBody>
      </p:sp>
      <p:sp>
        <p:nvSpPr>
          <p:cNvPr id="682" name="Google Shape;682;p5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sz="1400" b="0" i="0" u="none" strike="noStrike" cap="none">
              <a:solidFill>
                <a:srgbClr val="000000"/>
              </a:solidFill>
              <a:latin typeface="Arial"/>
              <a:ea typeface="Arial"/>
              <a:cs typeface="Arial"/>
              <a:sym typeface="Arial"/>
            </a:endParaRPr>
          </a:p>
        </p:txBody>
      </p:sp>
      <p:pic>
        <p:nvPicPr>
          <p:cNvPr id="683" name="Google Shape;683;p5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84" name="Google Shape;684;p5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85" name="Google Shape;685;p5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86" name="Google Shape;686;p51"/>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87" name="Google Shape;687;p51"/>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688" name="Google Shape;688;p51"/>
          <p:cNvSpPr txBox="1"/>
          <p:nvPr/>
        </p:nvSpPr>
        <p:spPr>
          <a:xfrm>
            <a:off x="4378800" y="1850425"/>
            <a:ext cx="40071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kein Internet! </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Was können wir tun?</a:t>
            </a:r>
            <a:endParaRPr sz="2000" b="0" i="0" u="none" strike="noStrike" cap="none">
              <a:solidFill>
                <a:srgbClr val="000000"/>
              </a:solidFill>
              <a:latin typeface="Calibri"/>
              <a:ea typeface="Calibri"/>
              <a:cs typeface="Calibri"/>
              <a:sym typeface="Calibri"/>
            </a:endParaRPr>
          </a:p>
        </p:txBody>
      </p:sp>
      <p:pic>
        <p:nvPicPr>
          <p:cNvPr id="689" name="Google Shape;689;p51"/>
          <p:cNvPicPr preferRelativeResize="0"/>
          <p:nvPr/>
        </p:nvPicPr>
        <p:blipFill rotWithShape="1">
          <a:blip r:embed="rId6">
            <a:alphaModFix/>
          </a:blip>
          <a:srcRect/>
          <a:stretch/>
        </p:blipFill>
        <p:spPr>
          <a:xfrm>
            <a:off x="1068500" y="1850424"/>
            <a:ext cx="2956098" cy="2437951"/>
          </a:xfrm>
          <a:prstGeom prst="rect">
            <a:avLst/>
          </a:prstGeom>
          <a:noFill/>
          <a:ln>
            <a:noFill/>
          </a:ln>
        </p:spPr>
      </p:pic>
      <p:pic>
        <p:nvPicPr>
          <p:cNvPr id="690" name="Google Shape;690;p51"/>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1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1.2 Einführung E-Government</a:t>
            </a:r>
            <a:endParaRPr sz="2400">
              <a:solidFill>
                <a:schemeClr val="lt1"/>
              </a:solidFill>
            </a:endParaRPr>
          </a:p>
        </p:txBody>
      </p:sp>
      <p:sp>
        <p:nvSpPr>
          <p:cNvPr id="137" name="Google Shape;137;p1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pic>
        <p:nvPicPr>
          <p:cNvPr id="138" name="Google Shape;138;p1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39" name="Google Shape;139;p1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40" name="Google Shape;140;p1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41" name="Google Shape;141;p1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42" name="Google Shape;142;p16"/>
          <p:cNvSpPr txBox="1"/>
          <p:nvPr/>
        </p:nvSpPr>
        <p:spPr>
          <a:xfrm>
            <a:off x="539551" y="1419625"/>
            <a:ext cx="7004700" cy="48163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Was soll E-Government im Optimalfall sein? </a:t>
            </a:r>
            <a:endParaRPr sz="2200" b="1" i="0" u="none" strike="noStrike" cap="none">
              <a:solidFill>
                <a:srgbClr val="000000"/>
              </a:solidFill>
              <a:latin typeface="Calibri"/>
              <a:ea typeface="Calibri"/>
              <a:cs typeface="Calibri"/>
              <a:sym typeface="Calibri"/>
            </a:endParaRPr>
          </a:p>
        </p:txBody>
      </p:sp>
      <p:sp>
        <p:nvSpPr>
          <p:cNvPr id="143" name="Google Shape;143;p16"/>
          <p:cNvSpPr txBox="1"/>
          <p:nvPr/>
        </p:nvSpPr>
        <p:spPr>
          <a:xfrm>
            <a:off x="532102" y="1923174"/>
            <a:ext cx="7704900" cy="800179"/>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Effizient, effektiv, transparent, funktional, zugänglich, qualitativ hochwertig und interoperabel</a:t>
            </a:r>
            <a:endParaRPr sz="2000" b="0" i="0" u="none" strike="noStrike" cap="none">
              <a:solidFill>
                <a:schemeClr val="dk1"/>
              </a:solidFill>
              <a:latin typeface="Calibri"/>
              <a:ea typeface="Calibri"/>
              <a:cs typeface="Calibri"/>
              <a:sym typeface="Calibri"/>
            </a:endParaRPr>
          </a:p>
        </p:txBody>
      </p:sp>
      <p:sp>
        <p:nvSpPr>
          <p:cNvPr id="144" name="Google Shape;144;p16"/>
          <p:cNvSpPr txBox="1"/>
          <p:nvPr/>
        </p:nvSpPr>
        <p:spPr>
          <a:xfrm>
            <a:off x="539551" y="3368525"/>
            <a:ext cx="7004700" cy="48163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r>
              <a:rPr lang="en-US" sz="2200" b="1" i="0" u="none" strike="noStrike" cap="none">
                <a:solidFill>
                  <a:schemeClr val="dk1"/>
                </a:solidFill>
                <a:latin typeface="Calibri"/>
                <a:ea typeface="Calibri"/>
                <a:cs typeface="Calibri"/>
                <a:sym typeface="Calibri"/>
              </a:rPr>
              <a:t>Warum kann E-Government so praktisch sein?</a:t>
            </a:r>
            <a:endParaRPr sz="2200" b="1" i="0" u="none" strike="noStrike" cap="none">
              <a:solidFill>
                <a:srgbClr val="000000"/>
              </a:solidFill>
              <a:latin typeface="Calibri"/>
              <a:ea typeface="Calibri"/>
              <a:cs typeface="Calibri"/>
              <a:sym typeface="Calibri"/>
            </a:endParaRPr>
          </a:p>
        </p:txBody>
      </p:sp>
      <p:sp>
        <p:nvSpPr>
          <p:cNvPr id="145" name="Google Shape;145;p16"/>
          <p:cNvSpPr txBox="1"/>
          <p:nvPr/>
        </p:nvSpPr>
        <p:spPr>
          <a:xfrm>
            <a:off x="532102" y="3777837"/>
            <a:ext cx="7704900" cy="754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E-Government-Tools werden nach einem </a:t>
            </a:r>
            <a:r>
              <a:rPr lang="en-US" sz="2000" b="1" i="0" u="none" strike="noStrike" cap="none">
                <a:solidFill>
                  <a:schemeClr val="dk1"/>
                </a:solidFill>
                <a:latin typeface="Calibri"/>
                <a:ea typeface="Calibri"/>
                <a:cs typeface="Calibri"/>
                <a:sym typeface="Calibri"/>
              </a:rPr>
              <a:t>nutzerzentrierten Ansatz </a:t>
            </a:r>
            <a:r>
              <a:rPr lang="en-US" sz="2000" b="0" i="0" u="none" strike="noStrike" cap="none">
                <a:solidFill>
                  <a:schemeClr val="dk1"/>
                </a:solidFill>
                <a:latin typeface="Calibri"/>
                <a:ea typeface="Calibri"/>
                <a:cs typeface="Calibri"/>
                <a:sym typeface="Calibri"/>
              </a:rPr>
              <a:t>eingesetzt, so dass jeder Bürger der Hauptnutznießer und -anwender der Dienste ist</a:t>
            </a:r>
            <a:endParaRPr sz="2000" b="0" i="0" u="none" strike="noStrike" cap="none">
              <a:solidFill>
                <a:schemeClr val="dk1"/>
              </a:solidFill>
              <a:latin typeface="Calibri"/>
              <a:ea typeface="Calibri"/>
              <a:cs typeface="Calibri"/>
              <a:sym typeface="Calibri"/>
            </a:endParaRPr>
          </a:p>
        </p:txBody>
      </p:sp>
      <p:pic>
        <p:nvPicPr>
          <p:cNvPr id="146" name="Google Shape;146;p16"/>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5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7" name="Google Shape;697;p5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5.8 NFC</a:t>
            </a:r>
            <a:endParaRPr sz="2400">
              <a:solidFill>
                <a:schemeClr val="lt1"/>
              </a:solidFill>
            </a:endParaRPr>
          </a:p>
        </p:txBody>
      </p:sp>
      <p:sp>
        <p:nvSpPr>
          <p:cNvPr id="698" name="Google Shape;698;p5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pic>
        <p:nvPicPr>
          <p:cNvPr id="699" name="Google Shape;699;p5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00" name="Google Shape;700;p5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01" name="Google Shape;701;p5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02" name="Google Shape;702;p5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703" name="Google Shape;703;p52"/>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704" name="Google Shape;704;p52"/>
          <p:cNvSpPr txBox="1"/>
          <p:nvPr/>
        </p:nvSpPr>
        <p:spPr>
          <a:xfrm>
            <a:off x="4378800" y="1850425"/>
            <a:ext cx="4007100" cy="267762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800" b="0" i="0" u="none" strike="noStrike" cap="none">
                <a:solidFill>
                  <a:srgbClr val="000000"/>
                </a:solidFill>
                <a:latin typeface="Calibri"/>
                <a:ea typeface="Calibri"/>
                <a:cs typeface="Calibri"/>
                <a:sym typeface="Calibri"/>
              </a:rPr>
              <a:t>NFC ermöglicht den Datenaustausch zwischen zwei Geräten auf kurze Distanz. Es ist die Technologie, die den kontaktlosen Zahlungen zugrunde liegt.</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1800" b="0" i="0" u="none" strike="noStrike" cap="none">
                <a:solidFill>
                  <a:srgbClr val="000000"/>
                </a:solidFill>
                <a:latin typeface="Calibri"/>
                <a:ea typeface="Calibri"/>
                <a:cs typeface="Calibri"/>
                <a:sym typeface="Calibri"/>
              </a:rPr>
              <a:t>Sie ist so weit verbreitet, dass es nicht mehr notwendig ist, Kredit- oder Debitkarten mit sich zu führen, sondern nur noch das Telefon.</a:t>
            </a:r>
            <a:endParaRPr sz="1800" b="0" i="0" u="none" strike="noStrike" cap="none">
              <a:solidFill>
                <a:srgbClr val="000000"/>
              </a:solidFill>
              <a:latin typeface="Calibri"/>
              <a:ea typeface="Calibri"/>
              <a:cs typeface="Calibri"/>
              <a:sym typeface="Calibri"/>
            </a:endParaRPr>
          </a:p>
        </p:txBody>
      </p:sp>
      <p:pic>
        <p:nvPicPr>
          <p:cNvPr id="705" name="Google Shape;705;p52"/>
          <p:cNvPicPr preferRelativeResize="0"/>
          <p:nvPr/>
        </p:nvPicPr>
        <p:blipFill rotWithShape="1">
          <a:blip r:embed="rId6">
            <a:alphaModFix/>
          </a:blip>
          <a:srcRect/>
          <a:stretch/>
        </p:blipFill>
        <p:spPr>
          <a:xfrm>
            <a:off x="1211350" y="2000549"/>
            <a:ext cx="2639300" cy="2437951"/>
          </a:xfrm>
          <a:prstGeom prst="rect">
            <a:avLst/>
          </a:prstGeom>
          <a:noFill/>
          <a:ln>
            <a:noFill/>
          </a:ln>
        </p:spPr>
      </p:pic>
      <p:pic>
        <p:nvPicPr>
          <p:cNvPr id="706" name="Google Shape;706;p52"/>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5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3" name="Google Shape;713;p5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5.9 Ein QR-Code?</a:t>
            </a:r>
            <a:endParaRPr sz="2400">
              <a:solidFill>
                <a:schemeClr val="lt1"/>
              </a:solidFill>
            </a:endParaRPr>
          </a:p>
        </p:txBody>
      </p:sp>
      <p:sp>
        <p:nvSpPr>
          <p:cNvPr id="714" name="Google Shape;714;p5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9</a:t>
            </a:r>
            <a:endParaRPr sz="1400" b="0" i="0" u="none" strike="noStrike" cap="none">
              <a:solidFill>
                <a:srgbClr val="000000"/>
              </a:solidFill>
              <a:latin typeface="Arial"/>
              <a:ea typeface="Arial"/>
              <a:cs typeface="Arial"/>
              <a:sym typeface="Arial"/>
            </a:endParaRPr>
          </a:p>
        </p:txBody>
      </p:sp>
      <p:pic>
        <p:nvPicPr>
          <p:cNvPr id="715" name="Google Shape;715;p5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16" name="Google Shape;716;p5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17" name="Google Shape;717;p5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18" name="Google Shape;718;p5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719" name="Google Shape;719;p53"/>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720" name="Google Shape;720;p53"/>
          <p:cNvSpPr txBox="1"/>
          <p:nvPr/>
        </p:nvSpPr>
        <p:spPr>
          <a:xfrm>
            <a:off x="4027475" y="1850425"/>
            <a:ext cx="4663500" cy="3232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800" b="1" i="0" u="none" strike="noStrike" cap="none">
                <a:solidFill>
                  <a:schemeClr val="dk1"/>
                </a:solidFill>
                <a:latin typeface="Calibri"/>
                <a:ea typeface="Calibri"/>
                <a:cs typeface="Calibri"/>
                <a:sym typeface="Calibri"/>
              </a:rPr>
              <a:t>QR-Codes </a:t>
            </a:r>
            <a:r>
              <a:rPr lang="en-US" sz="1800" b="0" i="0" u="none" strike="noStrike" cap="none">
                <a:solidFill>
                  <a:schemeClr val="dk1"/>
                </a:solidFill>
                <a:latin typeface="Calibri"/>
                <a:ea typeface="Calibri"/>
                <a:cs typeface="Calibri"/>
                <a:sym typeface="Calibri"/>
              </a:rPr>
              <a:t>sehen ähnlich aus wie Strichcodes, haben aber eine quadratische Form.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800" b="0" i="0" u="none" strike="noStrike" cap="none">
                <a:solidFill>
                  <a:srgbClr val="000000"/>
                </a:solidFill>
                <a:latin typeface="Calibri"/>
                <a:ea typeface="Calibri"/>
                <a:cs typeface="Calibri"/>
                <a:sym typeface="Calibri"/>
              </a:rPr>
              <a:t>Die meisten Handys der neuesten Generation verfügen über eine QR-Erkennung über ihre eigene Kamera-App.</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Ansonsten können Sie eine App herunterladen, mit der Sie jeden QR-Code scannen können.</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800" b="0" i="0" u="none" strike="noStrike" cap="none">
                <a:solidFill>
                  <a:srgbClr val="000000"/>
                </a:solidFill>
                <a:latin typeface="Calibri"/>
                <a:ea typeface="Calibri"/>
                <a:cs typeface="Calibri"/>
                <a:sym typeface="Calibri"/>
              </a:rPr>
              <a:t>Können Sie diesen QR-Code scannen?</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721" name="Google Shape;721;p53"/>
          <p:cNvPicPr preferRelativeResize="0"/>
          <p:nvPr/>
        </p:nvPicPr>
        <p:blipFill rotWithShape="1">
          <a:blip r:embed="rId6">
            <a:alphaModFix/>
          </a:blip>
          <a:srcRect/>
          <a:stretch/>
        </p:blipFill>
        <p:spPr>
          <a:xfrm>
            <a:off x="1320600" y="1966924"/>
            <a:ext cx="2374490" cy="2437951"/>
          </a:xfrm>
          <a:prstGeom prst="rect">
            <a:avLst/>
          </a:prstGeom>
          <a:noFill/>
          <a:ln>
            <a:noFill/>
          </a:ln>
        </p:spPr>
      </p:pic>
      <p:pic>
        <p:nvPicPr>
          <p:cNvPr id="722" name="Google Shape;722;p53"/>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5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9" name="Google Shape;729;p5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5.10 Andere nützliche Funktionen auf unserem Smartphone</a:t>
            </a:r>
            <a:endParaRPr sz="2400">
              <a:solidFill>
                <a:schemeClr val="lt1"/>
              </a:solidFill>
            </a:endParaRPr>
          </a:p>
        </p:txBody>
      </p:sp>
      <p:sp>
        <p:nvSpPr>
          <p:cNvPr id="730" name="Google Shape;730;p5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10</a:t>
            </a:r>
            <a:endParaRPr sz="1400" b="0" i="0" u="none" strike="noStrike" cap="none">
              <a:solidFill>
                <a:srgbClr val="000000"/>
              </a:solidFill>
              <a:latin typeface="Arial"/>
              <a:ea typeface="Arial"/>
              <a:cs typeface="Arial"/>
              <a:sym typeface="Arial"/>
            </a:endParaRPr>
          </a:p>
        </p:txBody>
      </p:sp>
      <p:pic>
        <p:nvPicPr>
          <p:cNvPr id="731" name="Google Shape;731;p5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32" name="Google Shape;732;p5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33" name="Google Shape;733;p5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34" name="Google Shape;734;p5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735" name="Google Shape;735;p54"/>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736" name="Google Shape;736;p54"/>
          <p:cNvSpPr txBox="1"/>
          <p:nvPr/>
        </p:nvSpPr>
        <p:spPr>
          <a:xfrm>
            <a:off x="4378800" y="1850425"/>
            <a:ext cx="4007100" cy="2403705"/>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Welche weiteren Merkmale kennen Sie?</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Bluetooth</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Flugmodus</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Wallet</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Live-Tracking</a:t>
            </a:r>
            <a:endParaRPr/>
          </a:p>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xyz</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pic>
        <p:nvPicPr>
          <p:cNvPr id="737" name="Google Shape;737;p54"/>
          <p:cNvPicPr preferRelativeResize="0"/>
          <p:nvPr/>
        </p:nvPicPr>
        <p:blipFill rotWithShape="1">
          <a:blip r:embed="rId6">
            <a:alphaModFix/>
          </a:blip>
          <a:srcRect/>
          <a:stretch/>
        </p:blipFill>
        <p:spPr>
          <a:xfrm>
            <a:off x="794929" y="1850421"/>
            <a:ext cx="2016916" cy="2955300"/>
          </a:xfrm>
          <a:prstGeom prst="rect">
            <a:avLst/>
          </a:prstGeom>
          <a:noFill/>
          <a:ln>
            <a:noFill/>
          </a:ln>
        </p:spPr>
      </p:pic>
      <p:pic>
        <p:nvPicPr>
          <p:cNvPr id="738" name="Google Shape;738;p54"/>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5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5" name="Google Shape;745;p5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5.11 Cloud-Sicherung</a:t>
            </a:r>
            <a:endParaRPr sz="2400">
              <a:solidFill>
                <a:schemeClr val="lt1"/>
              </a:solidFill>
            </a:endParaRPr>
          </a:p>
        </p:txBody>
      </p:sp>
      <p:sp>
        <p:nvSpPr>
          <p:cNvPr id="746" name="Google Shape;746;p5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400" b="0" i="0" u="none" strike="noStrike" cap="none">
              <a:solidFill>
                <a:srgbClr val="000000"/>
              </a:solidFill>
              <a:latin typeface="Arial"/>
              <a:ea typeface="Arial"/>
              <a:cs typeface="Arial"/>
              <a:sym typeface="Arial"/>
            </a:endParaRPr>
          </a:p>
        </p:txBody>
      </p:sp>
      <p:pic>
        <p:nvPicPr>
          <p:cNvPr id="747" name="Google Shape;747;p5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48" name="Google Shape;748;p5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49" name="Google Shape;749;p5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50" name="Google Shape;750;p5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751" name="Google Shape;751;p55"/>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752" name="Google Shape;752;p55"/>
          <p:cNvSpPr txBox="1"/>
          <p:nvPr/>
        </p:nvSpPr>
        <p:spPr>
          <a:xfrm>
            <a:off x="3710750" y="1549850"/>
            <a:ext cx="4645500" cy="264684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600" b="0" i="0" u="none" strike="noStrike" cap="none">
                <a:solidFill>
                  <a:srgbClr val="000000"/>
                </a:solidFill>
                <a:latin typeface="Calibri"/>
                <a:ea typeface="Calibri"/>
                <a:cs typeface="Calibri"/>
                <a:sym typeface="Calibri"/>
              </a:rPr>
              <a:t>Was passiert, wenn Sie Ihr Telefon verlieren? Was ist, wenn das Telefon herunterfällt und kaputt geht?</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rgbClr val="000000"/>
                </a:solidFill>
                <a:latin typeface="Calibri"/>
                <a:ea typeface="Calibri"/>
                <a:cs typeface="Calibri"/>
                <a:sym typeface="Calibri"/>
              </a:rPr>
              <a:t>Daten können verloren gehen :(</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rgbClr val="000000"/>
                </a:solidFill>
                <a:latin typeface="Calibri"/>
                <a:ea typeface="Calibri"/>
                <a:cs typeface="Calibri"/>
                <a:sym typeface="Calibri"/>
              </a:rPr>
              <a:t>Daher ist es von grundlegender Bedeutung, einen "Ort" zu haben, an dem alle Ihre Daten gespeichert werden.</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600" b="0" i="0" u="none" strike="noStrike" cap="none">
                <a:solidFill>
                  <a:srgbClr val="000000"/>
                </a:solidFill>
                <a:latin typeface="Calibri"/>
                <a:ea typeface="Calibri"/>
                <a:cs typeface="Calibri"/>
                <a:sym typeface="Calibri"/>
              </a:rPr>
              <a:t>Wie eine Art kleine Insel, zu der nur Sie Zugang haben</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rgbClr val="000000"/>
              </a:solidFill>
              <a:latin typeface="Calibri"/>
              <a:ea typeface="Calibri"/>
              <a:cs typeface="Calibri"/>
              <a:sym typeface="Calibri"/>
            </a:endParaRPr>
          </a:p>
        </p:txBody>
      </p:sp>
      <p:pic>
        <p:nvPicPr>
          <p:cNvPr id="753" name="Google Shape;753;p55"/>
          <p:cNvPicPr preferRelativeResize="0"/>
          <p:nvPr/>
        </p:nvPicPr>
        <p:blipFill rotWithShape="1">
          <a:blip r:embed="rId6">
            <a:alphaModFix/>
          </a:blip>
          <a:srcRect/>
          <a:stretch/>
        </p:blipFill>
        <p:spPr>
          <a:xfrm>
            <a:off x="1286298" y="1887712"/>
            <a:ext cx="1740003" cy="1688375"/>
          </a:xfrm>
          <a:prstGeom prst="rect">
            <a:avLst/>
          </a:prstGeom>
          <a:noFill/>
          <a:ln>
            <a:noFill/>
          </a:ln>
        </p:spPr>
      </p:pic>
      <p:pic>
        <p:nvPicPr>
          <p:cNvPr id="754" name="Google Shape;754;p55"/>
          <p:cNvPicPr preferRelativeResize="0"/>
          <p:nvPr/>
        </p:nvPicPr>
        <p:blipFill rotWithShape="1">
          <a:blip r:embed="rId7">
            <a:alphaModFix/>
          </a:blip>
          <a:srcRect/>
          <a:stretch/>
        </p:blipFill>
        <p:spPr>
          <a:xfrm>
            <a:off x="5011166" y="4385200"/>
            <a:ext cx="878515" cy="491975"/>
          </a:xfrm>
          <a:prstGeom prst="rect">
            <a:avLst/>
          </a:prstGeom>
          <a:noFill/>
          <a:ln>
            <a:noFill/>
          </a:ln>
        </p:spPr>
      </p:pic>
      <p:pic>
        <p:nvPicPr>
          <p:cNvPr id="755" name="Google Shape;755;p55"/>
          <p:cNvPicPr preferRelativeResize="0"/>
          <p:nvPr/>
        </p:nvPicPr>
        <p:blipFill rotWithShape="1">
          <a:blip r:embed="rId8">
            <a:alphaModFix/>
          </a:blip>
          <a:srcRect/>
          <a:stretch/>
        </p:blipFill>
        <p:spPr>
          <a:xfrm>
            <a:off x="975575" y="4211150"/>
            <a:ext cx="689625" cy="750000"/>
          </a:xfrm>
          <a:prstGeom prst="rect">
            <a:avLst/>
          </a:prstGeom>
          <a:noFill/>
          <a:ln>
            <a:noFill/>
          </a:ln>
        </p:spPr>
      </p:pic>
      <p:sp>
        <p:nvSpPr>
          <p:cNvPr id="756" name="Google Shape;756;p55"/>
          <p:cNvSpPr txBox="1"/>
          <p:nvPr/>
        </p:nvSpPr>
        <p:spPr>
          <a:xfrm>
            <a:off x="1832250" y="4284838"/>
            <a:ext cx="1967400" cy="69246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Arial"/>
                <a:ea typeface="Arial"/>
                <a:cs typeface="Arial"/>
                <a:sym typeface="Arial"/>
              </a:rPr>
              <a:t>google drive (Basisversion). google one kostenpflichtig.</a:t>
            </a:r>
            <a:endParaRPr sz="700" b="0" i="0" u="none" strike="noStrike" cap="none">
              <a:solidFill>
                <a:srgbClr val="000000"/>
              </a:solidFill>
              <a:latin typeface="Arial"/>
              <a:ea typeface="Arial"/>
              <a:cs typeface="Arial"/>
              <a:sym typeface="Arial"/>
            </a:endParaRPr>
          </a:p>
        </p:txBody>
      </p:sp>
      <p:sp>
        <p:nvSpPr>
          <p:cNvPr id="757" name="Google Shape;757;p55"/>
          <p:cNvSpPr txBox="1"/>
          <p:nvPr/>
        </p:nvSpPr>
        <p:spPr>
          <a:xfrm>
            <a:off x="5934700" y="4385188"/>
            <a:ext cx="1967400" cy="69246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Arial"/>
                <a:ea typeface="Arial"/>
                <a:cs typeface="Arial"/>
                <a:sym typeface="Arial"/>
              </a:rPr>
              <a:t>icloud (Speicherplatz abhängig vom ausgewählten Tarif)</a:t>
            </a:r>
            <a:endParaRPr sz="700" b="0" i="0" u="none" strike="noStrike" cap="none">
              <a:solidFill>
                <a:srgbClr val="000000"/>
              </a:solidFill>
              <a:latin typeface="Arial"/>
              <a:ea typeface="Arial"/>
              <a:cs typeface="Arial"/>
              <a:sym typeface="Arial"/>
            </a:endParaRPr>
          </a:p>
        </p:txBody>
      </p:sp>
      <p:pic>
        <p:nvPicPr>
          <p:cNvPr id="758" name="Google Shape;758;p55"/>
          <p:cNvPicPr preferRelativeResize="0"/>
          <p:nvPr/>
        </p:nvPicPr>
        <p:blipFill rotWithShape="1">
          <a:blip r:embed="rId9">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5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5" name="Google Shape;765;p5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5.12 Warum Cloud-Dienste nutzen?</a:t>
            </a:r>
            <a:endParaRPr sz="2400">
              <a:solidFill>
                <a:schemeClr val="lt1"/>
              </a:solidFill>
            </a:endParaRPr>
          </a:p>
        </p:txBody>
      </p:sp>
      <p:sp>
        <p:nvSpPr>
          <p:cNvPr id="766" name="Google Shape;766;p5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12</a:t>
            </a:r>
            <a:endParaRPr sz="1400" b="0" i="0" u="none" strike="noStrike" cap="none">
              <a:solidFill>
                <a:srgbClr val="000000"/>
              </a:solidFill>
              <a:latin typeface="Arial"/>
              <a:ea typeface="Arial"/>
              <a:cs typeface="Arial"/>
              <a:sym typeface="Arial"/>
            </a:endParaRPr>
          </a:p>
        </p:txBody>
      </p:sp>
      <p:pic>
        <p:nvPicPr>
          <p:cNvPr id="767" name="Google Shape;767;p5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68" name="Google Shape;768;p5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69" name="Google Shape;769;p5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70" name="Google Shape;770;p5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771" name="Google Shape;771;p56"/>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772" name="Google Shape;772;p56"/>
          <p:cNvSpPr txBox="1"/>
          <p:nvPr/>
        </p:nvSpPr>
        <p:spPr>
          <a:xfrm>
            <a:off x="3698050" y="1935813"/>
            <a:ext cx="4620600" cy="264684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Ein Cloud-Dienst ermöglicht es Ihnen, Ihre Daten zu speichern!</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Auf diese Weise sind alle unsere Daten wie eine Art Paket, das wir von einem Gerät zum anderen verschieben können, ohne dass etwas verloren geht, und das in relative Sicherheit.</a:t>
            </a:r>
            <a:endParaRPr sz="2000" b="0" i="0" u="none" strike="noStrike" cap="none">
              <a:solidFill>
                <a:srgbClr val="000000"/>
              </a:solidFill>
              <a:latin typeface="Calibri"/>
              <a:ea typeface="Calibri"/>
              <a:cs typeface="Calibri"/>
              <a:sym typeface="Calibri"/>
            </a:endParaRPr>
          </a:p>
        </p:txBody>
      </p:sp>
      <p:pic>
        <p:nvPicPr>
          <p:cNvPr id="773" name="Google Shape;773;p56"/>
          <p:cNvPicPr preferRelativeResize="0"/>
          <p:nvPr/>
        </p:nvPicPr>
        <p:blipFill rotWithShape="1">
          <a:blip r:embed="rId6">
            <a:alphaModFix/>
          </a:blip>
          <a:srcRect/>
          <a:stretch/>
        </p:blipFill>
        <p:spPr>
          <a:xfrm>
            <a:off x="1017025" y="1778075"/>
            <a:ext cx="2181125" cy="2157425"/>
          </a:xfrm>
          <a:prstGeom prst="rect">
            <a:avLst/>
          </a:prstGeom>
          <a:noFill/>
          <a:ln>
            <a:noFill/>
          </a:ln>
        </p:spPr>
      </p:pic>
      <p:pic>
        <p:nvPicPr>
          <p:cNvPr id="774" name="Google Shape;774;p56"/>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9"/>
        <p:cNvGrpSpPr/>
        <p:nvPr/>
      </p:nvGrpSpPr>
      <p:grpSpPr>
        <a:xfrm>
          <a:off x="0" y="0"/>
          <a:ext cx="0" cy="0"/>
          <a:chOff x="0" y="0"/>
          <a:chExt cx="0" cy="0"/>
        </a:xfrm>
      </p:grpSpPr>
      <p:grpSp>
        <p:nvGrpSpPr>
          <p:cNvPr id="780" name="Google Shape;780;p57"/>
          <p:cNvGrpSpPr/>
          <p:nvPr/>
        </p:nvGrpSpPr>
        <p:grpSpPr>
          <a:xfrm>
            <a:off x="3491883" y="-20537"/>
            <a:ext cx="5626094" cy="4918933"/>
            <a:chOff x="0" y="0"/>
            <a:chExt cx="31038" cy="95810"/>
          </a:xfrm>
        </p:grpSpPr>
        <p:sp>
          <p:nvSpPr>
            <p:cNvPr id="781" name="Google Shape;781;p57"/>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782" name="Google Shape;782;p57"/>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783" name="Google Shape;783;p57"/>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Projekt Nr.: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784" name="Google Shape;784;p57"/>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Folgen Sie uns auf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785" name="Google Shape;785;p57"/>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Projekt Nr.: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786" name="Google Shape;786;p57"/>
          <p:cNvSpPr txBox="1"/>
          <p:nvPr/>
        </p:nvSpPr>
        <p:spPr>
          <a:xfrm>
            <a:off x="6910484" y="4760982"/>
            <a:ext cx="2094300" cy="492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00"/>
              <a:buFont typeface="Arial"/>
              <a:buNone/>
            </a:pPr>
            <a:r>
              <a:rPr lang="en-US" sz="400" b="0" i="0" u="none" strike="noStrike" cap="none">
                <a:solidFill>
                  <a:srgbClr val="033782"/>
                </a:solidFill>
                <a:latin typeface="Calibri"/>
                <a:ea typeface="Calibri"/>
                <a:cs typeface="Calibri"/>
                <a:sym typeface="Calibri"/>
              </a:rPr>
              <a:t>Dieses Projekt wurde mit Unterstützung der Europäischen Kommission finanziert. Die Verantwortung für den Inhalt dieser Veröffentlichung trägt allein der Verfasser; die Kommission haftet nicht für die weitere Verwendung der darin enthaltenen Angaben.</a:t>
            </a:r>
            <a:endParaRPr sz="4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787" name="Google Shape;787;p57"/>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788" name="Google Shape;788;p57"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789" name="Google Shape;789;p57"/>
          <p:cNvPicPr preferRelativeResize="0"/>
          <p:nvPr/>
        </p:nvPicPr>
        <p:blipFill rotWithShape="1">
          <a:blip r:embed="rId6">
            <a:alphaModFix/>
          </a:blip>
          <a:srcRect/>
          <a:stretch/>
        </p:blipFill>
        <p:spPr>
          <a:xfrm>
            <a:off x="6410450" y="4588476"/>
            <a:ext cx="2707523" cy="568475"/>
          </a:xfrm>
          <a:prstGeom prst="rect">
            <a:avLst/>
          </a:prstGeom>
          <a:noFill/>
          <a:ln>
            <a:noFill/>
          </a:ln>
        </p:spPr>
      </p:pic>
      <p:sp>
        <p:nvSpPr>
          <p:cNvPr id="790" name="Google Shape;790;p57"/>
          <p:cNvSpPr/>
          <p:nvPr/>
        </p:nvSpPr>
        <p:spPr>
          <a:xfrm>
            <a:off x="-335500" y="455403"/>
            <a:ext cx="4983175" cy="20005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000" b="1" i="0" u="none" strike="noStrike" cap="none">
                <a:solidFill>
                  <a:srgbClr val="1F108C"/>
                </a:solidFill>
                <a:latin typeface="Play"/>
                <a:ea typeface="Play"/>
                <a:cs typeface="Play"/>
                <a:sym typeface="Play"/>
              </a:rPr>
              <a:t>Danke für Ihre Aufmerksamkeit</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1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1.3 E-Government im täglichen Leben</a:t>
            </a:r>
            <a:endParaRPr sz="2400">
              <a:solidFill>
                <a:schemeClr val="lt1"/>
              </a:solidFill>
            </a:endParaRPr>
          </a:p>
        </p:txBody>
      </p:sp>
      <p:sp>
        <p:nvSpPr>
          <p:cNvPr id="154" name="Google Shape;154;p1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pic>
        <p:nvPicPr>
          <p:cNvPr id="155" name="Google Shape;155;p1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56" name="Google Shape;156;p1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57" name="Google Shape;157;p1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58" name="Google Shape;158;p1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59" name="Google Shape;159;p17"/>
          <p:cNvSpPr txBox="1"/>
          <p:nvPr/>
        </p:nvSpPr>
        <p:spPr>
          <a:xfrm>
            <a:off x="588776" y="1538450"/>
            <a:ext cx="7004700" cy="8205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r>
              <a:rPr lang="en-US" sz="2200" b="1" i="0" u="none" strike="noStrike" cap="none">
                <a:solidFill>
                  <a:schemeClr val="dk1"/>
                </a:solidFill>
                <a:latin typeface="Calibri"/>
                <a:ea typeface="Calibri"/>
                <a:cs typeface="Calibri"/>
                <a:sym typeface="Calibri"/>
              </a:rPr>
              <a:t>Wie kann ich E-Government-Dienste in meinem Alltag nutzen?</a:t>
            </a:r>
            <a:endParaRPr sz="2200" b="1"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r>
              <a:rPr lang="en-US" sz="2200" b="1" i="0" u="none" strike="noStrike" cap="none">
                <a:solidFill>
                  <a:schemeClr val="dk1"/>
                </a:solidFill>
                <a:latin typeface="Calibri"/>
                <a:ea typeface="Calibri"/>
                <a:cs typeface="Calibri"/>
                <a:sym typeface="Calibri"/>
              </a:rPr>
              <a:t> </a:t>
            </a:r>
            <a:endParaRPr sz="2200" b="1" i="0" u="none" strike="noStrike" cap="none">
              <a:solidFill>
                <a:srgbClr val="000000"/>
              </a:solidFill>
              <a:latin typeface="Calibri"/>
              <a:ea typeface="Calibri"/>
              <a:cs typeface="Calibri"/>
              <a:sym typeface="Calibri"/>
            </a:endParaRPr>
          </a:p>
        </p:txBody>
      </p:sp>
      <p:sp>
        <p:nvSpPr>
          <p:cNvPr id="160" name="Google Shape;160;p17"/>
          <p:cNvSpPr txBox="1"/>
          <p:nvPr/>
        </p:nvSpPr>
        <p:spPr>
          <a:xfrm>
            <a:off x="651352" y="2296399"/>
            <a:ext cx="7704900" cy="1462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Sie können Ihre Stromrechnung online bezahlen</a:t>
            </a:r>
            <a:endParaRPr sz="20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Sie können einen Besuch in einem Museum buchen</a:t>
            </a:r>
            <a:endParaRPr sz="20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Sie können einen Termin beim Zahnarzt buchen</a:t>
            </a:r>
            <a:endParaRPr sz="20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Sie können eine Online-Petition unterzeichnen</a:t>
            </a:r>
            <a:endParaRPr sz="2000" b="0" i="0" u="none" strike="noStrike" cap="none">
              <a:solidFill>
                <a:schemeClr val="dk1"/>
              </a:solidFill>
              <a:latin typeface="Calibri"/>
              <a:ea typeface="Calibri"/>
              <a:cs typeface="Calibri"/>
              <a:sym typeface="Calibri"/>
            </a:endParaRPr>
          </a:p>
        </p:txBody>
      </p:sp>
      <p:pic>
        <p:nvPicPr>
          <p:cNvPr id="161" name="Google Shape;161;p17"/>
          <p:cNvPicPr preferRelativeResize="0"/>
          <p:nvPr/>
        </p:nvPicPr>
        <p:blipFill rotWithShape="1">
          <a:blip r:embed="rId6">
            <a:alphaModFix/>
          </a:blip>
          <a:srcRect/>
          <a:stretch/>
        </p:blipFill>
        <p:spPr>
          <a:xfrm>
            <a:off x="6372100" y="2332991"/>
            <a:ext cx="1800300" cy="1818035"/>
          </a:xfrm>
          <a:prstGeom prst="rect">
            <a:avLst/>
          </a:prstGeom>
          <a:noFill/>
          <a:ln>
            <a:noFill/>
          </a:ln>
        </p:spPr>
      </p:pic>
      <p:pic>
        <p:nvPicPr>
          <p:cNvPr id="162" name="Google Shape;162;p17"/>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8"/>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18"/>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1.4 Selbstbeurteilung</a:t>
            </a:r>
            <a:endParaRPr sz="2400">
              <a:solidFill>
                <a:schemeClr val="lt1"/>
              </a:solidFill>
            </a:endParaRPr>
          </a:p>
        </p:txBody>
      </p:sp>
      <p:sp>
        <p:nvSpPr>
          <p:cNvPr id="170" name="Google Shape;170;p18"/>
          <p:cNvSpPr/>
          <p:nvPr/>
        </p:nvSpPr>
        <p:spPr>
          <a:xfrm>
            <a:off x="7812360" y="4744040"/>
            <a:ext cx="18002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pic>
        <p:nvPicPr>
          <p:cNvPr id="171" name="Google Shape;171;p18"/>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72" name="Google Shape;172;p18"/>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73" name="Google Shape;173;p18"/>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74" name="Google Shape;174;p18"/>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75" name="Google Shape;175;p18"/>
          <p:cNvSpPr txBox="1"/>
          <p:nvPr/>
        </p:nvSpPr>
        <p:spPr>
          <a:xfrm>
            <a:off x="539550" y="1837150"/>
            <a:ext cx="5761800" cy="286228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Wie viel wissen Sie über E-Government?</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Wie gut können Sie einen PC bedienen?</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Fühlen Sie sich bei der Nutzung von E-Government-Anwendungen selbständig?</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Füllen Sie die Selbsteinschätzung aus, um herauszufinden wie sicher Sie im Umgang mit diesen Instrumenten sind</a:t>
            </a:r>
            <a:endParaRPr sz="2000" b="0" i="0" u="none" strike="noStrike" cap="none">
              <a:solidFill>
                <a:schemeClr val="dk1"/>
              </a:solidFill>
              <a:latin typeface="Calibri"/>
              <a:ea typeface="Calibri"/>
              <a:cs typeface="Calibri"/>
              <a:sym typeface="Calibri"/>
            </a:endParaRPr>
          </a:p>
        </p:txBody>
      </p:sp>
      <p:pic>
        <p:nvPicPr>
          <p:cNvPr id="176" name="Google Shape;176;p18"/>
          <p:cNvPicPr preferRelativeResize="0"/>
          <p:nvPr/>
        </p:nvPicPr>
        <p:blipFill rotWithShape="1">
          <a:blip r:embed="rId6">
            <a:alphaModFix/>
          </a:blip>
          <a:srcRect/>
          <a:stretch/>
        </p:blipFill>
        <p:spPr>
          <a:xfrm>
            <a:off x="6001234" y="2769192"/>
            <a:ext cx="2711226" cy="1029500"/>
          </a:xfrm>
          <a:prstGeom prst="rect">
            <a:avLst/>
          </a:prstGeom>
          <a:noFill/>
          <a:ln>
            <a:noFill/>
          </a:ln>
        </p:spPr>
      </p:pic>
      <p:pic>
        <p:nvPicPr>
          <p:cNvPr id="177" name="Google Shape;177;p18"/>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grpSp>
        <p:nvGrpSpPr>
          <p:cNvPr id="183" name="Google Shape;183;p19"/>
          <p:cNvGrpSpPr/>
          <p:nvPr/>
        </p:nvGrpSpPr>
        <p:grpSpPr>
          <a:xfrm>
            <a:off x="3491883" y="-20537"/>
            <a:ext cx="5643857" cy="4925766"/>
            <a:chOff x="0" y="0"/>
            <a:chExt cx="31136" cy="95943"/>
          </a:xfrm>
        </p:grpSpPr>
        <p:sp>
          <p:nvSpPr>
            <p:cNvPr id="184" name="Google Shape;184;p19"/>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85" name="Google Shape;185;p19"/>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186" name="Google Shape;186;p19"/>
          <p:cNvSpPr/>
          <p:nvPr/>
        </p:nvSpPr>
        <p:spPr>
          <a:xfrm>
            <a:off x="3816424" y="260960"/>
            <a:ext cx="5364088" cy="3847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Projekt Nr.: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87" name="Google Shape;187;p19"/>
          <p:cNvSpPr txBox="1"/>
          <p:nvPr/>
        </p:nvSpPr>
        <p:spPr>
          <a:xfrm>
            <a:off x="1115616" y="3626762"/>
            <a:ext cx="243731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Folgen Sie uns auf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188" name="Google Shape;188;p19"/>
          <p:cNvSpPr/>
          <p:nvPr/>
        </p:nvSpPr>
        <p:spPr>
          <a:xfrm>
            <a:off x="-335500" y="455403"/>
            <a:ext cx="4983175" cy="20005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000" b="1" i="0" u="none" strike="noStrike" cap="none">
                <a:solidFill>
                  <a:srgbClr val="1F108C"/>
                </a:solidFill>
                <a:latin typeface="Play"/>
                <a:ea typeface="Play"/>
                <a:cs typeface="Play"/>
                <a:sym typeface="Play"/>
              </a:rPr>
              <a:t>Danke für Ihre Aufmerksamkeit</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189" name="Google Shape;189;p19"/>
          <p:cNvSpPr/>
          <p:nvPr/>
        </p:nvSpPr>
        <p:spPr>
          <a:xfrm>
            <a:off x="1497572" y="4782848"/>
            <a:ext cx="4514588" cy="3616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Projekt Nr.: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190" name="Google Shape;190;p19"/>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191" name="Google Shape;191;p19" descr="Qr code&#10;&#10;Description automatically generated"/>
          <p:cNvPicPr preferRelativeResize="0"/>
          <p:nvPr/>
        </p:nvPicPr>
        <p:blipFill rotWithShape="1">
          <a:blip r:embed="rId5">
            <a:alphaModFix/>
          </a:blip>
          <a:srcRect/>
          <a:stretch/>
        </p:blipFill>
        <p:spPr>
          <a:xfrm>
            <a:off x="1086453" y="1771260"/>
            <a:ext cx="2437314" cy="1600980"/>
          </a:xfrm>
          <a:prstGeom prst="rect">
            <a:avLst/>
          </a:prstGeom>
          <a:noFill/>
          <a:ln>
            <a:noFill/>
          </a:ln>
        </p:spPr>
      </p:pic>
      <p:pic>
        <p:nvPicPr>
          <p:cNvPr id="192" name="Google Shape;192;p19"/>
          <p:cNvPicPr preferRelativeResize="0"/>
          <p:nvPr/>
        </p:nvPicPr>
        <p:blipFill rotWithShape="1">
          <a:blip r:embed="rId6">
            <a:alphaModFix/>
          </a:blip>
          <a:srcRect/>
          <a:stretch/>
        </p:blipFill>
        <p:spPr>
          <a:xfrm>
            <a:off x="6335625" y="4504601"/>
            <a:ext cx="2707523" cy="568475"/>
          </a:xfrm>
          <a:prstGeom prst="rect">
            <a:avLst/>
          </a:prstGeom>
          <a:noFill/>
          <a:ln>
            <a:noFill/>
          </a:ln>
        </p:spPr>
      </p:pic>
    </p:spTree>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
        <p:cNvGrpSpPr/>
        <p:nvPr/>
      </p:nvGrpSpPr>
      <p:grpSpPr>
        <a:xfrm>
          <a:off x="0" y="0"/>
          <a:ext cx="0" cy="0"/>
          <a:chOff x="0" y="0"/>
          <a:chExt cx="0" cy="0"/>
        </a:xfrm>
      </p:grpSpPr>
      <p:sp>
        <p:nvSpPr>
          <p:cNvPr id="198" name="Google Shape;198;p20"/>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20"/>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E-Literacy</a:t>
            </a:r>
            <a:endParaRPr sz="3600" b="1">
              <a:solidFill>
                <a:srgbClr val="1F108C"/>
              </a:solidFill>
            </a:endParaRPr>
          </a:p>
        </p:txBody>
      </p:sp>
      <p:sp>
        <p:nvSpPr>
          <p:cNvPr id="200" name="Google Shape;200;p20"/>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Entwickelt von Polygonal | </a:t>
            </a:r>
            <a:r>
              <a:rPr lang="en-US" sz="900" b="0" i="0" u="none" strike="noStrike" cap="none">
                <a:solidFill>
                  <a:srgbClr val="1F108C"/>
                </a:solidFill>
                <a:latin typeface="Calibri"/>
                <a:ea typeface="Calibri"/>
                <a:cs typeface="Calibri"/>
                <a:sym typeface="Calibri"/>
              </a:rPr>
              <a:t>Dez, 2022</a:t>
            </a:r>
            <a:endParaRPr sz="1400" b="0" i="0" u="none" strike="noStrike" cap="none">
              <a:solidFill>
                <a:srgbClr val="000000"/>
              </a:solidFill>
              <a:latin typeface="Arial"/>
              <a:ea typeface="Arial"/>
              <a:cs typeface="Arial"/>
              <a:sym typeface="Arial"/>
            </a:endParaRPr>
          </a:p>
        </p:txBody>
      </p:sp>
      <p:sp>
        <p:nvSpPr>
          <p:cNvPr id="201" name="Google Shape;201;p20"/>
          <p:cNvSpPr txBox="1">
            <a:spLocks noGrp="1"/>
          </p:cNvSpPr>
          <p:nvPr>
            <p:ph type="subTitle" idx="1"/>
          </p:nvPr>
        </p:nvSpPr>
        <p:spPr>
          <a:xfrm>
            <a:off x="5275329" y="2895476"/>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1F108C"/>
                </a:solidFill>
              </a:rPr>
              <a:t>Lektion 2. Einführung in die Cybersicherheit</a:t>
            </a:r>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202" name="Google Shape;202;p20" descr="Logo&#10;&#10;Description automatically generated with medium confidence"/>
          <p:cNvPicPr preferRelativeResize="0"/>
          <p:nvPr/>
        </p:nvPicPr>
        <p:blipFill rotWithShape="1">
          <a:blip r:embed="rId4">
            <a:alphaModFix/>
          </a:blip>
          <a:srcRect/>
          <a:stretch/>
        </p:blipFill>
        <p:spPr>
          <a:xfrm>
            <a:off x="6078844" y="-9534"/>
            <a:ext cx="3065157" cy="1354107"/>
          </a:xfrm>
          <a:prstGeom prst="rect">
            <a:avLst/>
          </a:prstGeom>
          <a:noFill/>
          <a:ln>
            <a:noFill/>
          </a:ln>
        </p:spPr>
      </p:pic>
      <p:grpSp>
        <p:nvGrpSpPr>
          <p:cNvPr id="203" name="Google Shape;203;p20"/>
          <p:cNvGrpSpPr/>
          <p:nvPr/>
        </p:nvGrpSpPr>
        <p:grpSpPr>
          <a:xfrm>
            <a:off x="251520" y="-9534"/>
            <a:ext cx="8919571" cy="5260856"/>
            <a:chOff x="216024" y="-27709"/>
            <a:chExt cx="8919571" cy="5260856"/>
          </a:xfrm>
        </p:grpSpPr>
        <p:sp>
          <p:nvSpPr>
            <p:cNvPr id="204" name="Google Shape;204;p20"/>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205" name="Google Shape;205;p20"/>
            <p:cNvPicPr preferRelativeResize="0"/>
            <p:nvPr/>
          </p:nvPicPr>
          <p:blipFill rotWithShape="1">
            <a:blip r:embed="rId5">
              <a:alphaModFix/>
            </a:blip>
            <a:srcRect/>
            <a:stretch/>
          </p:blipFill>
          <p:spPr>
            <a:xfrm>
              <a:off x="6491202" y="4812141"/>
              <a:ext cx="590911" cy="168502"/>
            </a:xfrm>
            <a:prstGeom prst="rect">
              <a:avLst/>
            </a:prstGeom>
            <a:noFill/>
            <a:ln>
              <a:noFill/>
            </a:ln>
          </p:spPr>
        </p:pic>
        <p:sp>
          <p:nvSpPr>
            <p:cNvPr id="206" name="Google Shape;206;p20"/>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Projekt Nr.: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207" name="Google Shape;207;p20"/>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Dieses Projekt wurde mit Unterstützung der Europäischen Kommission finanziert. Die Verantwortung für den Inhalt dieser Veröffentlichung trägt allein der Verfasser; die Kommission haftet nicht für die weitere Verwendung der darin enthaltenen Angaben.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pic>
        <p:nvPicPr>
          <p:cNvPr id="208" name="Google Shape;208;p20"/>
          <p:cNvPicPr preferRelativeResize="0"/>
          <p:nvPr/>
        </p:nvPicPr>
        <p:blipFill rotWithShape="1">
          <a:blip r:embed="rId6">
            <a:alphaModFix/>
          </a:blip>
          <a:srcRect/>
          <a:stretch/>
        </p:blipFill>
        <p:spPr>
          <a:xfrm>
            <a:off x="6335625" y="4504601"/>
            <a:ext cx="2707523" cy="568475"/>
          </a:xfrm>
          <a:prstGeom prst="rect">
            <a:avLst/>
          </a:prstGeom>
          <a:noFill/>
          <a:ln>
            <a:noFill/>
          </a:ln>
        </p:spPr>
      </p:pic>
      <p:sp>
        <p:nvSpPr>
          <p:cNvPr id="209" name="Google Shape;209;p20"/>
          <p:cNvSpPr txBox="1"/>
          <p:nvPr/>
        </p:nvSpPr>
        <p:spPr>
          <a:xfrm>
            <a:off x="5540400" y="3790575"/>
            <a:ext cx="3486900" cy="6804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1000"/>
              </a:spcAft>
              <a:buClr>
                <a:srgbClr val="000000"/>
              </a:buClr>
              <a:buSzPts val="700"/>
              <a:buFont typeface="Arial"/>
              <a:buNone/>
            </a:pPr>
            <a:r>
              <a:rPr lang="en-US" sz="700" b="0" i="0" u="none" strike="noStrike" cap="none">
                <a:solidFill>
                  <a:srgbClr val="00005F"/>
                </a:solidFill>
                <a:latin typeface="Open Sans"/>
                <a:ea typeface="Open Sans"/>
                <a:cs typeface="Open Sans"/>
                <a:sym typeface="Open Sans"/>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sz="700" b="0" i="0" u="none" strike="noStrike" cap="none">
              <a:solidFill>
                <a:srgbClr val="00005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p21"/>
          <p:cNvSpPr txBox="1">
            <a:spLocks noGrp="1"/>
          </p:cNvSpPr>
          <p:nvPr>
            <p:ph type="ctrTitle"/>
          </p:nvPr>
        </p:nvSpPr>
        <p:spPr>
          <a:xfrm>
            <a:off x="412850" y="483525"/>
            <a:ext cx="86652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000" b="1">
                <a:solidFill>
                  <a:schemeClr val="lt1"/>
                </a:solidFill>
              </a:rPr>
              <a:t>Bevor es losgeht - schauen wir uns einige dieser Mails gemeinsam an.</a:t>
            </a:r>
            <a:endParaRPr sz="2000">
              <a:solidFill>
                <a:schemeClr val="lt1"/>
              </a:solidFill>
            </a:endParaRPr>
          </a:p>
        </p:txBody>
      </p:sp>
      <p:sp>
        <p:nvSpPr>
          <p:cNvPr id="217" name="Google Shape;217;p2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pic>
        <p:nvPicPr>
          <p:cNvPr id="218" name="Google Shape;218;p2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19" name="Google Shape;219;p2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20" name="Google Shape;220;p2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21" name="Google Shape;221;p21"/>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222" name="Google Shape;222;p21"/>
          <p:cNvPicPr preferRelativeResize="0"/>
          <p:nvPr/>
        </p:nvPicPr>
        <p:blipFill rotWithShape="1">
          <a:blip r:embed="rId6">
            <a:alphaModFix/>
          </a:blip>
          <a:srcRect/>
          <a:stretch/>
        </p:blipFill>
        <p:spPr>
          <a:xfrm>
            <a:off x="2603625" y="1586025"/>
            <a:ext cx="3936743" cy="3252676"/>
          </a:xfrm>
          <a:prstGeom prst="rect">
            <a:avLst/>
          </a:prstGeom>
          <a:noFill/>
          <a:ln>
            <a:noFill/>
          </a:ln>
        </p:spPr>
      </p:pic>
      <p:pic>
        <p:nvPicPr>
          <p:cNvPr id="223" name="Google Shape;223;p21"/>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2389</Words>
  <Application>Microsoft Office PowerPoint</Application>
  <PresentationFormat>Προβολή στην οθόνη (16:9)</PresentationFormat>
  <Paragraphs>378</Paragraphs>
  <Slides>45</Slides>
  <Notes>45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45</vt:i4>
      </vt:variant>
    </vt:vector>
  </HeadingPairs>
  <TitlesOfParts>
    <vt:vector size="50" baseType="lpstr">
      <vt:lpstr>Open Sans</vt:lpstr>
      <vt:lpstr>Arial</vt:lpstr>
      <vt:lpstr>Calibri</vt:lpstr>
      <vt:lpstr>Play</vt:lpstr>
      <vt:lpstr>Θέμα του Office</vt:lpstr>
      <vt:lpstr>E-Literacy</vt:lpstr>
      <vt:lpstr>Bevor es losgeht! Wer hat Angst vor E-Government?</vt:lpstr>
      <vt:lpstr>1.1 Einführung E-Government</vt:lpstr>
      <vt:lpstr>1.2 Einführung E-Government</vt:lpstr>
      <vt:lpstr>1.3 E-Government im täglichen Leben</vt:lpstr>
      <vt:lpstr>1.4 Selbstbeurteilung</vt:lpstr>
      <vt:lpstr>Παρουσίαση του PowerPoint</vt:lpstr>
      <vt:lpstr>E-Literacy</vt:lpstr>
      <vt:lpstr>Bevor es losgeht - schauen wir uns einige dieser Mails gemeinsam an.</vt:lpstr>
      <vt:lpstr>Wie wäre es damit?</vt:lpstr>
      <vt:lpstr>Wie wäre es damit?</vt:lpstr>
      <vt:lpstr>Wie wäre es damit?</vt:lpstr>
      <vt:lpstr>2.1 Einführung Cybersicherheit</vt:lpstr>
      <vt:lpstr>2.2 Mögliche Cyber-Risiken</vt:lpstr>
      <vt:lpstr>2.2 Mögliche Cyber-Risiken</vt:lpstr>
      <vt:lpstr>2.4 Mögliche Cyber-Risiken</vt:lpstr>
      <vt:lpstr>2.5 Zwei-Faktoren-Authentifizierung</vt:lpstr>
      <vt:lpstr>2.6 Mögliche Cyber-Risiken</vt:lpstr>
      <vt:lpstr>2.7 Digitale Identität</vt:lpstr>
      <vt:lpstr>Παρουσίαση του PowerPoint</vt:lpstr>
      <vt:lpstr>E-Literacy</vt:lpstr>
      <vt:lpstr>3.1 Was denken Sie wenn Sie diese Situationen sehen?</vt:lpstr>
      <vt:lpstr>3.2 Lassen Sie uns diskutieren: OFFLINE</vt:lpstr>
      <vt:lpstr>3.3 Lassen Sie uns diskutieren: ONLINE</vt:lpstr>
      <vt:lpstr>Παρουσίαση του PowerPoint</vt:lpstr>
      <vt:lpstr>E-Literacy</vt:lpstr>
      <vt:lpstr>3.1 Digitale Identität</vt:lpstr>
      <vt:lpstr>3.2 Erstellen einer digitalen Identität</vt:lpstr>
      <vt:lpstr>3.3 Erstellen einer digitalen Identität</vt:lpstr>
      <vt:lpstr>3.4 Die wichtigsten digitalen Identitätssysteme in unserem Land</vt:lpstr>
      <vt:lpstr>Παρουσίαση του PowerPoint</vt:lpstr>
      <vt:lpstr>E-Literacy</vt:lpstr>
      <vt:lpstr>5.1 E-Mail</vt:lpstr>
      <vt:lpstr>5.2 Wie man eine E-Mail erstellt </vt:lpstr>
      <vt:lpstr>5.3 Wie man ein E-Mail-Konto oder andere Konten verwendet</vt:lpstr>
      <vt:lpstr>5.4 Was sind Anwendungen oder Apps?</vt:lpstr>
      <vt:lpstr>5.5 Was sind Anwendungen oder Apps?</vt:lpstr>
      <vt:lpstr>5.6 Hinzufügen einer PIN für den Zugriff auf Ihre Geräte</vt:lpstr>
      <vt:lpstr>5.7 Hotspot</vt:lpstr>
      <vt:lpstr>5.8 NFC</vt:lpstr>
      <vt:lpstr>5.9 Ein QR-Code?</vt:lpstr>
      <vt:lpstr>5.10 Andere nützliche Funktionen auf unserem Smartphone</vt:lpstr>
      <vt:lpstr>5.11 Cloud-Sicherung</vt:lpstr>
      <vt:lpstr>5.12 Warum Cloud-Dienste nutzen?</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E-Literacy</dc:title>
  <cp:lastModifiedBy>Panagiotis Anastassopoulos</cp:lastModifiedBy>
  <cp:revision>2</cp:revision>
  <dcterms:modified xsi:type="dcterms:W3CDTF">2023-11-18T20:57:36Z</dcterms:modified>
</cp:coreProperties>
</file>