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 id="2147483670"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Montserrat" panose="00000500000000000000" pitchFamily="2"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Play" panose="020B0604020202020204"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5B0072-B6DE-4D95-B70F-0AF1DB952F33}">
  <a:tblStyle styleId="{A45B0072-B6DE-4D95-B70F-0AF1DB952F33}"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4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9.fntdata"/><Relationship Id="rId68" Type="http://schemas.openxmlformats.org/officeDocument/2006/relationships/font" Target="fonts/font14.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0" name="Google Shape;470;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4" name="Google Shape;60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1" name="Google Shape;63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0" name="Google Shape;69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0" name="Google Shape;7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6" name="Google Shape;756;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2" name="Google Shape;77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4" name="Google Shape;78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Google Shape;79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96" name="Google Shape;79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9" name="Google Shape;81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20" name="Google Shape;82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38" name="Google Shape;83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6" name="Google Shape;85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5" name="Google Shape;87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76" name="Google Shape;87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93" name="Google Shape;89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9" name="Google Shape;90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2" name="Google Shape;92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6" name="Google Shape;93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0" name="Google Shape;99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3" name="Google Shape;1013;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4" name="Google Shape;102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6" name="Google Shape;103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7" name="Google Shape;103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a:spLocks noGrp="1"/>
          </p:cNvSpPr>
          <p:nvPr>
            <p:ph type="pic" idx="2"/>
          </p:nvPr>
        </p:nvSpPr>
        <p:spPr>
          <a:xfrm>
            <a:off x="1792288" y="459581"/>
            <a:ext cx="5486400" cy="3086100"/>
          </a:xfrm>
          <a:prstGeom prst="rect">
            <a:avLst/>
          </a:prstGeom>
          <a:noFill/>
          <a:ln>
            <a:noFill/>
          </a:ln>
        </p:spPr>
      </p:sp>
      <p:sp>
        <p:nvSpPr>
          <p:cNvPr id="103" name="Google Shape;103;p15"/>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4" name="Google Shape;104;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1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16"/>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2" name="Google Shape;112;p16"/>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3" name="Google Shape;113;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5" name="Google Shape;125;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457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19"/>
          <p:cNvSpPr txBox="1">
            <a:spLocks noGrp="1"/>
          </p:cNvSpPr>
          <p:nvPr>
            <p:ph type="body" idx="2"/>
          </p:nvPr>
        </p:nvSpPr>
        <p:spPr>
          <a:xfrm>
            <a:off x="4648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2" name="Google Shape;13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35"/>
        <p:cNvGrpSpPr/>
        <p:nvPr/>
      </p:nvGrpSpPr>
      <p:grpSpPr>
        <a:xfrm>
          <a:off x="0" y="0"/>
          <a:ext cx="0" cy="0"/>
          <a:chOff x="0" y="0"/>
          <a:chExt cx="0" cy="0"/>
        </a:xfrm>
      </p:grpSpPr>
      <p:sp>
        <p:nvSpPr>
          <p:cNvPr id="136" name="Google Shape;13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2" name="Google Shape;142;p21"/>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3" name="Google Shape;14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a:spLocks noGrp="1"/>
          </p:cNvSpPr>
          <p:nvPr>
            <p:ph type="pic" idx="2"/>
          </p:nvPr>
        </p:nvSpPr>
        <p:spPr>
          <a:xfrm>
            <a:off x="1792288" y="459581"/>
            <a:ext cx="5486400" cy="3086100"/>
          </a:xfrm>
          <a:prstGeom prst="rect">
            <a:avLst/>
          </a:prstGeom>
          <a:noFill/>
          <a:ln>
            <a:noFill/>
          </a:ln>
        </p:spPr>
      </p:sp>
      <p:sp>
        <p:nvSpPr>
          <p:cNvPr id="26" name="Google Shape;26;p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7" name="Google Shape;27;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8"/>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0" name="Google Shape;60;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532211"/>
            <a:ext cx="8229600" cy="53101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40404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13">
            <a:alphaModFix/>
          </a:blip>
          <a:srcRect/>
          <a:stretch/>
        </p:blipFill>
        <p:spPr>
          <a:xfrm>
            <a:off x="8249673" y="4778593"/>
            <a:ext cx="350168" cy="350168"/>
          </a:xfrm>
          <a:prstGeom prst="rect">
            <a:avLst/>
          </a:prstGeom>
          <a:noFill/>
          <a:ln>
            <a:noFill/>
          </a:ln>
        </p:spPr>
      </p:pic>
      <p:pic>
        <p:nvPicPr>
          <p:cNvPr id="14" name="Google Shape;14;p1"/>
          <p:cNvPicPr preferRelativeResize="0"/>
          <p:nvPr/>
        </p:nvPicPr>
        <p:blipFill rotWithShape="1">
          <a:blip r:embed="rId14">
            <a:alphaModFix/>
          </a:blip>
          <a:srcRect/>
          <a:stretch/>
        </p:blipFill>
        <p:spPr>
          <a:xfrm>
            <a:off x="395536" y="161802"/>
            <a:ext cx="1089234" cy="310602"/>
          </a:xfrm>
          <a:prstGeom prst="rect">
            <a:avLst/>
          </a:prstGeom>
          <a:noFill/>
          <a:ln>
            <a:noFill/>
          </a:ln>
        </p:spPr>
      </p:pic>
      <p:pic>
        <p:nvPicPr>
          <p:cNvPr id="15" name="Google Shape;15;p1"/>
          <p:cNvPicPr preferRelativeResize="0"/>
          <p:nvPr/>
        </p:nvPicPr>
        <p:blipFill rotWithShape="1">
          <a:blip r:embed="rId15">
            <a:alphaModFix/>
          </a:blip>
          <a:srcRect/>
          <a:stretch/>
        </p:blipFill>
        <p:spPr>
          <a:xfrm>
            <a:off x="7656207" y="151819"/>
            <a:ext cx="1174044" cy="428821"/>
          </a:xfrm>
          <a:prstGeom prst="rect">
            <a:avLst/>
          </a:prstGeom>
          <a:noFill/>
          <a:ln>
            <a:noFill/>
          </a:ln>
        </p:spPr>
      </p:pic>
      <p:sp>
        <p:nvSpPr>
          <p:cNvPr id="16" name="Google Shape;16;p1"/>
          <p:cNvSpPr txBox="1"/>
          <p:nvPr/>
        </p:nvSpPr>
        <p:spPr>
          <a:xfrm>
            <a:off x="534473" y="4882540"/>
            <a:ext cx="837305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EA535"/>
                </a:solidFill>
                <a:latin typeface="Calibri"/>
                <a:ea typeface="Calibri"/>
                <a:cs typeface="Calibri"/>
                <a:sym typeface="Calibri"/>
              </a:rPr>
              <a:t>Developed by Universidade de Aveiro Portugal</a:t>
            </a:r>
            <a:r>
              <a:rPr lang="en-US" sz="800" b="0" i="0" u="none" strike="noStrike" cap="none">
                <a:solidFill>
                  <a:srgbClr val="1F108C"/>
                </a:solidFill>
                <a:latin typeface="Calibri"/>
                <a:ea typeface="Calibri"/>
                <a:cs typeface="Calibri"/>
                <a:sym typeface="Calibri"/>
              </a:rPr>
              <a:t>					 e-education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532211"/>
            <a:ext cx="8229600" cy="531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457200" y="1200151"/>
            <a:ext cx="8229600" cy="340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12">
            <a:alphaModFix/>
          </a:blip>
          <a:srcRect/>
          <a:stretch/>
        </p:blipFill>
        <p:spPr>
          <a:xfrm>
            <a:off x="8249673" y="4778593"/>
            <a:ext cx="350168" cy="350168"/>
          </a:xfrm>
          <a:prstGeom prst="rect">
            <a:avLst/>
          </a:prstGeom>
          <a:noFill/>
          <a:ln>
            <a:noFill/>
          </a:ln>
        </p:spPr>
      </p:pic>
      <p:pic>
        <p:nvPicPr>
          <p:cNvPr id="91" name="Google Shape;91;p13"/>
          <p:cNvPicPr preferRelativeResize="0"/>
          <p:nvPr/>
        </p:nvPicPr>
        <p:blipFill rotWithShape="1">
          <a:blip r:embed="rId13">
            <a:alphaModFix/>
          </a:blip>
          <a:srcRect/>
          <a:stretch/>
        </p:blipFill>
        <p:spPr>
          <a:xfrm>
            <a:off x="395536" y="161802"/>
            <a:ext cx="1089234" cy="310602"/>
          </a:xfrm>
          <a:prstGeom prst="rect">
            <a:avLst/>
          </a:prstGeom>
          <a:noFill/>
          <a:ln>
            <a:noFill/>
          </a:ln>
        </p:spPr>
      </p:pic>
      <p:pic>
        <p:nvPicPr>
          <p:cNvPr id="92" name="Google Shape;92;p13"/>
          <p:cNvPicPr preferRelativeResize="0"/>
          <p:nvPr/>
        </p:nvPicPr>
        <p:blipFill rotWithShape="1">
          <a:blip r:embed="rId14">
            <a:alphaModFix/>
          </a:blip>
          <a:srcRect/>
          <a:stretch/>
        </p:blipFill>
        <p:spPr>
          <a:xfrm>
            <a:off x="7656207" y="151819"/>
            <a:ext cx="1174044" cy="428821"/>
          </a:xfrm>
          <a:prstGeom prst="rect">
            <a:avLst/>
          </a:prstGeom>
          <a:noFill/>
          <a:ln>
            <a:noFill/>
          </a:ln>
        </p:spPr>
      </p:pic>
      <p:sp>
        <p:nvSpPr>
          <p:cNvPr id="93" name="Google Shape;93;p13"/>
          <p:cNvSpPr txBox="1"/>
          <p:nvPr/>
        </p:nvSpPr>
        <p:spPr>
          <a:xfrm>
            <a:off x="534473" y="4882540"/>
            <a:ext cx="83730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EA535"/>
                </a:solidFill>
                <a:latin typeface="Calibri"/>
                <a:ea typeface="Calibri"/>
                <a:cs typeface="Calibri"/>
                <a:sym typeface="Calibri"/>
              </a:rPr>
              <a:t>Developed by Universidade de Aveiro Portugal</a:t>
            </a:r>
            <a:r>
              <a:rPr lang="en-US" sz="800" b="0" i="0" u="none" strike="noStrike" cap="none">
                <a:solidFill>
                  <a:srgbClr val="1F108C"/>
                </a:solidFill>
                <a:latin typeface="Calibri"/>
                <a:ea typeface="Calibri"/>
                <a:cs typeface="Calibri"/>
                <a:sym typeface="Calibri"/>
              </a:rPr>
              <a:t>					 e-education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app/presentation/ala7cmdm8pbqwyu8vo8xm5mpzwfrhnvz/io19h7b7e8e5/edit"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https://www.dgert.gov.pt/" TargetMode="External"/><Relationship Id="rId4" Type="http://schemas.openxmlformats.org/officeDocument/2006/relationships/hyperlink" Target="https://forum.pt/escolas/quais-os-melhores-sites-de-cursos-online-certificado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9.jp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coursera.org/" TargetMode="External"/><Relationship Id="rId7" Type="http://schemas.openxmlformats.org/officeDocument/2006/relationships/hyperlink" Target="http://www.learnworlds.com/"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7.png"/><Relationship Id="rId5" Type="http://schemas.openxmlformats.org/officeDocument/2006/relationships/hyperlink" Target="https://www.open.ac.uk/" TargetMode="External"/><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hyperlink" Target="https://www.coursera.org/" TargetMode="External"/><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2.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4.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9.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4"/>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4" name="Google Shape;164;p24"/>
          <p:cNvGrpSpPr/>
          <p:nvPr/>
        </p:nvGrpSpPr>
        <p:grpSpPr>
          <a:xfrm>
            <a:off x="251520" y="-9534"/>
            <a:ext cx="8919713" cy="5215992"/>
            <a:chOff x="216024" y="-27709"/>
            <a:chExt cx="8919713" cy="5215992"/>
          </a:xfrm>
        </p:grpSpPr>
        <p:sp>
          <p:nvSpPr>
            <p:cNvPr id="165" name="Google Shape;165;p24"/>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6" name="Google Shape;166;p24"/>
            <p:cNvSpPr/>
            <p:nvPr/>
          </p:nvSpPr>
          <p:spPr>
            <a:xfrm>
              <a:off x="216024" y="4842034"/>
              <a:ext cx="3015060"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67" name="Google Shape;167;p24"/>
            <p:cNvSpPr txBox="1"/>
            <p:nvPr/>
          </p:nvSpPr>
          <p:spPr>
            <a:xfrm>
              <a:off x="7056784" y="4786747"/>
              <a:ext cx="1912469" cy="215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168" name="Google Shape;168;p24"/>
          <p:cNvSpPr txBox="1">
            <a:spLocks noGrp="1"/>
          </p:cNvSpPr>
          <p:nvPr>
            <p:ph type="ctrTitle"/>
          </p:nvPr>
        </p:nvSpPr>
        <p:spPr>
          <a:xfrm>
            <a:off x="5004048" y="1619895"/>
            <a:ext cx="3895904"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e-education activities</a:t>
            </a:r>
            <a:endParaRPr sz="3600">
              <a:solidFill>
                <a:srgbClr val="1F108C"/>
              </a:solidFill>
            </a:endParaRPr>
          </a:p>
        </p:txBody>
      </p:sp>
      <p:cxnSp>
        <p:nvCxnSpPr>
          <p:cNvPr id="171" name="Google Shape;171;p24"/>
          <p:cNvCxnSpPr/>
          <p:nvPr/>
        </p:nvCxnSpPr>
        <p:spPr>
          <a:xfrm>
            <a:off x="5670025" y="3651870"/>
            <a:ext cx="1152128" cy="0"/>
          </a:xfrm>
          <a:prstGeom prst="straightConnector1">
            <a:avLst/>
          </a:prstGeom>
          <a:noFill/>
          <a:ln w="28575" cap="flat" cmpd="sng">
            <a:solidFill>
              <a:srgbClr val="0EA535"/>
            </a:solidFill>
            <a:prstDash val="dot"/>
            <a:round/>
            <a:headEnd type="none" w="sm" len="sm"/>
            <a:tailEnd type="none" w="sm" len="sm"/>
          </a:ln>
        </p:spPr>
      </p:cxnSp>
      <p:cxnSp>
        <p:nvCxnSpPr>
          <p:cNvPr id="172" name="Google Shape;172;p24"/>
          <p:cNvCxnSpPr/>
          <p:nvPr/>
        </p:nvCxnSpPr>
        <p:spPr>
          <a:xfrm>
            <a:off x="7668344" y="3651870"/>
            <a:ext cx="1152128" cy="0"/>
          </a:xfrm>
          <a:prstGeom prst="straightConnector1">
            <a:avLst/>
          </a:prstGeom>
          <a:noFill/>
          <a:ln w="28575" cap="flat" cmpd="sng">
            <a:solidFill>
              <a:srgbClr val="0EA535"/>
            </a:solidFill>
            <a:prstDash val="dot"/>
            <a:round/>
            <a:headEnd type="none" w="sm" len="sm"/>
            <a:tailEnd type="none" w="sm" len="sm"/>
          </a:ln>
        </p:spPr>
      </p:cxnSp>
      <p:pic>
        <p:nvPicPr>
          <p:cNvPr id="173" name="Google Shape;173;p24"/>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174" name="Google Shape;174;p24"/>
          <p:cNvSpPr/>
          <p:nvPr/>
        </p:nvSpPr>
        <p:spPr>
          <a:xfrm>
            <a:off x="4536153" y="3944015"/>
            <a:ext cx="4572000" cy="114390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rgbClr val="00005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rgbClr val="00005F"/>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75" name="Google Shape;175;p2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33"/>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77" name="Google Shape;277;p33"/>
          <p:cNvPicPr preferRelativeResize="0"/>
          <p:nvPr/>
        </p:nvPicPr>
        <p:blipFill rotWithShape="1">
          <a:blip r:embed="rId4">
            <a:alphaModFix/>
          </a:blip>
          <a:srcRect/>
          <a:stretch/>
        </p:blipFill>
        <p:spPr>
          <a:xfrm>
            <a:off x="441354" y="969859"/>
            <a:ext cx="1701284" cy="487222"/>
          </a:xfrm>
          <a:prstGeom prst="rect">
            <a:avLst/>
          </a:prstGeom>
          <a:noFill/>
          <a:ln>
            <a:noFill/>
          </a:ln>
        </p:spPr>
      </p:pic>
      <p:pic>
        <p:nvPicPr>
          <p:cNvPr id="278" name="Google Shape;278;p33" descr="The 2030 Agenda seeks to achieve prosperity that is respectful of the planet and its inhabitants."/>
          <p:cNvPicPr preferRelativeResize="0"/>
          <p:nvPr/>
        </p:nvPicPr>
        <p:blipFill rotWithShape="1">
          <a:blip r:embed="rId5">
            <a:alphaModFix/>
          </a:blip>
          <a:srcRect/>
          <a:stretch/>
        </p:blipFill>
        <p:spPr>
          <a:xfrm>
            <a:off x="0" y="0"/>
            <a:ext cx="915764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34"/>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01</a:t>
            </a:r>
            <a:endParaRPr sz="1400" b="0" i="0" u="none" strike="noStrike" cap="none">
              <a:solidFill>
                <a:srgbClr val="000000"/>
              </a:solidFill>
              <a:latin typeface="Arial"/>
              <a:ea typeface="Arial"/>
              <a:cs typeface="Arial"/>
              <a:sym typeface="Arial"/>
            </a:endParaRPr>
          </a:p>
        </p:txBody>
      </p:sp>
      <p:sp>
        <p:nvSpPr>
          <p:cNvPr id="285" name="Google Shape;285;p34"/>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Introduction to e-education platforms and resources</a:t>
            </a:r>
            <a:endParaRPr sz="1400" b="0" i="0" u="none" strike="noStrike" cap="none">
              <a:solidFill>
                <a:srgbClr val="000000"/>
              </a:solidFill>
              <a:latin typeface="Arial"/>
              <a:ea typeface="Arial"/>
              <a:cs typeface="Arial"/>
              <a:sym typeface="Arial"/>
            </a:endParaRPr>
          </a:p>
        </p:txBody>
      </p:sp>
      <p:sp>
        <p:nvSpPr>
          <p:cNvPr id="286" name="Google Shape;286;p3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34"/>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88" name="Google Shape;288;p34"/>
          <p:cNvPicPr preferRelativeResize="0"/>
          <p:nvPr/>
        </p:nvPicPr>
        <p:blipFill rotWithShape="1">
          <a:blip r:embed="rId4">
            <a:alphaModFix/>
          </a:blip>
          <a:srcRect/>
          <a:stretch/>
        </p:blipFill>
        <p:spPr>
          <a:xfrm>
            <a:off x="1986796" y="1759446"/>
            <a:ext cx="1701284" cy="487222"/>
          </a:xfrm>
          <a:prstGeom prst="rect">
            <a:avLst/>
          </a:prstGeom>
          <a:noFill/>
          <a:ln>
            <a:noFill/>
          </a:ln>
        </p:spPr>
      </p:pic>
      <p:pic>
        <p:nvPicPr>
          <p:cNvPr id="289" name="Google Shape;289;p34"/>
          <p:cNvPicPr preferRelativeResize="0"/>
          <p:nvPr/>
        </p:nvPicPr>
        <p:blipFill rotWithShape="1">
          <a:blip r:embed="rId5">
            <a:alphaModFix/>
          </a:blip>
          <a:srcRect/>
          <a:stretch/>
        </p:blipFill>
        <p:spPr>
          <a:xfrm>
            <a:off x="448508" y="1385533"/>
            <a:ext cx="1538288" cy="1023661"/>
          </a:xfrm>
          <a:prstGeom prst="rect">
            <a:avLst/>
          </a:prstGeom>
          <a:noFill/>
          <a:ln>
            <a:noFill/>
          </a:ln>
        </p:spPr>
      </p:pic>
      <p:grpSp>
        <p:nvGrpSpPr>
          <p:cNvPr id="290" name="Google Shape;290;p34"/>
          <p:cNvGrpSpPr/>
          <p:nvPr/>
        </p:nvGrpSpPr>
        <p:grpSpPr>
          <a:xfrm>
            <a:off x="6534867" y="1668697"/>
            <a:ext cx="2059830" cy="1287394"/>
            <a:chOff x="100794" y="0"/>
            <a:chExt cx="2059830" cy="1287394"/>
          </a:xfrm>
        </p:grpSpPr>
        <p:sp>
          <p:nvSpPr>
            <p:cNvPr id="291" name="Google Shape;291;p34"/>
            <p:cNvSpPr/>
            <p:nvPr/>
          </p:nvSpPr>
          <p:spPr>
            <a:xfrm>
              <a:off x="100794" y="0"/>
              <a:ext cx="2059830" cy="1287394"/>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362392" y="888559"/>
              <a:ext cx="53555" cy="5355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p:nvPr/>
          </p:nvSpPr>
          <p:spPr>
            <a:xfrm>
              <a:off x="389170" y="915337"/>
              <a:ext cx="479940" cy="3720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4"/>
            <p:cNvSpPr txBox="1"/>
            <p:nvPr/>
          </p:nvSpPr>
          <p:spPr>
            <a:xfrm>
              <a:off x="389170" y="915337"/>
              <a:ext cx="479940" cy="372056"/>
            </a:xfrm>
            <a:prstGeom prst="rect">
              <a:avLst/>
            </a:prstGeom>
            <a:noFill/>
            <a:ln>
              <a:noFill/>
            </a:ln>
          </p:spPr>
          <p:txBody>
            <a:bodyPr spcFirstLastPara="1" wrap="square" lIns="2837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5" name="Google Shape;295;p34"/>
            <p:cNvSpPr/>
            <p:nvPr/>
          </p:nvSpPr>
          <p:spPr>
            <a:xfrm>
              <a:off x="835123" y="538645"/>
              <a:ext cx="96812" cy="9681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4"/>
            <p:cNvSpPr/>
            <p:nvPr/>
          </p:nvSpPr>
          <p:spPr>
            <a:xfrm>
              <a:off x="883529" y="587051"/>
              <a:ext cx="494359" cy="70034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4"/>
            <p:cNvSpPr txBox="1"/>
            <p:nvPr/>
          </p:nvSpPr>
          <p:spPr>
            <a:xfrm>
              <a:off x="883529" y="587051"/>
              <a:ext cx="494359" cy="700342"/>
            </a:xfrm>
            <a:prstGeom prst="rect">
              <a:avLst/>
            </a:prstGeom>
            <a:noFill/>
            <a:ln>
              <a:noFill/>
            </a:ln>
          </p:spPr>
          <p:txBody>
            <a:bodyPr spcFirstLastPara="1" wrap="square" lIns="5127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8" name="Google Shape;298;p34"/>
            <p:cNvSpPr/>
            <p:nvPr/>
          </p:nvSpPr>
          <p:spPr>
            <a:xfrm>
              <a:off x="1403637" y="325710"/>
              <a:ext cx="133888" cy="133888"/>
            </a:xfrm>
            <a:prstGeom prst="ellipse">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p:nvPr/>
          </p:nvSpPr>
          <p:spPr>
            <a:xfrm>
              <a:off x="1559071" y="228953"/>
              <a:ext cx="494359" cy="89473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4"/>
            <p:cNvSpPr txBox="1"/>
            <p:nvPr/>
          </p:nvSpPr>
          <p:spPr>
            <a:xfrm>
              <a:off x="1559071" y="228953"/>
              <a:ext cx="494359" cy="894738"/>
            </a:xfrm>
            <a:prstGeom prst="rect">
              <a:avLst/>
            </a:prstGeom>
            <a:noFill/>
            <a:ln>
              <a:noFill/>
            </a:ln>
          </p:spPr>
          <p:txBody>
            <a:bodyPr spcFirstLastPara="1" wrap="square" lIns="7092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2030</a:t>
              </a:r>
              <a:endParaRPr sz="1400" b="1" i="0" u="none" strike="noStrike" cap="none">
                <a:solidFill>
                  <a:schemeClr val="dk1"/>
                </a:solidFill>
                <a:latin typeface="Arial"/>
                <a:ea typeface="Arial"/>
                <a:cs typeface="Arial"/>
                <a:sym typeface="Arial"/>
              </a:endParaRPr>
            </a:p>
          </p:txBody>
        </p:sp>
      </p:grpSp>
      <p:sp>
        <p:nvSpPr>
          <p:cNvPr id="301" name="Google Shape;301;p34"/>
          <p:cNvSpPr/>
          <p:nvPr/>
        </p:nvSpPr>
        <p:spPr>
          <a:xfrm>
            <a:off x="541704" y="2650301"/>
            <a:ext cx="8060592" cy="1814325"/>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400" b="1" i="0" u="none" strike="noStrike" cap="none">
                <a:solidFill>
                  <a:schemeClr val="lt1"/>
                </a:solidFill>
                <a:latin typeface="Calibri"/>
                <a:ea typeface="Calibri"/>
                <a:cs typeface="Calibri"/>
                <a:sym typeface="Calibri"/>
              </a:rPr>
              <a:t>Sustainable development begins with education</a:t>
            </a:r>
            <a:endParaRPr/>
          </a:p>
          <a:p>
            <a:pPr marL="0" marR="0" lvl="0" indent="0" algn="ctr" rtl="0">
              <a:lnSpc>
                <a:spcPct val="100000"/>
              </a:lnSpc>
              <a:spcBef>
                <a:spcPts val="0"/>
              </a:spcBef>
              <a:spcAft>
                <a:spcPts val="0"/>
              </a:spcAft>
              <a:buClr>
                <a:srgbClr val="000000"/>
              </a:buClr>
              <a:buSzPts val="1800"/>
              <a:buFont typeface="Arial"/>
              <a:buNone/>
            </a:pPr>
            <a:endParaRPr sz="1050" b="1" i="0" u="none" strike="noStrike" cap="none">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US" sz="1200" b="1" i="0" u="none" strike="noStrike" cap="none">
                <a:solidFill>
                  <a:schemeClr val="lt1"/>
                </a:solidFill>
                <a:latin typeface="Calibri"/>
                <a:ea typeface="Calibri"/>
                <a:cs typeface="Calibri"/>
                <a:sym typeface="Calibri"/>
              </a:rPr>
              <a:t>Unesco 2015</a:t>
            </a:r>
            <a:endParaRPr sz="10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308" name="Google Shape;308;p3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35"/>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310" name="Google Shape;310;p35" descr="SDG 4: Quality Education : GLEC Global"/>
          <p:cNvPicPr preferRelativeResize="0"/>
          <p:nvPr/>
        </p:nvPicPr>
        <p:blipFill rotWithShape="1">
          <a:blip r:embed="rId4">
            <a:alphaModFix/>
          </a:blip>
          <a:srcRect/>
          <a:stretch/>
        </p:blipFill>
        <p:spPr>
          <a:xfrm>
            <a:off x="457200" y="809229"/>
            <a:ext cx="8077201" cy="38170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what is e-education?</a:t>
            </a:r>
            <a:endParaRPr sz="1800" b="1" i="0" u="none" strike="noStrike" cap="none">
              <a:solidFill>
                <a:schemeClr val="lt1"/>
              </a:solidFill>
              <a:latin typeface="Calibri"/>
              <a:ea typeface="Calibri"/>
              <a:cs typeface="Calibri"/>
              <a:sym typeface="Calibri"/>
            </a:endParaRPr>
          </a:p>
        </p:txBody>
      </p:sp>
      <p:sp>
        <p:nvSpPr>
          <p:cNvPr id="317" name="Google Shape;317;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318" name="Google Shape;318;p36"/>
          <p:cNvSpPr/>
          <p:nvPr/>
        </p:nvSpPr>
        <p:spPr>
          <a:xfrm>
            <a:off x="537821" y="1913185"/>
            <a:ext cx="8142514" cy="2523727"/>
          </a:xfrm>
          <a:custGeom>
            <a:avLst/>
            <a:gdLst/>
            <a:ahLst/>
            <a:cxnLst/>
            <a:rect l="l" t="t" r="r" b="b"/>
            <a:pathLst>
              <a:path w="8142514" h="2523727" extrusionOk="0">
                <a:moveTo>
                  <a:pt x="0" y="0"/>
                </a:moveTo>
                <a:cubicBezTo>
                  <a:pt x="195229" y="-17923"/>
                  <a:pt x="426523" y="83684"/>
                  <a:pt x="744458" y="0"/>
                </a:cubicBezTo>
                <a:cubicBezTo>
                  <a:pt x="1062393" y="-83684"/>
                  <a:pt x="1267735" y="45044"/>
                  <a:pt x="1488917" y="0"/>
                </a:cubicBezTo>
                <a:cubicBezTo>
                  <a:pt x="1710099" y="-45044"/>
                  <a:pt x="1817704" y="20508"/>
                  <a:pt x="1989100" y="0"/>
                </a:cubicBezTo>
                <a:cubicBezTo>
                  <a:pt x="2160496" y="-20508"/>
                  <a:pt x="2408077" y="15603"/>
                  <a:pt x="2570708" y="0"/>
                </a:cubicBezTo>
                <a:cubicBezTo>
                  <a:pt x="2733339" y="-15603"/>
                  <a:pt x="2819325" y="34613"/>
                  <a:pt x="2989466" y="0"/>
                </a:cubicBezTo>
                <a:cubicBezTo>
                  <a:pt x="3159607" y="-34613"/>
                  <a:pt x="3492478" y="39703"/>
                  <a:pt x="3733924" y="0"/>
                </a:cubicBezTo>
                <a:cubicBezTo>
                  <a:pt x="3975370" y="-39703"/>
                  <a:pt x="4033825" y="3015"/>
                  <a:pt x="4315532" y="0"/>
                </a:cubicBezTo>
                <a:cubicBezTo>
                  <a:pt x="4597239" y="-3015"/>
                  <a:pt x="4844515" y="73618"/>
                  <a:pt x="5059991" y="0"/>
                </a:cubicBezTo>
                <a:cubicBezTo>
                  <a:pt x="5275467" y="-73618"/>
                  <a:pt x="5279560" y="38124"/>
                  <a:pt x="5397324" y="0"/>
                </a:cubicBezTo>
                <a:cubicBezTo>
                  <a:pt x="5515088" y="-38124"/>
                  <a:pt x="5905019" y="28231"/>
                  <a:pt x="6141782" y="0"/>
                </a:cubicBezTo>
                <a:cubicBezTo>
                  <a:pt x="6378545" y="-28231"/>
                  <a:pt x="6666725" y="49881"/>
                  <a:pt x="6804815" y="0"/>
                </a:cubicBezTo>
                <a:cubicBezTo>
                  <a:pt x="6942905" y="-49881"/>
                  <a:pt x="7183341" y="15812"/>
                  <a:pt x="7304998" y="0"/>
                </a:cubicBezTo>
                <a:cubicBezTo>
                  <a:pt x="7426655" y="-15812"/>
                  <a:pt x="7803236" y="12434"/>
                  <a:pt x="8142514" y="0"/>
                </a:cubicBezTo>
                <a:cubicBezTo>
                  <a:pt x="8157559" y="165505"/>
                  <a:pt x="8130685" y="285329"/>
                  <a:pt x="8142514" y="454271"/>
                </a:cubicBezTo>
                <a:cubicBezTo>
                  <a:pt x="8154343" y="623213"/>
                  <a:pt x="8139686" y="775690"/>
                  <a:pt x="8142514" y="984254"/>
                </a:cubicBezTo>
                <a:cubicBezTo>
                  <a:pt x="8145342" y="1192818"/>
                  <a:pt x="8089358" y="1368970"/>
                  <a:pt x="8142514" y="1514236"/>
                </a:cubicBezTo>
                <a:cubicBezTo>
                  <a:pt x="8195670" y="1659502"/>
                  <a:pt x="8104075" y="1807943"/>
                  <a:pt x="8142514" y="1943270"/>
                </a:cubicBezTo>
                <a:cubicBezTo>
                  <a:pt x="8180953" y="2078597"/>
                  <a:pt x="8086805" y="2361530"/>
                  <a:pt x="8142514" y="2523727"/>
                </a:cubicBezTo>
                <a:cubicBezTo>
                  <a:pt x="7937956" y="2562268"/>
                  <a:pt x="7738551" y="2516163"/>
                  <a:pt x="7560906" y="2523727"/>
                </a:cubicBezTo>
                <a:cubicBezTo>
                  <a:pt x="7383261" y="2531291"/>
                  <a:pt x="7202779" y="2455410"/>
                  <a:pt x="6979298" y="2523727"/>
                </a:cubicBezTo>
                <a:cubicBezTo>
                  <a:pt x="6755817" y="2592044"/>
                  <a:pt x="6752214" y="2484267"/>
                  <a:pt x="6641965" y="2523727"/>
                </a:cubicBezTo>
                <a:cubicBezTo>
                  <a:pt x="6531716" y="2563187"/>
                  <a:pt x="6457089" y="2501178"/>
                  <a:pt x="6304632" y="2523727"/>
                </a:cubicBezTo>
                <a:cubicBezTo>
                  <a:pt x="6152175" y="2546276"/>
                  <a:pt x="6102927" y="2492488"/>
                  <a:pt x="5967300" y="2523727"/>
                </a:cubicBezTo>
                <a:cubicBezTo>
                  <a:pt x="5831673" y="2554966"/>
                  <a:pt x="5597622" y="2480852"/>
                  <a:pt x="5304266" y="2523727"/>
                </a:cubicBezTo>
                <a:cubicBezTo>
                  <a:pt x="5010910" y="2566602"/>
                  <a:pt x="4819081" y="2470941"/>
                  <a:pt x="4641233" y="2523727"/>
                </a:cubicBezTo>
                <a:cubicBezTo>
                  <a:pt x="4463385" y="2576513"/>
                  <a:pt x="4341033" y="2492599"/>
                  <a:pt x="4059625" y="2523727"/>
                </a:cubicBezTo>
                <a:cubicBezTo>
                  <a:pt x="3778217" y="2554855"/>
                  <a:pt x="3559756" y="2449557"/>
                  <a:pt x="3315166" y="2523727"/>
                </a:cubicBezTo>
                <a:cubicBezTo>
                  <a:pt x="3070576" y="2597897"/>
                  <a:pt x="3091137" y="2504864"/>
                  <a:pt x="2977834" y="2523727"/>
                </a:cubicBezTo>
                <a:cubicBezTo>
                  <a:pt x="2864531" y="2542590"/>
                  <a:pt x="2642287" y="2473680"/>
                  <a:pt x="2396226" y="2523727"/>
                </a:cubicBezTo>
                <a:cubicBezTo>
                  <a:pt x="2150165" y="2573774"/>
                  <a:pt x="1989601" y="2486174"/>
                  <a:pt x="1733192" y="2523727"/>
                </a:cubicBezTo>
                <a:cubicBezTo>
                  <a:pt x="1476783" y="2561280"/>
                  <a:pt x="1364336" y="2489386"/>
                  <a:pt x="1070159" y="2523727"/>
                </a:cubicBezTo>
                <a:cubicBezTo>
                  <a:pt x="775982" y="2558068"/>
                  <a:pt x="363345" y="2432348"/>
                  <a:pt x="0" y="2523727"/>
                </a:cubicBezTo>
                <a:cubicBezTo>
                  <a:pt x="-3596" y="2301415"/>
                  <a:pt x="6719" y="2198386"/>
                  <a:pt x="0" y="2044219"/>
                </a:cubicBezTo>
                <a:cubicBezTo>
                  <a:pt x="-6719" y="1890052"/>
                  <a:pt x="37333" y="1700711"/>
                  <a:pt x="0" y="1539473"/>
                </a:cubicBezTo>
                <a:cubicBezTo>
                  <a:pt x="-37333" y="1378235"/>
                  <a:pt x="21938" y="1304052"/>
                  <a:pt x="0" y="1085203"/>
                </a:cubicBezTo>
                <a:cubicBezTo>
                  <a:pt x="-21938" y="866354"/>
                  <a:pt x="37823" y="821806"/>
                  <a:pt x="0" y="630932"/>
                </a:cubicBezTo>
                <a:cubicBezTo>
                  <a:pt x="-37823" y="440058"/>
                  <a:pt x="27826" y="279026"/>
                  <a:pt x="0" y="0"/>
                </a:cubicBezTo>
                <a:close/>
              </a:path>
            </a:pathLst>
          </a:custGeom>
          <a:noFill/>
          <a:ln w="28575" cap="flat" cmpd="sng">
            <a:solidFill>
              <a:srgbClr val="0EA53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0EA535"/>
                </a:solidFill>
                <a:latin typeface="Calibri"/>
                <a:ea typeface="Calibri"/>
                <a:cs typeface="Calibri"/>
                <a:sym typeface="Calibri"/>
              </a:rPr>
              <a:t>e-learning, electronic learning or education</a:t>
            </a:r>
            <a:endParaRPr sz="2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EA535"/>
                </a:solidFill>
                <a:latin typeface="Calibri"/>
                <a:ea typeface="Calibri"/>
                <a:cs typeface="Calibri"/>
                <a:sym typeface="Calibri"/>
              </a:rPr>
              <a:t> </a:t>
            </a:r>
            <a:endParaRPr sz="12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is a system of education that </a:t>
            </a:r>
            <a:r>
              <a:rPr lang="en-US" sz="2400" b="1" i="0" u="none" strike="noStrike" cap="none">
                <a:solidFill>
                  <a:schemeClr val="lt1"/>
                </a:solidFill>
                <a:latin typeface="Calibri"/>
                <a:ea typeface="Calibri"/>
                <a:cs typeface="Calibri"/>
                <a:sym typeface="Calibri"/>
              </a:rPr>
              <a:t>transfers knowledge </a:t>
            </a:r>
            <a:r>
              <a:rPr lang="en-US" sz="2400" b="0" i="0" u="none" strike="noStrike" cap="none">
                <a:solidFill>
                  <a:schemeClr val="lt1"/>
                </a:solidFill>
                <a:latin typeface="Calibri"/>
                <a:ea typeface="Calibri"/>
                <a:cs typeface="Calibri"/>
                <a:sym typeface="Calibri"/>
              </a:rPr>
              <a:t>and competencies that reaches many people, whether they might or not be in the same space or time</a:t>
            </a:r>
            <a:endParaRPr sz="2000" b="0" i="0" u="none" strike="noStrike" cap="none">
              <a:solidFill>
                <a:schemeClr val="lt1"/>
              </a:solidFill>
              <a:latin typeface="Arial"/>
              <a:ea typeface="Arial"/>
              <a:cs typeface="Arial"/>
              <a:sym typeface="Arial"/>
            </a:endParaRPr>
          </a:p>
        </p:txBody>
      </p:sp>
      <p:sp>
        <p:nvSpPr>
          <p:cNvPr id="319" name="Google Shape;319;p3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p36"/>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321" name="Google Shape;321;p36"/>
          <p:cNvPicPr preferRelativeResize="0"/>
          <p:nvPr/>
        </p:nvPicPr>
        <p:blipFill rotWithShape="1">
          <a:blip r:embed="rId4">
            <a:alphaModFix/>
          </a:blip>
          <a:srcRect/>
          <a:stretch/>
        </p:blipFill>
        <p:spPr>
          <a:xfrm>
            <a:off x="129393" y="1411086"/>
            <a:ext cx="816857" cy="816857"/>
          </a:xfrm>
          <a:prstGeom prst="rect">
            <a:avLst/>
          </a:prstGeom>
          <a:noFill/>
          <a:ln>
            <a:noFill/>
          </a:ln>
        </p:spPr>
      </p:pic>
      <p:sp>
        <p:nvSpPr>
          <p:cNvPr id="322" name="Google Shape;322;p36"/>
          <p:cNvSpPr txBox="1"/>
          <p:nvPr/>
        </p:nvSpPr>
        <p:spPr>
          <a:xfrm>
            <a:off x="1372392" y="2571750"/>
            <a:ext cx="6473371" cy="14276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is a system of education that </a:t>
            </a:r>
            <a:r>
              <a:rPr lang="en-US" sz="2000" b="1" i="0" u="none" strike="noStrike" cap="none">
                <a:solidFill>
                  <a:srgbClr val="000000"/>
                </a:solidFill>
                <a:latin typeface="Calibri"/>
                <a:ea typeface="Calibri"/>
                <a:cs typeface="Calibri"/>
                <a:sym typeface="Calibri"/>
              </a:rPr>
              <a:t>transfers knowledge </a:t>
            </a:r>
            <a:r>
              <a:rPr lang="en-US" sz="2000" b="0" i="0" u="none" strike="noStrike" cap="none">
                <a:solidFill>
                  <a:srgbClr val="000000"/>
                </a:solidFill>
                <a:latin typeface="Calibri"/>
                <a:ea typeface="Calibri"/>
                <a:cs typeface="Calibri"/>
                <a:sym typeface="Calibri"/>
              </a:rPr>
              <a:t>and competencies that reaches many people, whether they might or not be in the same space or time</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anim calcmode="lin" valueType="num">
                                      <p:cBhvr additive="base">
                                        <p:cTn id="7" dur="2000"/>
                                        <p:tgtEl>
                                          <p:spTgt spid="3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7"/>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37"/>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00</a:t>
            </a:r>
            <a:endParaRPr sz="1400" b="0" i="0" u="none" strike="noStrike" cap="none">
              <a:solidFill>
                <a:srgbClr val="000000"/>
              </a:solidFill>
              <a:latin typeface="Arial"/>
              <a:ea typeface="Arial"/>
              <a:cs typeface="Arial"/>
              <a:sym typeface="Arial"/>
            </a:endParaRPr>
          </a:p>
        </p:txBody>
      </p:sp>
      <p:sp>
        <p:nvSpPr>
          <p:cNvPr id="329" name="Google Shape;329;p37"/>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Introduction to e-education platforms and resources</a:t>
            </a:r>
            <a:endParaRPr sz="1400" b="0" i="0" u="none" strike="noStrike" cap="none">
              <a:solidFill>
                <a:srgbClr val="000000"/>
              </a:solidFill>
              <a:latin typeface="Arial"/>
              <a:ea typeface="Arial"/>
              <a:cs typeface="Arial"/>
              <a:sym typeface="Arial"/>
            </a:endParaRPr>
          </a:p>
        </p:txBody>
      </p:sp>
      <p:pic>
        <p:nvPicPr>
          <p:cNvPr id="330" name="Google Shape;330;p37">
            <a:hlinkClick r:id="rId3"/>
          </p:cNvPr>
          <p:cNvPicPr preferRelativeResize="0"/>
          <p:nvPr/>
        </p:nvPicPr>
        <p:blipFill rotWithShape="1">
          <a:blip r:embed="rId4">
            <a:alphaModFix/>
          </a:blip>
          <a:srcRect l="18450" t="18855" r="15420" b="26163"/>
          <a:stretch/>
        </p:blipFill>
        <p:spPr>
          <a:xfrm>
            <a:off x="645122" y="1708067"/>
            <a:ext cx="2488818" cy="1549909"/>
          </a:xfrm>
          <a:prstGeom prst="rect">
            <a:avLst/>
          </a:prstGeom>
          <a:noFill/>
          <a:ln>
            <a:noFill/>
          </a:ln>
        </p:spPr>
      </p:pic>
      <p:pic>
        <p:nvPicPr>
          <p:cNvPr id="331" name="Google Shape;331;p37">
            <a:hlinkClick r:id="rId3"/>
          </p:cNvPr>
          <p:cNvPicPr preferRelativeResize="0"/>
          <p:nvPr/>
        </p:nvPicPr>
        <p:blipFill rotWithShape="1">
          <a:blip r:embed="rId5">
            <a:alphaModFix/>
          </a:blip>
          <a:srcRect/>
          <a:stretch/>
        </p:blipFill>
        <p:spPr>
          <a:xfrm>
            <a:off x="1057367" y="3380006"/>
            <a:ext cx="1541453" cy="1154602"/>
          </a:xfrm>
          <a:prstGeom prst="rect">
            <a:avLst/>
          </a:prstGeom>
          <a:noFill/>
          <a:ln>
            <a:noFill/>
          </a:ln>
        </p:spPr>
      </p:pic>
      <p:sp>
        <p:nvSpPr>
          <p:cNvPr id="332" name="Google Shape;332;p3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3" name="Google Shape;333;p37"/>
          <p:cNvPicPr preferRelativeResize="0"/>
          <p:nvPr/>
        </p:nvPicPr>
        <p:blipFill rotWithShape="1">
          <a:blip r:embed="rId6">
            <a:alphaModFix/>
          </a:blip>
          <a:srcRect/>
          <a:stretch/>
        </p:blipFill>
        <p:spPr>
          <a:xfrm>
            <a:off x="361463" y="196325"/>
            <a:ext cx="1781175" cy="371475"/>
          </a:xfrm>
          <a:prstGeom prst="rect">
            <a:avLst/>
          </a:prstGeom>
          <a:noFill/>
          <a:ln>
            <a:noFill/>
          </a:ln>
        </p:spPr>
      </p:pic>
      <p:pic>
        <p:nvPicPr>
          <p:cNvPr id="334" name="Google Shape;334;p37"/>
          <p:cNvPicPr preferRelativeResize="0"/>
          <p:nvPr/>
        </p:nvPicPr>
        <p:blipFill rotWithShape="1">
          <a:blip r:embed="rId7">
            <a:alphaModFix/>
          </a:blip>
          <a:srcRect/>
          <a:stretch/>
        </p:blipFill>
        <p:spPr>
          <a:xfrm>
            <a:off x="325768" y="1424103"/>
            <a:ext cx="3187864" cy="323867"/>
          </a:xfrm>
          <a:prstGeom prst="rect">
            <a:avLst/>
          </a:prstGeom>
          <a:noFill/>
          <a:ln>
            <a:noFill/>
          </a:ln>
        </p:spPr>
      </p:pic>
      <p:grpSp>
        <p:nvGrpSpPr>
          <p:cNvPr id="335" name="Google Shape;335;p37"/>
          <p:cNvGrpSpPr/>
          <p:nvPr/>
        </p:nvGrpSpPr>
        <p:grpSpPr>
          <a:xfrm>
            <a:off x="3770082" y="1567044"/>
            <a:ext cx="4781784" cy="3389041"/>
            <a:chOff x="266365" y="541"/>
            <a:chExt cx="4781784" cy="3389041"/>
          </a:xfrm>
        </p:grpSpPr>
        <p:sp>
          <p:nvSpPr>
            <p:cNvPr id="336" name="Google Shape;336;p37"/>
            <p:cNvSpPr/>
            <p:nvPr/>
          </p:nvSpPr>
          <p:spPr>
            <a:xfrm>
              <a:off x="284742" y="541"/>
              <a:ext cx="2287789" cy="1016712"/>
            </a:xfrm>
            <a:prstGeom prst="rect">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txBox="1"/>
            <p:nvPr/>
          </p:nvSpPr>
          <p:spPr>
            <a:xfrm>
              <a:off x="284742" y="541"/>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Have you ever tried an online course (Y/N)?</a:t>
              </a:r>
              <a:endParaRPr/>
            </a:p>
          </p:txBody>
        </p:sp>
        <p:sp>
          <p:nvSpPr>
            <p:cNvPr id="338" name="Google Shape;338;p37"/>
            <p:cNvSpPr/>
            <p:nvPr/>
          </p:nvSpPr>
          <p:spPr>
            <a:xfrm>
              <a:off x="2741983" y="541"/>
              <a:ext cx="2287789" cy="1016712"/>
            </a:xfrm>
            <a:prstGeom prst="rect">
              <a:avLst/>
            </a:prstGeom>
            <a:solidFill>
              <a:srgbClr val="BD6D4F"/>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txBox="1"/>
            <p:nvPr/>
          </p:nvSpPr>
          <p:spPr>
            <a:xfrm>
              <a:off x="2741983" y="541"/>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What types of courses are possible to follow in online-education?</a:t>
              </a:r>
              <a:endParaRPr/>
            </a:p>
          </p:txBody>
        </p:sp>
        <p:sp>
          <p:nvSpPr>
            <p:cNvPr id="340" name="Google Shape;340;p37"/>
            <p:cNvSpPr/>
            <p:nvPr/>
          </p:nvSpPr>
          <p:spPr>
            <a:xfrm>
              <a:off x="284742" y="1186706"/>
              <a:ext cx="2287789" cy="1016712"/>
            </a:xfrm>
            <a:prstGeom prst="rect">
              <a:avLst/>
            </a:prstGeom>
            <a:solidFill>
              <a:srgbClr val="BC8B5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txBox="1"/>
            <p:nvPr/>
          </p:nvSpPr>
          <p:spPr>
            <a:xfrm>
              <a:off x="284742" y="1186706"/>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Is the quality of online education worse than the face-to-face one (Y/N)?</a:t>
              </a:r>
              <a:endParaRPr/>
            </a:p>
          </p:txBody>
        </p:sp>
        <p:sp>
          <p:nvSpPr>
            <p:cNvPr id="342" name="Google Shape;342;p37"/>
            <p:cNvSpPr/>
            <p:nvPr/>
          </p:nvSpPr>
          <p:spPr>
            <a:xfrm>
              <a:off x="2741983" y="1186706"/>
              <a:ext cx="2287789" cy="1016712"/>
            </a:xfrm>
            <a:prstGeom prst="rect">
              <a:avLst/>
            </a:prstGeom>
            <a:solidFill>
              <a:srgbClr val="BBA75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txBox="1"/>
            <p:nvPr/>
          </p:nvSpPr>
          <p:spPr>
            <a:xfrm>
              <a:off x="2741983" y="1186706"/>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Are all the online courses free of charge (Y/N)?</a:t>
              </a:r>
              <a:endParaRPr/>
            </a:p>
          </p:txBody>
        </p:sp>
        <p:sp>
          <p:nvSpPr>
            <p:cNvPr id="344" name="Google Shape;344;p37"/>
            <p:cNvSpPr/>
            <p:nvPr/>
          </p:nvSpPr>
          <p:spPr>
            <a:xfrm>
              <a:off x="266365" y="2372870"/>
              <a:ext cx="2287789" cy="1016712"/>
            </a:xfrm>
            <a:prstGeom prst="rect">
              <a:avLst/>
            </a:prstGeom>
            <a:solidFill>
              <a:srgbClr val="B4BA5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txBox="1"/>
            <p:nvPr/>
          </p:nvSpPr>
          <p:spPr>
            <a:xfrm>
              <a:off x="266365" y="2372870"/>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Can e education be certified?</a:t>
              </a:r>
              <a:endParaRPr sz="1400" b="0" i="0" u="none" strike="noStrike" cap="none">
                <a:solidFill>
                  <a:schemeClr val="lt1"/>
                </a:solidFill>
                <a:latin typeface="Calibri"/>
                <a:ea typeface="Calibri"/>
                <a:cs typeface="Calibri"/>
                <a:sym typeface="Calibri"/>
              </a:endParaRPr>
            </a:p>
          </p:txBody>
        </p:sp>
        <p:sp>
          <p:nvSpPr>
            <p:cNvPr id="346" name="Google Shape;346;p37"/>
            <p:cNvSpPr/>
            <p:nvPr/>
          </p:nvSpPr>
          <p:spPr>
            <a:xfrm>
              <a:off x="2723606" y="2372870"/>
              <a:ext cx="2324543" cy="1016712"/>
            </a:xfrm>
            <a:prstGeom prst="rect">
              <a:avLst/>
            </a:prstGeom>
            <a:solidFill>
              <a:srgbClr val="99B95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txBox="1"/>
            <p:nvPr/>
          </p:nvSpPr>
          <p:spPr>
            <a:xfrm>
              <a:off x="2723606" y="2372870"/>
              <a:ext cx="2324543"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Fears &amp; concerns?</a:t>
              </a:r>
              <a:endParaRPr sz="14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2. Why engage in e-education?</a:t>
            </a:r>
            <a:endParaRPr sz="1400" b="0" i="0" u="none" strike="noStrike" cap="none">
              <a:solidFill>
                <a:srgbClr val="000000"/>
              </a:solidFill>
              <a:latin typeface="Arial"/>
              <a:ea typeface="Arial"/>
              <a:cs typeface="Arial"/>
              <a:sym typeface="Arial"/>
            </a:endParaRPr>
          </a:p>
        </p:txBody>
      </p:sp>
      <p:sp>
        <p:nvSpPr>
          <p:cNvPr id="354" name="Google Shape;354;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pic>
        <p:nvPicPr>
          <p:cNvPr id="355" name="Google Shape;355;p38" descr="Top 4 Benefits Of eLearning Education - eLearning Industry"/>
          <p:cNvPicPr preferRelativeResize="0"/>
          <p:nvPr/>
        </p:nvPicPr>
        <p:blipFill rotWithShape="1">
          <a:blip r:embed="rId3">
            <a:alphaModFix/>
          </a:blip>
          <a:srcRect/>
          <a:stretch/>
        </p:blipFill>
        <p:spPr>
          <a:xfrm>
            <a:off x="517811" y="1858457"/>
            <a:ext cx="3828408" cy="2143908"/>
          </a:xfrm>
          <a:prstGeom prst="roundRect">
            <a:avLst>
              <a:gd name="adj" fmla="val 8594"/>
            </a:avLst>
          </a:prstGeom>
          <a:solidFill>
            <a:srgbClr val="ECECEC"/>
          </a:solidFill>
          <a:ln>
            <a:noFill/>
          </a:ln>
          <a:effectLst>
            <a:reflection stA="38000" endPos="28000" dist="5000" dir="5400000" sy="-100000" algn="bl" rotWithShape="0"/>
          </a:effectLst>
        </p:spPr>
      </p:pic>
      <p:sp>
        <p:nvSpPr>
          <p:cNvPr id="356" name="Google Shape;356;p3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7" name="Google Shape;357;p38"/>
          <p:cNvPicPr preferRelativeResize="0"/>
          <p:nvPr/>
        </p:nvPicPr>
        <p:blipFill rotWithShape="1">
          <a:blip r:embed="rId4">
            <a:alphaModFix/>
          </a:blip>
          <a:srcRect/>
          <a:stretch/>
        </p:blipFill>
        <p:spPr>
          <a:xfrm>
            <a:off x="361463" y="196325"/>
            <a:ext cx="1781175" cy="371475"/>
          </a:xfrm>
          <a:prstGeom prst="rect">
            <a:avLst/>
          </a:prstGeom>
          <a:noFill/>
          <a:ln>
            <a:noFill/>
          </a:ln>
        </p:spPr>
      </p:pic>
      <p:grpSp>
        <p:nvGrpSpPr>
          <p:cNvPr id="358" name="Google Shape;358;p38"/>
          <p:cNvGrpSpPr/>
          <p:nvPr/>
        </p:nvGrpSpPr>
        <p:grpSpPr>
          <a:xfrm>
            <a:off x="4903552" y="1490300"/>
            <a:ext cx="3339062" cy="3500799"/>
            <a:chOff x="901384" y="0"/>
            <a:chExt cx="3339062" cy="3500799"/>
          </a:xfrm>
        </p:grpSpPr>
        <p:sp>
          <p:nvSpPr>
            <p:cNvPr id="359" name="Google Shape;359;p38"/>
            <p:cNvSpPr/>
            <p:nvPr/>
          </p:nvSpPr>
          <p:spPr>
            <a:xfrm>
              <a:off x="1853017" y="1129358"/>
              <a:ext cx="1435463" cy="1241733"/>
            </a:xfrm>
            <a:prstGeom prst="hexagon">
              <a:avLst>
                <a:gd name="adj" fmla="val 28570"/>
                <a:gd name="vf" fmla="val 115470"/>
              </a:avLst>
            </a:prstGeom>
            <a:solidFill>
              <a:srgbClr val="0EA535"/>
            </a:solid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txBox="1"/>
            <p:nvPr/>
          </p:nvSpPr>
          <p:spPr>
            <a:xfrm>
              <a:off x="2090893" y="1335131"/>
              <a:ext cx="959711" cy="83018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Why</a:t>
              </a:r>
              <a:r>
                <a:rPr lang="en-US" sz="2800" b="0" i="0" u="none" strike="noStrike" cap="none">
                  <a:solidFill>
                    <a:schemeClr val="lt1"/>
                  </a:solidFill>
                  <a:latin typeface="Calibri"/>
                  <a:ea typeface="Calibri"/>
                  <a:cs typeface="Calibri"/>
                  <a:sym typeface="Calibri"/>
                </a:rPr>
                <a:t> </a:t>
              </a:r>
              <a:endParaRPr/>
            </a:p>
          </p:txBody>
        </p:sp>
        <p:sp>
          <p:nvSpPr>
            <p:cNvPr id="361" name="Google Shape;361;p38"/>
            <p:cNvSpPr/>
            <p:nvPr/>
          </p:nvSpPr>
          <p:spPr>
            <a:xfrm>
              <a:off x="2751893" y="535272"/>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8"/>
            <p:cNvSpPr/>
            <p:nvPr/>
          </p:nvSpPr>
          <p:spPr>
            <a:xfrm>
              <a:off x="1985244" y="0"/>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8"/>
            <p:cNvSpPr txBox="1"/>
            <p:nvPr/>
          </p:nvSpPr>
          <p:spPr>
            <a:xfrm>
              <a:off x="2180190" y="168652"/>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trend</a:t>
              </a:r>
              <a:endParaRPr/>
            </a:p>
          </p:txBody>
        </p:sp>
        <p:sp>
          <p:nvSpPr>
            <p:cNvPr id="364" name="Google Shape;364;p38"/>
            <p:cNvSpPr/>
            <p:nvPr/>
          </p:nvSpPr>
          <p:spPr>
            <a:xfrm>
              <a:off x="3383977" y="1407671"/>
              <a:ext cx="541596" cy="466656"/>
            </a:xfrm>
            <a:prstGeom prst="hexagon">
              <a:avLst>
                <a:gd name="adj" fmla="val 28900"/>
                <a:gd name="vf" fmla="val 115470"/>
              </a:avLst>
            </a:prstGeom>
            <a:solidFill>
              <a:srgbClr val="D0D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3064095" y="625943"/>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txBox="1"/>
            <p:nvPr/>
          </p:nvSpPr>
          <p:spPr>
            <a:xfrm>
              <a:off x="3259041" y="794595"/>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attractive</a:t>
              </a:r>
              <a:endParaRPr/>
            </a:p>
          </p:txBody>
        </p:sp>
        <p:sp>
          <p:nvSpPr>
            <p:cNvPr id="367" name="Google Shape;367;p38"/>
            <p:cNvSpPr/>
            <p:nvPr/>
          </p:nvSpPr>
          <p:spPr>
            <a:xfrm>
              <a:off x="2944891" y="2392446"/>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3064095" y="1856474"/>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txBox="1"/>
            <p:nvPr/>
          </p:nvSpPr>
          <p:spPr>
            <a:xfrm>
              <a:off x="3259041" y="2025126"/>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digital literacy</a:t>
              </a:r>
              <a:endParaRPr/>
            </a:p>
          </p:txBody>
        </p:sp>
        <p:sp>
          <p:nvSpPr>
            <p:cNvPr id="370" name="Google Shape;370;p38"/>
            <p:cNvSpPr/>
            <p:nvPr/>
          </p:nvSpPr>
          <p:spPr>
            <a:xfrm>
              <a:off x="1855688" y="2494670"/>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1985244" y="2483117"/>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8"/>
            <p:cNvSpPr txBox="1"/>
            <p:nvPr/>
          </p:nvSpPr>
          <p:spPr>
            <a:xfrm>
              <a:off x="2180190" y="2651769"/>
              <a:ext cx="786459" cy="68037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EA535"/>
                  </a:solidFill>
                  <a:latin typeface="Calibri"/>
                  <a:ea typeface="Calibri"/>
                  <a:cs typeface="Calibri"/>
                  <a:sym typeface="Calibri"/>
                </a:rPr>
                <a:t>career progression </a:t>
              </a:r>
              <a:endParaRPr/>
            </a:p>
          </p:txBody>
        </p:sp>
        <p:sp>
          <p:nvSpPr>
            <p:cNvPr id="373" name="Google Shape;373;p38"/>
            <p:cNvSpPr/>
            <p:nvPr/>
          </p:nvSpPr>
          <p:spPr>
            <a:xfrm>
              <a:off x="1213252" y="1622620"/>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8"/>
            <p:cNvSpPr/>
            <p:nvPr/>
          </p:nvSpPr>
          <p:spPr>
            <a:xfrm>
              <a:off x="901384" y="1857174"/>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8"/>
            <p:cNvSpPr txBox="1"/>
            <p:nvPr/>
          </p:nvSpPr>
          <p:spPr>
            <a:xfrm>
              <a:off x="1096330" y="2025826"/>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own time and pace</a:t>
              </a:r>
              <a:endParaRPr/>
            </a:p>
          </p:txBody>
        </p:sp>
        <p:sp>
          <p:nvSpPr>
            <p:cNvPr id="376" name="Google Shape;376;p38"/>
            <p:cNvSpPr/>
            <p:nvPr/>
          </p:nvSpPr>
          <p:spPr>
            <a:xfrm>
              <a:off x="901384" y="624542"/>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txBox="1"/>
            <p:nvPr/>
          </p:nvSpPr>
          <p:spPr>
            <a:xfrm>
              <a:off x="1096330" y="793194"/>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eco-friendly</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2. Why engage in e-education?</a:t>
            </a:r>
            <a:endParaRPr sz="1400" b="0" i="0" u="none" strike="noStrike" cap="none">
              <a:solidFill>
                <a:srgbClr val="000000"/>
              </a:solidFill>
              <a:latin typeface="Arial"/>
              <a:ea typeface="Arial"/>
              <a:cs typeface="Arial"/>
              <a:sym typeface="Arial"/>
            </a:endParaRPr>
          </a:p>
        </p:txBody>
      </p:sp>
      <p:sp>
        <p:nvSpPr>
          <p:cNvPr id="384" name="Google Shape;384;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385" name="Google Shape;385;p39" descr="Briefcase outline"/>
          <p:cNvSpPr/>
          <p:nvPr/>
        </p:nvSpPr>
        <p:spPr>
          <a:xfrm>
            <a:off x="4950330" y="1967992"/>
            <a:ext cx="793246" cy="603758"/>
          </a:xfrm>
          <a:custGeom>
            <a:avLst/>
            <a:gdLst/>
            <a:ahLst/>
            <a:cxnLst/>
            <a:rect l="l" t="t" r="r" b="b"/>
            <a:pathLst>
              <a:path w="683492" h="572612" extrusionOk="0">
                <a:moveTo>
                  <a:pt x="649318" y="94040"/>
                </a:moveTo>
                <a:lnTo>
                  <a:pt x="461357" y="94040"/>
                </a:lnTo>
                <a:lnTo>
                  <a:pt x="461357" y="42718"/>
                </a:lnTo>
                <a:cubicBezTo>
                  <a:pt x="461329" y="19137"/>
                  <a:pt x="442221" y="28"/>
                  <a:pt x="418639" y="0"/>
                </a:cubicBezTo>
                <a:lnTo>
                  <a:pt x="264853" y="0"/>
                </a:lnTo>
                <a:cubicBezTo>
                  <a:pt x="241272" y="28"/>
                  <a:pt x="222163" y="19137"/>
                  <a:pt x="222135" y="42718"/>
                </a:cubicBezTo>
                <a:lnTo>
                  <a:pt x="222135" y="94040"/>
                </a:lnTo>
                <a:lnTo>
                  <a:pt x="34175" y="94040"/>
                </a:lnTo>
                <a:cubicBezTo>
                  <a:pt x="15326" y="94101"/>
                  <a:pt x="61" y="109366"/>
                  <a:pt x="0" y="128215"/>
                </a:cubicBezTo>
                <a:lnTo>
                  <a:pt x="0" y="538438"/>
                </a:lnTo>
                <a:cubicBezTo>
                  <a:pt x="61" y="557287"/>
                  <a:pt x="15326" y="572552"/>
                  <a:pt x="34175" y="572613"/>
                </a:cubicBezTo>
                <a:lnTo>
                  <a:pt x="649318" y="572613"/>
                </a:lnTo>
                <a:cubicBezTo>
                  <a:pt x="668167" y="572552"/>
                  <a:pt x="683432" y="557287"/>
                  <a:pt x="683493" y="538438"/>
                </a:cubicBezTo>
                <a:lnTo>
                  <a:pt x="683493" y="128223"/>
                </a:lnTo>
                <a:cubicBezTo>
                  <a:pt x="683436" y="109371"/>
                  <a:pt x="668170" y="94101"/>
                  <a:pt x="649318" y="94040"/>
                </a:cubicBezTo>
                <a:close/>
                <a:moveTo>
                  <a:pt x="239222" y="42718"/>
                </a:moveTo>
                <a:cubicBezTo>
                  <a:pt x="239222" y="28562"/>
                  <a:pt x="250697" y="17087"/>
                  <a:pt x="264853" y="17087"/>
                </a:cubicBezTo>
                <a:lnTo>
                  <a:pt x="418639" y="17087"/>
                </a:lnTo>
                <a:cubicBezTo>
                  <a:pt x="432795" y="17087"/>
                  <a:pt x="444270" y="28562"/>
                  <a:pt x="444270" y="42718"/>
                </a:cubicBezTo>
                <a:lnTo>
                  <a:pt x="444270" y="93980"/>
                </a:lnTo>
                <a:lnTo>
                  <a:pt x="239222" y="93980"/>
                </a:lnTo>
                <a:close/>
                <a:moveTo>
                  <a:pt x="34175" y="111127"/>
                </a:moveTo>
                <a:lnTo>
                  <a:pt x="649318" y="111127"/>
                </a:lnTo>
                <a:cubicBezTo>
                  <a:pt x="658755" y="111127"/>
                  <a:pt x="666405" y="118777"/>
                  <a:pt x="666405" y="128215"/>
                </a:cubicBezTo>
                <a:lnTo>
                  <a:pt x="666405" y="281941"/>
                </a:lnTo>
                <a:lnTo>
                  <a:pt x="401552" y="281941"/>
                </a:lnTo>
                <a:lnTo>
                  <a:pt x="401552" y="247766"/>
                </a:lnTo>
                <a:lnTo>
                  <a:pt x="281941" y="247766"/>
                </a:lnTo>
                <a:lnTo>
                  <a:pt x="281941" y="281941"/>
                </a:lnTo>
                <a:lnTo>
                  <a:pt x="17087" y="281941"/>
                </a:lnTo>
                <a:lnTo>
                  <a:pt x="17087" y="128223"/>
                </a:lnTo>
                <a:cubicBezTo>
                  <a:pt x="17082" y="118786"/>
                  <a:pt x="24729" y="111132"/>
                  <a:pt x="34166" y="111127"/>
                </a:cubicBezTo>
                <a:cubicBezTo>
                  <a:pt x="34169" y="111127"/>
                  <a:pt x="34172" y="111127"/>
                  <a:pt x="34175" y="111127"/>
                </a:cubicBezTo>
                <a:close/>
                <a:moveTo>
                  <a:pt x="384465" y="264853"/>
                </a:moveTo>
                <a:lnTo>
                  <a:pt x="384465" y="324659"/>
                </a:lnTo>
                <a:cubicBezTo>
                  <a:pt x="384465" y="334096"/>
                  <a:pt x="376815" y="341746"/>
                  <a:pt x="367377" y="341746"/>
                </a:cubicBezTo>
                <a:lnTo>
                  <a:pt x="316115" y="341746"/>
                </a:lnTo>
                <a:cubicBezTo>
                  <a:pt x="306678" y="341746"/>
                  <a:pt x="299028" y="334096"/>
                  <a:pt x="299028" y="324659"/>
                </a:cubicBezTo>
                <a:lnTo>
                  <a:pt x="299028" y="264853"/>
                </a:lnTo>
                <a:close/>
                <a:moveTo>
                  <a:pt x="649318" y="555534"/>
                </a:moveTo>
                <a:lnTo>
                  <a:pt x="34175" y="555534"/>
                </a:lnTo>
                <a:cubicBezTo>
                  <a:pt x="24737" y="555534"/>
                  <a:pt x="17087" y="547884"/>
                  <a:pt x="17087" y="538447"/>
                </a:cubicBezTo>
                <a:lnTo>
                  <a:pt x="17087" y="299028"/>
                </a:lnTo>
                <a:lnTo>
                  <a:pt x="281941" y="299028"/>
                </a:lnTo>
                <a:lnTo>
                  <a:pt x="281941" y="324659"/>
                </a:lnTo>
                <a:cubicBezTo>
                  <a:pt x="281941" y="343533"/>
                  <a:pt x="297242" y="358834"/>
                  <a:pt x="316115" y="358834"/>
                </a:cubicBezTo>
                <a:lnTo>
                  <a:pt x="367377" y="358834"/>
                </a:lnTo>
                <a:cubicBezTo>
                  <a:pt x="386251" y="358834"/>
                  <a:pt x="401552" y="343533"/>
                  <a:pt x="401552" y="324659"/>
                </a:cubicBezTo>
                <a:lnTo>
                  <a:pt x="401552" y="299028"/>
                </a:lnTo>
                <a:lnTo>
                  <a:pt x="666405" y="299028"/>
                </a:lnTo>
                <a:lnTo>
                  <a:pt x="666405" y="538438"/>
                </a:lnTo>
                <a:cubicBezTo>
                  <a:pt x="666410" y="547876"/>
                  <a:pt x="658764" y="555530"/>
                  <a:pt x="649326" y="555534"/>
                </a:cubicBezTo>
                <a:cubicBezTo>
                  <a:pt x="649324" y="555534"/>
                  <a:pt x="649320" y="555534"/>
                  <a:pt x="649318" y="555534"/>
                </a:cubicBez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7" name="Google Shape;387;p39"/>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388" name="Google Shape;388;p39"/>
          <p:cNvGrpSpPr/>
          <p:nvPr/>
        </p:nvGrpSpPr>
        <p:grpSpPr>
          <a:xfrm>
            <a:off x="209866" y="1675493"/>
            <a:ext cx="8724266" cy="2743149"/>
            <a:chOff x="106" y="0"/>
            <a:chExt cx="8724266" cy="2743149"/>
          </a:xfrm>
        </p:grpSpPr>
        <p:sp>
          <p:nvSpPr>
            <p:cNvPr id="389" name="Google Shape;389;p39"/>
            <p:cNvSpPr/>
            <p:nvPr/>
          </p:nvSpPr>
          <p:spPr>
            <a:xfrm>
              <a:off x="106"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9"/>
            <p:cNvSpPr txBox="1"/>
            <p:nvPr/>
          </p:nvSpPr>
          <p:spPr>
            <a:xfrm>
              <a:off x="106"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trend</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e-learning has transformed education</a:t>
              </a:r>
              <a:endParaRPr sz="1400" b="0" i="1" u="none" strike="noStrike" cap="none">
                <a:solidFill>
                  <a:schemeClr val="lt1"/>
                </a:solidFill>
                <a:latin typeface="Calibri"/>
                <a:ea typeface="Calibri"/>
                <a:cs typeface="Calibri"/>
                <a:sym typeface="Calibri"/>
              </a:endParaRPr>
            </a:p>
          </p:txBody>
        </p:sp>
        <p:sp>
          <p:nvSpPr>
            <p:cNvPr id="391" name="Google Shape;391;p39"/>
            <p:cNvSpPr/>
            <p:nvPr/>
          </p:nvSpPr>
          <p:spPr>
            <a:xfrm>
              <a:off x="252662" y="164589"/>
              <a:ext cx="913468" cy="913468"/>
            </a:xfrm>
            <a:prstGeom prst="ellipse">
              <a:avLst/>
            </a:prstGeom>
            <a:blipFill rotWithShape="1">
              <a:blip r:embed="rId4">
                <a:alphaModFix/>
              </a:blip>
              <a:stretch>
                <a:fillRect l="-24998" r="-24998"/>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9"/>
            <p:cNvSpPr/>
            <p:nvPr/>
          </p:nvSpPr>
          <p:spPr>
            <a:xfrm>
              <a:off x="1461243"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9"/>
            <p:cNvSpPr txBox="1"/>
            <p:nvPr/>
          </p:nvSpPr>
          <p:spPr>
            <a:xfrm>
              <a:off x="1461243"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attractive</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learners more focused and less distracted </a:t>
              </a:r>
              <a:endParaRPr sz="1400" b="0" i="1" u="none" strike="noStrike" cap="none">
                <a:solidFill>
                  <a:schemeClr val="lt1"/>
                </a:solidFill>
                <a:latin typeface="Calibri"/>
                <a:ea typeface="Calibri"/>
                <a:cs typeface="Calibri"/>
                <a:sym typeface="Calibri"/>
              </a:endParaRPr>
            </a:p>
          </p:txBody>
        </p:sp>
        <p:sp>
          <p:nvSpPr>
            <p:cNvPr id="394" name="Google Shape;394;p39"/>
            <p:cNvSpPr/>
            <p:nvPr/>
          </p:nvSpPr>
          <p:spPr>
            <a:xfrm>
              <a:off x="1713799" y="164589"/>
              <a:ext cx="913468" cy="913468"/>
            </a:xfrm>
            <a:prstGeom prst="ellipse">
              <a:avLst/>
            </a:prstGeom>
            <a:blipFill rotWithShape="1">
              <a:blip r:embed="rId5">
                <a:alphaModFix/>
              </a:blip>
              <a:stretch>
                <a:fillRect l="-24998" r="-24998"/>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9"/>
            <p:cNvSpPr/>
            <p:nvPr/>
          </p:nvSpPr>
          <p:spPr>
            <a:xfrm>
              <a:off x="2922381"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9"/>
            <p:cNvSpPr txBox="1"/>
            <p:nvPr/>
          </p:nvSpPr>
          <p:spPr>
            <a:xfrm>
              <a:off x="2922381"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digital literacy</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no one should be left behind</a:t>
              </a:r>
              <a:endParaRPr/>
            </a:p>
          </p:txBody>
        </p:sp>
        <p:sp>
          <p:nvSpPr>
            <p:cNvPr id="397" name="Google Shape;397;p39"/>
            <p:cNvSpPr/>
            <p:nvPr/>
          </p:nvSpPr>
          <p:spPr>
            <a:xfrm>
              <a:off x="3174936" y="164589"/>
              <a:ext cx="913468" cy="913468"/>
            </a:xfrm>
            <a:prstGeom prst="ellipse">
              <a:avLst/>
            </a:prstGeom>
            <a:blipFill rotWithShape="1">
              <a:blip r:embed="rId6">
                <a:alphaModFix/>
              </a:blip>
              <a:stretch>
                <a:fillRect l="-24998" r="-24998"/>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p:nvPr/>
          </p:nvSpPr>
          <p:spPr>
            <a:xfrm>
              <a:off x="4383518"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9"/>
            <p:cNvSpPr txBox="1"/>
            <p:nvPr/>
          </p:nvSpPr>
          <p:spPr>
            <a:xfrm>
              <a:off x="4383518"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career progression</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 </a:t>
              </a:r>
              <a:r>
                <a:rPr lang="en-US" sz="1400" b="0" i="0" u="none" strike="noStrike" cap="none">
                  <a:solidFill>
                    <a:schemeClr val="lt1"/>
                  </a:solidFill>
                  <a:latin typeface="Calibri"/>
                  <a:ea typeface="Calibri"/>
                  <a:cs typeface="Calibri"/>
                  <a:sym typeface="Calibri"/>
                </a:rPr>
                <a:t>can help increase the efficiency of the employees</a:t>
              </a:r>
              <a:endParaRPr sz="1400" b="0" i="1" u="none" strike="noStrike" cap="none">
                <a:solidFill>
                  <a:schemeClr val="lt1"/>
                </a:solidFill>
                <a:latin typeface="Calibri"/>
                <a:ea typeface="Calibri"/>
                <a:cs typeface="Calibri"/>
                <a:sym typeface="Calibri"/>
              </a:endParaRPr>
            </a:p>
          </p:txBody>
        </p:sp>
        <p:sp>
          <p:nvSpPr>
            <p:cNvPr id="400" name="Google Shape;400;p39"/>
            <p:cNvSpPr/>
            <p:nvPr/>
          </p:nvSpPr>
          <p:spPr>
            <a:xfrm>
              <a:off x="4636074" y="164589"/>
              <a:ext cx="913468" cy="913468"/>
            </a:xfrm>
            <a:prstGeom prst="ellipse">
              <a:avLst/>
            </a:prstGeom>
            <a:blipFill rotWithShape="1">
              <a:blip r:embed="rId7">
                <a:alphaModFix/>
              </a:blip>
              <a:stretch>
                <a:fillRect/>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9"/>
            <p:cNvSpPr/>
            <p:nvPr/>
          </p:nvSpPr>
          <p:spPr>
            <a:xfrm>
              <a:off x="5844656"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9"/>
            <p:cNvSpPr txBox="1"/>
            <p:nvPr/>
          </p:nvSpPr>
          <p:spPr>
            <a:xfrm>
              <a:off x="5844656"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own time and pace</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learners can adapt learning curve</a:t>
              </a:r>
              <a:endParaRPr/>
            </a:p>
          </p:txBody>
        </p:sp>
        <p:sp>
          <p:nvSpPr>
            <p:cNvPr id="403" name="Google Shape;403;p39"/>
            <p:cNvSpPr/>
            <p:nvPr/>
          </p:nvSpPr>
          <p:spPr>
            <a:xfrm>
              <a:off x="6097211" y="164589"/>
              <a:ext cx="913468" cy="913468"/>
            </a:xfrm>
            <a:prstGeom prst="ellipse">
              <a:avLst/>
            </a:prstGeom>
            <a:blipFill rotWithShape="1">
              <a:blip r:embed="rId8">
                <a:alphaModFix/>
              </a:blip>
              <a:stretch>
                <a:fillRect l="-24998" r="-24998"/>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9"/>
            <p:cNvSpPr/>
            <p:nvPr/>
          </p:nvSpPr>
          <p:spPr>
            <a:xfrm>
              <a:off x="7305793"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9"/>
            <p:cNvSpPr txBox="1"/>
            <p:nvPr/>
          </p:nvSpPr>
          <p:spPr>
            <a:xfrm>
              <a:off x="7305793"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eco-friendly</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helps massively to reduce CO2 emissions and energy consumption </a:t>
              </a:r>
              <a:endParaRPr sz="1400" b="0" i="1" u="none" strike="noStrike" cap="none">
                <a:solidFill>
                  <a:schemeClr val="lt1"/>
                </a:solidFill>
                <a:latin typeface="Calibri"/>
                <a:ea typeface="Calibri"/>
                <a:cs typeface="Calibri"/>
                <a:sym typeface="Calibri"/>
              </a:endParaRPr>
            </a:p>
          </p:txBody>
        </p:sp>
        <p:sp>
          <p:nvSpPr>
            <p:cNvPr id="406" name="Google Shape;406;p39"/>
            <p:cNvSpPr/>
            <p:nvPr/>
          </p:nvSpPr>
          <p:spPr>
            <a:xfrm>
              <a:off x="7558349" y="164589"/>
              <a:ext cx="913468" cy="913468"/>
            </a:xfrm>
            <a:prstGeom prst="ellipse">
              <a:avLst/>
            </a:prstGeom>
            <a:blipFill rotWithShape="1">
              <a:blip r:embed="rId9">
                <a:alphaModFix/>
              </a:blip>
              <a:stretch>
                <a:fillRect l="-24998" r="-24998"/>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401231" y="2609392"/>
              <a:ext cx="8026521" cy="133757"/>
            </a:xfrm>
            <a:prstGeom prst="leftRightArrow">
              <a:avLst>
                <a:gd name="adj1" fmla="val 50000"/>
                <a:gd name="adj2" fmla="val 50000"/>
              </a:avLst>
            </a:prstGeom>
            <a:solidFill>
              <a:srgbClr val="CAD9B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3. How engage in e-education?</a:t>
            </a:r>
            <a:endParaRPr sz="1400" b="0" i="0" u="none" strike="noStrike" cap="none">
              <a:solidFill>
                <a:srgbClr val="000000"/>
              </a:solidFill>
              <a:latin typeface="Arial"/>
              <a:ea typeface="Arial"/>
              <a:cs typeface="Arial"/>
              <a:sym typeface="Arial"/>
            </a:endParaRPr>
          </a:p>
        </p:txBody>
      </p:sp>
      <p:sp>
        <p:nvSpPr>
          <p:cNvPr id="414" name="Google Shape;414;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pic>
        <p:nvPicPr>
          <p:cNvPr id="415" name="Google Shape;415;p40"/>
          <p:cNvPicPr preferRelativeResize="0"/>
          <p:nvPr/>
        </p:nvPicPr>
        <p:blipFill rotWithShape="1">
          <a:blip r:embed="rId3">
            <a:alphaModFix/>
          </a:blip>
          <a:srcRect/>
          <a:stretch/>
        </p:blipFill>
        <p:spPr>
          <a:xfrm>
            <a:off x="5032960" y="1913185"/>
            <a:ext cx="3515798" cy="2488711"/>
          </a:xfrm>
          <a:prstGeom prst="rect">
            <a:avLst/>
          </a:prstGeom>
          <a:noFill/>
          <a:ln>
            <a:noFill/>
          </a:ln>
        </p:spPr>
      </p:pic>
      <p:sp>
        <p:nvSpPr>
          <p:cNvPr id="416" name="Google Shape;416;p4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7" name="Google Shape;417;p40"/>
          <p:cNvPicPr preferRelativeResize="0"/>
          <p:nvPr/>
        </p:nvPicPr>
        <p:blipFill rotWithShape="1">
          <a:blip r:embed="rId4">
            <a:alphaModFix/>
          </a:blip>
          <a:srcRect/>
          <a:stretch/>
        </p:blipFill>
        <p:spPr>
          <a:xfrm>
            <a:off x="361463" y="196325"/>
            <a:ext cx="1781175" cy="371475"/>
          </a:xfrm>
          <a:prstGeom prst="rect">
            <a:avLst/>
          </a:prstGeom>
          <a:noFill/>
          <a:ln>
            <a:noFill/>
          </a:ln>
        </p:spPr>
      </p:pic>
      <p:grpSp>
        <p:nvGrpSpPr>
          <p:cNvPr id="418" name="Google Shape;418;p40"/>
          <p:cNvGrpSpPr/>
          <p:nvPr/>
        </p:nvGrpSpPr>
        <p:grpSpPr>
          <a:xfrm>
            <a:off x="776951" y="1463041"/>
            <a:ext cx="3313958" cy="3474479"/>
            <a:chOff x="776951" y="0"/>
            <a:chExt cx="3313958" cy="3474479"/>
          </a:xfrm>
        </p:grpSpPr>
        <p:sp>
          <p:nvSpPr>
            <p:cNvPr id="419" name="Google Shape;419;p40"/>
            <p:cNvSpPr/>
            <p:nvPr/>
          </p:nvSpPr>
          <p:spPr>
            <a:xfrm>
              <a:off x="1721429" y="1120867"/>
              <a:ext cx="1424670" cy="1232398"/>
            </a:xfrm>
            <a:prstGeom prst="hexagon">
              <a:avLst>
                <a:gd name="adj" fmla="val 28570"/>
                <a:gd name="vf" fmla="val 115470"/>
              </a:avLst>
            </a:prstGeom>
            <a:solidFill>
              <a:srgbClr val="36609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txBox="1"/>
            <p:nvPr/>
          </p:nvSpPr>
          <p:spPr>
            <a:xfrm>
              <a:off x="1957517" y="1325093"/>
              <a:ext cx="952494" cy="8239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How</a:t>
              </a:r>
              <a:r>
                <a:rPr lang="en-US" sz="2800" b="0" i="0" u="none" strike="noStrike" cap="none">
                  <a:solidFill>
                    <a:schemeClr val="lt1"/>
                  </a:solidFill>
                  <a:latin typeface="Calibri"/>
                  <a:ea typeface="Calibri"/>
                  <a:cs typeface="Calibri"/>
                  <a:sym typeface="Calibri"/>
                </a:rPr>
                <a:t> </a:t>
              </a:r>
              <a:endParaRPr/>
            </a:p>
          </p:txBody>
        </p:sp>
        <p:sp>
          <p:nvSpPr>
            <p:cNvPr id="421" name="Google Shape;421;p40"/>
            <p:cNvSpPr/>
            <p:nvPr/>
          </p:nvSpPr>
          <p:spPr>
            <a:xfrm>
              <a:off x="2613547" y="531247"/>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1852662" y="0"/>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txBox="1"/>
            <p:nvPr/>
          </p:nvSpPr>
          <p:spPr>
            <a:xfrm>
              <a:off x="2046143" y="167384"/>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Multiple Formats</a:t>
              </a:r>
              <a:endParaRPr/>
            </a:p>
          </p:txBody>
        </p:sp>
        <p:sp>
          <p:nvSpPr>
            <p:cNvPr id="424" name="Google Shape;424;p40"/>
            <p:cNvSpPr/>
            <p:nvPr/>
          </p:nvSpPr>
          <p:spPr>
            <a:xfrm>
              <a:off x="3240880" y="1397088"/>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2923402" y="621237"/>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txBox="1"/>
            <p:nvPr/>
          </p:nvSpPr>
          <p:spPr>
            <a:xfrm>
              <a:off x="3116883" y="788621"/>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Active Learning </a:t>
              </a:r>
              <a:r>
                <a:rPr lang="en-US" sz="1000" b="1" i="0" u="none" strike="noStrike" cap="none">
                  <a:solidFill>
                    <a:srgbClr val="366092"/>
                  </a:solidFill>
                  <a:latin typeface="Calibri"/>
                  <a:ea typeface="Calibri"/>
                  <a:cs typeface="Calibri"/>
                  <a:sym typeface="Calibri"/>
                </a:rPr>
                <a:t>Opportunities</a:t>
              </a:r>
              <a:endParaRPr sz="1400" b="1" i="0" u="none" strike="noStrike" cap="none">
                <a:solidFill>
                  <a:srgbClr val="366092"/>
                </a:solidFill>
                <a:latin typeface="Calibri"/>
                <a:ea typeface="Calibri"/>
                <a:cs typeface="Calibri"/>
                <a:sym typeface="Calibri"/>
              </a:endParaRPr>
            </a:p>
          </p:txBody>
        </p:sp>
        <p:sp>
          <p:nvSpPr>
            <p:cNvPr id="427" name="Google Shape;427;p40"/>
            <p:cNvSpPr/>
            <p:nvPr/>
          </p:nvSpPr>
          <p:spPr>
            <a:xfrm>
              <a:off x="2805094" y="2374459"/>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2923402" y="1842516"/>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txBox="1"/>
            <p:nvPr/>
          </p:nvSpPr>
          <p:spPr>
            <a:xfrm>
              <a:off x="3116883" y="2009900"/>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Feedback</a:t>
              </a:r>
              <a:endParaRPr/>
            </a:p>
          </p:txBody>
        </p:sp>
        <p:sp>
          <p:nvSpPr>
            <p:cNvPr id="430" name="Google Shape;430;p40"/>
            <p:cNvSpPr/>
            <p:nvPr/>
          </p:nvSpPr>
          <p:spPr>
            <a:xfrm>
              <a:off x="1724080" y="2475914"/>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1852662" y="2464448"/>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txBox="1"/>
            <p:nvPr/>
          </p:nvSpPr>
          <p:spPr>
            <a:xfrm>
              <a:off x="2046143" y="2631832"/>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Interaction</a:t>
              </a:r>
              <a:endParaRPr/>
            </a:p>
          </p:txBody>
        </p:sp>
        <p:sp>
          <p:nvSpPr>
            <p:cNvPr id="433" name="Google Shape;433;p40"/>
            <p:cNvSpPr/>
            <p:nvPr/>
          </p:nvSpPr>
          <p:spPr>
            <a:xfrm>
              <a:off x="1086475" y="1610421"/>
              <a:ext cx="537524" cy="463148"/>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776951" y="1843211"/>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txBox="1"/>
            <p:nvPr/>
          </p:nvSpPr>
          <p:spPr>
            <a:xfrm>
              <a:off x="970432" y="2010595"/>
              <a:ext cx="780545" cy="67526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1" i="0" u="none" strike="noStrike" cap="none">
                  <a:solidFill>
                    <a:srgbClr val="366092"/>
                  </a:solidFill>
                  <a:latin typeface="Calibri"/>
                  <a:ea typeface="Calibri"/>
                  <a:cs typeface="Calibri"/>
                  <a:sym typeface="Calibri"/>
                </a:rPr>
                <a:t>Gamification</a:t>
              </a:r>
              <a:endParaRPr sz="1100" b="1" i="0" u="none" strike="noStrike" cap="none">
                <a:solidFill>
                  <a:srgbClr val="366092"/>
                </a:solidFill>
                <a:latin typeface="Calibri"/>
                <a:ea typeface="Calibri"/>
                <a:cs typeface="Calibri"/>
                <a:sym typeface="Calibri"/>
              </a:endParaRPr>
            </a:p>
          </p:txBody>
        </p:sp>
        <p:sp>
          <p:nvSpPr>
            <p:cNvPr id="436" name="Google Shape;436;p40"/>
            <p:cNvSpPr/>
            <p:nvPr/>
          </p:nvSpPr>
          <p:spPr>
            <a:xfrm>
              <a:off x="776951" y="619847"/>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txBox="1"/>
            <p:nvPr/>
          </p:nvSpPr>
          <p:spPr>
            <a:xfrm>
              <a:off x="970432" y="787231"/>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Self-</a:t>
              </a:r>
              <a:r>
                <a:rPr lang="en-US" sz="1100" b="1" i="0" u="none" strike="noStrike" cap="none">
                  <a:solidFill>
                    <a:srgbClr val="366092"/>
                  </a:solidFill>
                  <a:latin typeface="Calibri"/>
                  <a:ea typeface="Calibri"/>
                  <a:cs typeface="Calibri"/>
                  <a:sym typeface="Calibri"/>
                </a:rPr>
                <a:t>assessment</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3. How engage in e-education?</a:t>
            </a:r>
            <a:endParaRPr sz="1400" b="0" i="0" u="none" strike="noStrike" cap="none">
              <a:solidFill>
                <a:srgbClr val="000000"/>
              </a:solidFill>
              <a:latin typeface="Arial"/>
              <a:ea typeface="Arial"/>
              <a:cs typeface="Arial"/>
              <a:sym typeface="Arial"/>
            </a:endParaRPr>
          </a:p>
        </p:txBody>
      </p:sp>
      <p:sp>
        <p:nvSpPr>
          <p:cNvPr id="444" name="Google Shape;444;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445" name="Google Shape;445;p4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6" name="Google Shape;446;p41"/>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447" name="Google Shape;447;p41"/>
          <p:cNvGrpSpPr/>
          <p:nvPr/>
        </p:nvGrpSpPr>
        <p:grpSpPr>
          <a:xfrm>
            <a:off x="522614" y="1551365"/>
            <a:ext cx="8164086" cy="3267377"/>
            <a:chOff x="99" y="0"/>
            <a:chExt cx="8164086" cy="3267377"/>
          </a:xfrm>
        </p:grpSpPr>
        <p:sp>
          <p:nvSpPr>
            <p:cNvPr id="448" name="Google Shape;448;p41"/>
            <p:cNvSpPr/>
            <p:nvPr/>
          </p:nvSpPr>
          <p:spPr>
            <a:xfrm>
              <a:off x="99"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1"/>
            <p:cNvSpPr txBox="1"/>
            <p:nvPr/>
          </p:nvSpPr>
          <p:spPr>
            <a:xfrm>
              <a:off x="99"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Multiple Formats</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different platforms and formats will be beneficial and engage the learners' attention</a:t>
              </a:r>
              <a:endParaRPr sz="1400" b="0" i="1" u="none" strike="noStrike" cap="none">
                <a:solidFill>
                  <a:schemeClr val="lt1"/>
                </a:solidFill>
                <a:latin typeface="Calibri"/>
                <a:ea typeface="Calibri"/>
                <a:cs typeface="Calibri"/>
                <a:sym typeface="Calibri"/>
              </a:endParaRPr>
            </a:p>
          </p:txBody>
        </p:sp>
        <p:sp>
          <p:nvSpPr>
            <p:cNvPr id="450" name="Google Shape;450;p41"/>
            <p:cNvSpPr/>
            <p:nvPr/>
          </p:nvSpPr>
          <p:spPr>
            <a:xfrm>
              <a:off x="119828" y="196042"/>
              <a:ext cx="1088036" cy="1088036"/>
            </a:xfrm>
            <a:prstGeom prst="ellipse">
              <a:avLst/>
            </a:prstGeom>
            <a:blipFill rotWithShape="1">
              <a:blip r:embed="rId4">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1"/>
            <p:cNvSpPr/>
            <p:nvPr/>
          </p:nvSpPr>
          <p:spPr>
            <a:xfrm>
              <a:off x="1367418"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1"/>
            <p:cNvSpPr txBox="1"/>
            <p:nvPr/>
          </p:nvSpPr>
          <p:spPr>
            <a:xfrm>
              <a:off x="1367418"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Active Learning Opportunities</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will never let learners bored and help to involve</a:t>
              </a:r>
              <a:endParaRPr sz="1400" b="0" i="0" u="none" strike="noStrike" cap="none">
                <a:solidFill>
                  <a:schemeClr val="lt1"/>
                </a:solidFill>
                <a:latin typeface="Calibri"/>
                <a:ea typeface="Calibri"/>
                <a:cs typeface="Calibri"/>
                <a:sym typeface="Calibri"/>
              </a:endParaRPr>
            </a:p>
          </p:txBody>
        </p:sp>
        <p:sp>
          <p:nvSpPr>
            <p:cNvPr id="453" name="Google Shape;453;p41"/>
            <p:cNvSpPr/>
            <p:nvPr/>
          </p:nvSpPr>
          <p:spPr>
            <a:xfrm>
              <a:off x="1487146" y="196042"/>
              <a:ext cx="1088036" cy="1088036"/>
            </a:xfrm>
            <a:prstGeom prst="ellipse">
              <a:avLst/>
            </a:prstGeom>
            <a:blipFill rotWithShape="1">
              <a:blip r:embed="rId5">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1"/>
            <p:cNvSpPr/>
            <p:nvPr/>
          </p:nvSpPr>
          <p:spPr>
            <a:xfrm>
              <a:off x="2734736"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1"/>
            <p:cNvSpPr txBox="1"/>
            <p:nvPr/>
          </p:nvSpPr>
          <p:spPr>
            <a:xfrm>
              <a:off x="2734736"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Feedback</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collecting ideas for potential improvements may also be relevant</a:t>
              </a:r>
              <a:endParaRPr/>
            </a:p>
          </p:txBody>
        </p:sp>
        <p:sp>
          <p:nvSpPr>
            <p:cNvPr id="456" name="Google Shape;456;p41"/>
            <p:cNvSpPr/>
            <p:nvPr/>
          </p:nvSpPr>
          <p:spPr>
            <a:xfrm>
              <a:off x="2854465" y="196042"/>
              <a:ext cx="1088036" cy="1088036"/>
            </a:xfrm>
            <a:prstGeom prst="ellipse">
              <a:avLst/>
            </a:prstGeom>
            <a:blipFill rotWithShape="1">
              <a:blip r:embed="rId6">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1"/>
            <p:cNvSpPr/>
            <p:nvPr/>
          </p:nvSpPr>
          <p:spPr>
            <a:xfrm>
              <a:off x="4102055"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1"/>
            <p:cNvSpPr txBox="1"/>
            <p:nvPr/>
          </p:nvSpPr>
          <p:spPr>
            <a:xfrm>
              <a:off x="4102055"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Interaction</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Learners will experience inclusiveness through discussion and engagement</a:t>
              </a:r>
              <a:endParaRPr/>
            </a:p>
          </p:txBody>
        </p:sp>
        <p:sp>
          <p:nvSpPr>
            <p:cNvPr id="459" name="Google Shape;459;p41"/>
            <p:cNvSpPr/>
            <p:nvPr/>
          </p:nvSpPr>
          <p:spPr>
            <a:xfrm>
              <a:off x="4221783" y="196042"/>
              <a:ext cx="1088036" cy="1088036"/>
            </a:xfrm>
            <a:prstGeom prst="ellipse">
              <a:avLst/>
            </a:prstGeom>
            <a:blipFill rotWithShape="1">
              <a:blip r:embed="rId7">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1"/>
            <p:cNvSpPr/>
            <p:nvPr/>
          </p:nvSpPr>
          <p:spPr>
            <a:xfrm>
              <a:off x="5469373"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1"/>
            <p:cNvSpPr txBox="1"/>
            <p:nvPr/>
          </p:nvSpPr>
          <p:spPr>
            <a:xfrm>
              <a:off x="5469373"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Gamification</a:t>
              </a:r>
              <a:endParaRPr sz="1400" b="1" i="0"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experience a community atmosphere and unconsciously learn new content </a:t>
              </a:r>
              <a:endParaRPr sz="1400" b="0" i="0" u="none" strike="noStrike" cap="none">
                <a:solidFill>
                  <a:schemeClr val="lt1"/>
                </a:solidFill>
                <a:latin typeface="Calibri"/>
                <a:ea typeface="Calibri"/>
                <a:cs typeface="Calibri"/>
                <a:sym typeface="Calibri"/>
              </a:endParaRPr>
            </a:p>
          </p:txBody>
        </p:sp>
        <p:sp>
          <p:nvSpPr>
            <p:cNvPr id="462" name="Google Shape;462;p41"/>
            <p:cNvSpPr/>
            <p:nvPr/>
          </p:nvSpPr>
          <p:spPr>
            <a:xfrm>
              <a:off x="5589102" y="196042"/>
              <a:ext cx="1088036" cy="1088036"/>
            </a:xfrm>
            <a:prstGeom prst="ellipse">
              <a:avLst/>
            </a:prstGeom>
            <a:blipFill rotWithShape="1">
              <a:blip r:embed="rId8">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1"/>
            <p:cNvSpPr/>
            <p:nvPr/>
          </p:nvSpPr>
          <p:spPr>
            <a:xfrm>
              <a:off x="6836692"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p:nvPr/>
          </p:nvSpPr>
          <p:spPr>
            <a:xfrm>
              <a:off x="6836692"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Self-assessment</a:t>
              </a:r>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opportunities increase responsibility on engagement</a:t>
              </a:r>
              <a:endParaRPr/>
            </a:p>
          </p:txBody>
        </p:sp>
        <p:sp>
          <p:nvSpPr>
            <p:cNvPr id="465" name="Google Shape;465;p41"/>
            <p:cNvSpPr/>
            <p:nvPr/>
          </p:nvSpPr>
          <p:spPr>
            <a:xfrm>
              <a:off x="6956421" y="196042"/>
              <a:ext cx="1088036" cy="1088036"/>
            </a:xfrm>
            <a:prstGeom prst="ellipse">
              <a:avLst/>
            </a:prstGeom>
            <a:blipFill rotWithShape="1">
              <a:blip r:embed="rId9">
                <a:alphaModFix/>
              </a:blip>
              <a:stretch>
                <a:fillRect l="-24998" r="-24998"/>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424441" y="3214975"/>
              <a:ext cx="7511143" cy="52402"/>
            </a:xfrm>
            <a:prstGeom prst="leftRightArrow">
              <a:avLst>
                <a:gd name="adj1" fmla="val 50000"/>
                <a:gd name="adj2" fmla="val 50000"/>
              </a:avLst>
            </a:prstGeom>
            <a:solidFill>
              <a:srgbClr val="A7AF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4. e-education Benefits</a:t>
            </a:r>
            <a:endParaRPr sz="1400" b="0" i="0" u="none" strike="noStrike" cap="none">
              <a:solidFill>
                <a:srgbClr val="000000"/>
              </a:solidFill>
              <a:latin typeface="Arial"/>
              <a:ea typeface="Arial"/>
              <a:cs typeface="Arial"/>
              <a:sym typeface="Arial"/>
            </a:endParaRPr>
          </a:p>
        </p:txBody>
      </p:sp>
      <p:sp>
        <p:nvSpPr>
          <p:cNvPr id="473" name="Google Shape;473;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474" name="Google Shape;474;p4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5" name="Google Shape;475;p42"/>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476" name="Google Shape;476;p42"/>
          <p:cNvGrpSpPr/>
          <p:nvPr/>
        </p:nvGrpSpPr>
        <p:grpSpPr>
          <a:xfrm>
            <a:off x="7825011" y="6726542"/>
            <a:ext cx="6167125" cy="2868430"/>
            <a:chOff x="771126" y="1757"/>
            <a:chExt cx="6167125" cy="2868430"/>
          </a:xfrm>
        </p:grpSpPr>
        <p:sp>
          <p:nvSpPr>
            <p:cNvPr id="477" name="Google Shape;477;p42"/>
            <p:cNvSpPr/>
            <p:nvPr/>
          </p:nvSpPr>
          <p:spPr>
            <a:xfrm>
              <a:off x="771126" y="1757"/>
              <a:ext cx="1434215" cy="860529"/>
            </a:xfrm>
            <a:prstGeom prst="rect">
              <a:avLst/>
            </a:prstGeom>
            <a:solidFill>
              <a:srgbClr val="8CA84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42"/>
            <p:cNvSpPr txBox="1"/>
            <p:nvPr/>
          </p:nvSpPr>
          <p:spPr>
            <a:xfrm>
              <a:off x="77112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Easy access</a:t>
              </a:r>
              <a:endParaRPr sz="1400" b="0" i="0" u="none" strike="noStrike" cap="none">
                <a:solidFill>
                  <a:srgbClr val="000000"/>
                </a:solidFill>
                <a:latin typeface="Arial"/>
                <a:ea typeface="Arial"/>
                <a:cs typeface="Arial"/>
                <a:sym typeface="Arial"/>
              </a:endParaRPr>
            </a:p>
          </p:txBody>
        </p:sp>
        <p:sp>
          <p:nvSpPr>
            <p:cNvPr id="479" name="Google Shape;479;p42"/>
            <p:cNvSpPr/>
            <p:nvPr/>
          </p:nvSpPr>
          <p:spPr>
            <a:xfrm>
              <a:off x="2348762" y="1757"/>
              <a:ext cx="1434215" cy="860529"/>
            </a:xfrm>
            <a:prstGeom prst="rect">
              <a:avLst/>
            </a:prstGeom>
            <a:solidFill>
              <a:srgbClr val="91AE5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2"/>
            <p:cNvSpPr txBox="1"/>
            <p:nvPr/>
          </p:nvSpPr>
          <p:spPr>
            <a:xfrm>
              <a:off x="2348762"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Self-directed learning</a:t>
              </a:r>
              <a:endParaRPr sz="1400" b="0" i="0" u="none" strike="noStrike" cap="none">
                <a:solidFill>
                  <a:srgbClr val="000000"/>
                </a:solidFill>
                <a:latin typeface="Arial"/>
                <a:ea typeface="Arial"/>
                <a:cs typeface="Arial"/>
                <a:sym typeface="Arial"/>
              </a:endParaRPr>
            </a:p>
          </p:txBody>
        </p:sp>
        <p:sp>
          <p:nvSpPr>
            <p:cNvPr id="481" name="Google Shape;481;p42"/>
            <p:cNvSpPr/>
            <p:nvPr/>
          </p:nvSpPr>
          <p:spPr>
            <a:xfrm>
              <a:off x="3926399" y="1757"/>
              <a:ext cx="1434215" cy="860529"/>
            </a:xfrm>
            <a:prstGeom prst="rect">
              <a:avLst/>
            </a:prstGeom>
            <a:solidFill>
              <a:srgbClr val="96B35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2"/>
            <p:cNvSpPr txBox="1"/>
            <p:nvPr/>
          </p:nvSpPr>
          <p:spPr>
            <a:xfrm>
              <a:off x="3926399"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Theme variety</a:t>
              </a:r>
              <a:endParaRPr sz="1400" b="0" i="0" u="none" strike="noStrike" cap="none">
                <a:solidFill>
                  <a:srgbClr val="000000"/>
                </a:solidFill>
                <a:latin typeface="Arial"/>
                <a:ea typeface="Arial"/>
                <a:cs typeface="Arial"/>
                <a:sym typeface="Arial"/>
              </a:endParaRPr>
            </a:p>
          </p:txBody>
        </p:sp>
        <p:sp>
          <p:nvSpPr>
            <p:cNvPr id="483" name="Google Shape;483;p42"/>
            <p:cNvSpPr/>
            <p:nvPr/>
          </p:nvSpPr>
          <p:spPr>
            <a:xfrm>
              <a:off x="5504036" y="1757"/>
              <a:ext cx="1434215" cy="860529"/>
            </a:xfrm>
            <a:prstGeom prst="rect">
              <a:avLst/>
            </a:prstGeom>
            <a:solidFill>
              <a:srgbClr val="9CB768"/>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2"/>
            <p:cNvSpPr txBox="1"/>
            <p:nvPr/>
          </p:nvSpPr>
          <p:spPr>
            <a:xfrm>
              <a:off x="550403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Unlimited learning tools</a:t>
              </a:r>
              <a:endParaRPr sz="1400" b="0" i="0" u="none" strike="noStrike" cap="none">
                <a:solidFill>
                  <a:srgbClr val="000000"/>
                </a:solidFill>
                <a:latin typeface="Arial"/>
                <a:ea typeface="Arial"/>
                <a:cs typeface="Arial"/>
                <a:sym typeface="Arial"/>
              </a:endParaRPr>
            </a:p>
          </p:txBody>
        </p:sp>
        <p:sp>
          <p:nvSpPr>
            <p:cNvPr id="485" name="Google Shape;485;p42"/>
            <p:cNvSpPr/>
            <p:nvPr/>
          </p:nvSpPr>
          <p:spPr>
            <a:xfrm>
              <a:off x="771126" y="1005707"/>
              <a:ext cx="1434215" cy="860529"/>
            </a:xfrm>
            <a:prstGeom prst="rect">
              <a:avLst/>
            </a:prstGeom>
            <a:solidFill>
              <a:srgbClr val="A1BC7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2"/>
            <p:cNvSpPr txBox="1"/>
            <p:nvPr/>
          </p:nvSpPr>
          <p:spPr>
            <a:xfrm>
              <a:off x="77112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Collaborative learning </a:t>
              </a:r>
              <a:endParaRPr sz="1400" b="0" i="0" u="none" strike="noStrike" cap="none">
                <a:solidFill>
                  <a:srgbClr val="000000"/>
                </a:solidFill>
                <a:latin typeface="Arial"/>
                <a:ea typeface="Arial"/>
                <a:cs typeface="Arial"/>
                <a:sym typeface="Arial"/>
              </a:endParaRPr>
            </a:p>
          </p:txBody>
        </p:sp>
        <p:sp>
          <p:nvSpPr>
            <p:cNvPr id="487" name="Google Shape;487;p42"/>
            <p:cNvSpPr/>
            <p:nvPr/>
          </p:nvSpPr>
          <p:spPr>
            <a:xfrm>
              <a:off x="2348762" y="1005707"/>
              <a:ext cx="1434215" cy="860529"/>
            </a:xfrm>
            <a:prstGeom prst="rect">
              <a:avLst/>
            </a:prstGeom>
            <a:solidFill>
              <a:srgbClr val="A8C07B"/>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2"/>
            <p:cNvSpPr txBox="1"/>
            <p:nvPr/>
          </p:nvSpPr>
          <p:spPr>
            <a:xfrm>
              <a:off x="2348762"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Reduced resources</a:t>
              </a:r>
              <a:endParaRPr sz="1400" b="0" i="0" u="none" strike="noStrike" cap="none">
                <a:solidFill>
                  <a:srgbClr val="000000"/>
                </a:solidFill>
                <a:latin typeface="Arial"/>
                <a:ea typeface="Arial"/>
                <a:cs typeface="Arial"/>
                <a:sym typeface="Arial"/>
              </a:endParaRPr>
            </a:p>
          </p:txBody>
        </p:sp>
        <p:sp>
          <p:nvSpPr>
            <p:cNvPr id="489" name="Google Shape;489;p42"/>
            <p:cNvSpPr/>
            <p:nvPr/>
          </p:nvSpPr>
          <p:spPr>
            <a:xfrm>
              <a:off x="3926399" y="1005707"/>
              <a:ext cx="1434215" cy="860529"/>
            </a:xfrm>
            <a:prstGeom prst="rect">
              <a:avLst/>
            </a:prstGeom>
            <a:solidFill>
              <a:srgbClr val="ADC48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2"/>
            <p:cNvSpPr txBox="1"/>
            <p:nvPr/>
          </p:nvSpPr>
          <p:spPr>
            <a:xfrm>
              <a:off x="3926399"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Cheaper</a:t>
              </a:r>
              <a:endParaRPr sz="1400" b="0" i="0" u="none" strike="noStrike" cap="none">
                <a:solidFill>
                  <a:srgbClr val="000000"/>
                </a:solidFill>
                <a:latin typeface="Arial"/>
                <a:ea typeface="Arial"/>
                <a:cs typeface="Arial"/>
                <a:sym typeface="Arial"/>
              </a:endParaRPr>
            </a:p>
          </p:txBody>
        </p:sp>
        <p:sp>
          <p:nvSpPr>
            <p:cNvPr id="491" name="Google Shape;491;p42"/>
            <p:cNvSpPr/>
            <p:nvPr/>
          </p:nvSpPr>
          <p:spPr>
            <a:xfrm>
              <a:off x="5504036" y="1005707"/>
              <a:ext cx="1434215" cy="860529"/>
            </a:xfrm>
            <a:prstGeom prst="rect">
              <a:avLst/>
            </a:prstGeom>
            <a:solidFill>
              <a:srgbClr val="B3C88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2"/>
            <p:cNvSpPr txBox="1"/>
            <p:nvPr/>
          </p:nvSpPr>
          <p:spPr>
            <a:xfrm>
              <a:off x="550403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Red-Do</a:t>
              </a:r>
              <a:endParaRPr sz="1400" b="0" i="0" u="none" strike="noStrike" cap="none">
                <a:solidFill>
                  <a:srgbClr val="000000"/>
                </a:solidFill>
                <a:latin typeface="Arial"/>
                <a:ea typeface="Arial"/>
                <a:cs typeface="Arial"/>
                <a:sym typeface="Arial"/>
              </a:endParaRPr>
            </a:p>
          </p:txBody>
        </p:sp>
        <p:sp>
          <p:nvSpPr>
            <p:cNvPr id="493" name="Google Shape;493;p42"/>
            <p:cNvSpPr/>
            <p:nvPr/>
          </p:nvSpPr>
          <p:spPr>
            <a:xfrm>
              <a:off x="2348762" y="2009658"/>
              <a:ext cx="1434215" cy="860529"/>
            </a:xfrm>
            <a:prstGeom prst="rect">
              <a:avLst/>
            </a:prstGeom>
            <a:solidFill>
              <a:srgbClr val="B9CD97"/>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2"/>
            <p:cNvSpPr txBox="1"/>
            <p:nvPr/>
          </p:nvSpPr>
          <p:spPr>
            <a:xfrm>
              <a:off x="2348762"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Growth</a:t>
              </a:r>
              <a:endParaRPr sz="1400" b="0" i="0" u="none" strike="noStrike" cap="none">
                <a:solidFill>
                  <a:srgbClr val="000000"/>
                </a:solidFill>
                <a:latin typeface="Arial"/>
                <a:ea typeface="Arial"/>
                <a:cs typeface="Arial"/>
                <a:sym typeface="Arial"/>
              </a:endParaRPr>
            </a:p>
          </p:txBody>
        </p:sp>
        <p:sp>
          <p:nvSpPr>
            <p:cNvPr id="495" name="Google Shape;495;p42"/>
            <p:cNvSpPr/>
            <p:nvPr/>
          </p:nvSpPr>
          <p:spPr>
            <a:xfrm>
              <a:off x="3926399" y="2009658"/>
              <a:ext cx="1434215" cy="860529"/>
            </a:xfrm>
            <a:prstGeom prst="rect">
              <a:avLst/>
            </a:prstGeom>
            <a:solidFill>
              <a:srgbClr val="BFD1A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2"/>
            <p:cNvSpPr txBox="1"/>
            <p:nvPr/>
          </p:nvSpPr>
          <p:spPr>
            <a:xfrm>
              <a:off x="3926399"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Interactive </a:t>
              </a:r>
              <a:endParaRPr sz="1400" b="0" i="0" u="none" strike="noStrike" cap="none">
                <a:solidFill>
                  <a:schemeClr val="lt1"/>
                </a:solidFill>
                <a:latin typeface="Calibri"/>
                <a:ea typeface="Calibri"/>
                <a:cs typeface="Calibri"/>
                <a:sym typeface="Calibri"/>
              </a:endParaRPr>
            </a:p>
          </p:txBody>
        </p:sp>
      </p:grpSp>
      <p:grpSp>
        <p:nvGrpSpPr>
          <p:cNvPr id="497" name="Google Shape;497;p42"/>
          <p:cNvGrpSpPr/>
          <p:nvPr/>
        </p:nvGrpSpPr>
        <p:grpSpPr>
          <a:xfrm>
            <a:off x="1454994" y="1552946"/>
            <a:ext cx="6504469" cy="3025334"/>
            <a:chOff x="629898" y="1582"/>
            <a:chExt cx="6504469" cy="3025334"/>
          </a:xfrm>
        </p:grpSpPr>
        <p:sp>
          <p:nvSpPr>
            <p:cNvPr id="498" name="Google Shape;498;p42"/>
            <p:cNvSpPr/>
            <p:nvPr/>
          </p:nvSpPr>
          <p:spPr>
            <a:xfrm>
              <a:off x="629898"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2"/>
            <p:cNvSpPr txBox="1"/>
            <p:nvPr/>
          </p:nvSpPr>
          <p:spPr>
            <a:xfrm>
              <a:off x="629898"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Easy access</a:t>
              </a:r>
              <a:endParaRPr/>
            </a:p>
          </p:txBody>
        </p:sp>
        <p:sp>
          <p:nvSpPr>
            <p:cNvPr id="500" name="Google Shape;500;p42"/>
            <p:cNvSpPr/>
            <p:nvPr/>
          </p:nvSpPr>
          <p:spPr>
            <a:xfrm>
              <a:off x="2293832"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txBox="1"/>
            <p:nvPr/>
          </p:nvSpPr>
          <p:spPr>
            <a:xfrm>
              <a:off x="2293832"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Homy</a:t>
              </a:r>
              <a:endParaRPr/>
            </a:p>
          </p:txBody>
        </p:sp>
        <p:sp>
          <p:nvSpPr>
            <p:cNvPr id="502" name="Google Shape;502;p42"/>
            <p:cNvSpPr/>
            <p:nvPr/>
          </p:nvSpPr>
          <p:spPr>
            <a:xfrm>
              <a:off x="3957766"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txBox="1"/>
            <p:nvPr/>
          </p:nvSpPr>
          <p:spPr>
            <a:xfrm>
              <a:off x="3957766"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Self-directed learning</a:t>
              </a:r>
              <a:endParaRPr/>
            </a:p>
          </p:txBody>
        </p:sp>
        <p:sp>
          <p:nvSpPr>
            <p:cNvPr id="504" name="Google Shape;504;p42"/>
            <p:cNvSpPr/>
            <p:nvPr/>
          </p:nvSpPr>
          <p:spPr>
            <a:xfrm>
              <a:off x="5621700"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txBox="1"/>
            <p:nvPr/>
          </p:nvSpPr>
          <p:spPr>
            <a:xfrm>
              <a:off x="5621700"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Theme variety</a:t>
              </a:r>
              <a:endParaRPr/>
            </a:p>
          </p:txBody>
        </p:sp>
        <p:sp>
          <p:nvSpPr>
            <p:cNvPr id="506" name="Google Shape;506;p42"/>
            <p:cNvSpPr/>
            <p:nvPr/>
          </p:nvSpPr>
          <p:spPr>
            <a:xfrm>
              <a:off x="652861"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2"/>
            <p:cNvSpPr txBox="1"/>
            <p:nvPr/>
          </p:nvSpPr>
          <p:spPr>
            <a:xfrm>
              <a:off x="652861"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Unlimited learning tools</a:t>
              </a:r>
              <a:endParaRPr/>
            </a:p>
          </p:txBody>
        </p:sp>
        <p:sp>
          <p:nvSpPr>
            <p:cNvPr id="508" name="Google Shape;508;p42"/>
            <p:cNvSpPr/>
            <p:nvPr/>
          </p:nvSpPr>
          <p:spPr>
            <a:xfrm>
              <a:off x="2293832"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2"/>
            <p:cNvSpPr txBox="1"/>
            <p:nvPr/>
          </p:nvSpPr>
          <p:spPr>
            <a:xfrm>
              <a:off x="2293832"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Collaborative learning </a:t>
              </a:r>
              <a:endParaRPr/>
            </a:p>
          </p:txBody>
        </p:sp>
        <p:sp>
          <p:nvSpPr>
            <p:cNvPr id="510" name="Google Shape;510;p42"/>
            <p:cNvSpPr/>
            <p:nvPr/>
          </p:nvSpPr>
          <p:spPr>
            <a:xfrm>
              <a:off x="3957766"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2"/>
            <p:cNvSpPr txBox="1"/>
            <p:nvPr/>
          </p:nvSpPr>
          <p:spPr>
            <a:xfrm>
              <a:off x="3957766"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Reduced resources</a:t>
              </a:r>
              <a:endParaRPr/>
            </a:p>
          </p:txBody>
        </p:sp>
        <p:sp>
          <p:nvSpPr>
            <p:cNvPr id="512" name="Google Shape;512;p42"/>
            <p:cNvSpPr/>
            <p:nvPr/>
          </p:nvSpPr>
          <p:spPr>
            <a:xfrm>
              <a:off x="5621700"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2"/>
            <p:cNvSpPr txBox="1"/>
            <p:nvPr/>
          </p:nvSpPr>
          <p:spPr>
            <a:xfrm>
              <a:off x="5621700"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Cheaper</a:t>
              </a:r>
              <a:endParaRPr/>
            </a:p>
          </p:txBody>
        </p:sp>
        <p:sp>
          <p:nvSpPr>
            <p:cNvPr id="514" name="Google Shape;514;p42"/>
            <p:cNvSpPr/>
            <p:nvPr/>
          </p:nvSpPr>
          <p:spPr>
            <a:xfrm>
              <a:off x="1461865"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2"/>
            <p:cNvSpPr txBox="1"/>
            <p:nvPr/>
          </p:nvSpPr>
          <p:spPr>
            <a:xfrm>
              <a:off x="1461865"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Red-Do</a:t>
              </a:r>
              <a:endParaRPr/>
            </a:p>
          </p:txBody>
        </p:sp>
        <p:sp>
          <p:nvSpPr>
            <p:cNvPr id="516" name="Google Shape;516;p42"/>
            <p:cNvSpPr/>
            <p:nvPr/>
          </p:nvSpPr>
          <p:spPr>
            <a:xfrm>
              <a:off x="3125799"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2"/>
            <p:cNvSpPr txBox="1"/>
            <p:nvPr/>
          </p:nvSpPr>
          <p:spPr>
            <a:xfrm>
              <a:off x="3125799"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Growth</a:t>
              </a:r>
              <a:endParaRPr/>
            </a:p>
          </p:txBody>
        </p:sp>
        <p:sp>
          <p:nvSpPr>
            <p:cNvPr id="518" name="Google Shape;518;p42"/>
            <p:cNvSpPr/>
            <p:nvPr/>
          </p:nvSpPr>
          <p:spPr>
            <a:xfrm>
              <a:off x="4789733"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2"/>
            <p:cNvSpPr txBox="1"/>
            <p:nvPr/>
          </p:nvSpPr>
          <p:spPr>
            <a:xfrm>
              <a:off x="4789733"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Interactive </a:t>
              </a: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descr="A picture containing text, computer, indoor, computer&#10;&#10;Description automatically generated"/>
          <p:cNvPicPr preferRelativeResize="0">
            <a:picLocks noGrp="1"/>
          </p:cNvPicPr>
          <p:nvPr>
            <p:ph type="pic" idx="2"/>
          </p:nvPr>
        </p:nvPicPr>
        <p:blipFill rotWithShape="1">
          <a:blip r:embed="rId3">
            <a:alphaModFix/>
          </a:blip>
          <a:srcRect t="7790" b="7788"/>
          <a:stretch/>
        </p:blipFill>
        <p:spPr>
          <a:xfrm>
            <a:off x="1771663" y="707088"/>
            <a:ext cx="5486400" cy="3086100"/>
          </a:xfrm>
          <a:prstGeom prst="rect">
            <a:avLst/>
          </a:prstGeom>
          <a:noFill/>
          <a:ln>
            <a:noFill/>
          </a:ln>
        </p:spPr>
      </p:pic>
      <p:sp>
        <p:nvSpPr>
          <p:cNvPr id="181" name="Google Shape;181;p25"/>
          <p:cNvSpPr/>
          <p:nvPr/>
        </p:nvSpPr>
        <p:spPr>
          <a:xfrm>
            <a:off x="0" y="3935974"/>
            <a:ext cx="9144000" cy="796045"/>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t>
            </a:r>
            <a:r>
              <a:rPr lang="en-US" sz="2000" b="0" i="1" u="none" strike="noStrike" cap="none">
                <a:solidFill>
                  <a:schemeClr val="lt1"/>
                </a:solidFill>
                <a:latin typeface="Calibri"/>
                <a:ea typeface="Calibri"/>
                <a:cs typeface="Calibri"/>
                <a:sym typeface="Calibri"/>
              </a:rPr>
              <a:t>Preparing people to use digital technology </a:t>
            </a:r>
            <a:endParaRPr sz="1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Calibri"/>
                <a:ea typeface="Calibri"/>
                <a:cs typeface="Calibri"/>
                <a:sym typeface="Calibri"/>
              </a:rPr>
              <a:t>is one of the most vital responsibilities for the future </a:t>
            </a: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182" name="Google Shape;182;p2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25"/>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4. e-education Benefits</a:t>
            </a:r>
            <a:endParaRPr sz="1400" b="0" i="0" u="none" strike="noStrike" cap="none">
              <a:solidFill>
                <a:srgbClr val="000000"/>
              </a:solidFill>
              <a:latin typeface="Arial"/>
              <a:ea typeface="Arial"/>
              <a:cs typeface="Arial"/>
              <a:sym typeface="Arial"/>
            </a:endParaRPr>
          </a:p>
        </p:txBody>
      </p:sp>
      <p:sp>
        <p:nvSpPr>
          <p:cNvPr id="526" name="Google Shape;526;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527" name="Google Shape;527;p4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8" name="Google Shape;528;p43"/>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29" name="Google Shape;529;p43"/>
          <p:cNvGrpSpPr/>
          <p:nvPr/>
        </p:nvGrpSpPr>
        <p:grpSpPr>
          <a:xfrm>
            <a:off x="630233" y="1535621"/>
            <a:ext cx="8056570" cy="3249508"/>
            <a:chOff x="8" y="84956"/>
            <a:chExt cx="8056570" cy="3249508"/>
          </a:xfrm>
        </p:grpSpPr>
        <p:sp>
          <p:nvSpPr>
            <p:cNvPr id="530" name="Google Shape;530;p43"/>
            <p:cNvSpPr/>
            <p:nvPr/>
          </p:nvSpPr>
          <p:spPr>
            <a:xfrm>
              <a:off x="2069657" y="84956"/>
              <a:ext cx="5986921" cy="617071"/>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3"/>
            <p:cNvSpPr txBox="1"/>
            <p:nvPr/>
          </p:nvSpPr>
          <p:spPr>
            <a:xfrm>
              <a:off x="2069657" y="162090"/>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lessons regardless of location, avoiding travelling and being away from home for long periods</a:t>
              </a:r>
              <a:endParaRPr/>
            </a:p>
          </p:txBody>
        </p:sp>
        <p:sp>
          <p:nvSpPr>
            <p:cNvPr id="532" name="Google Shape;532;p43"/>
            <p:cNvSpPr/>
            <p:nvPr/>
          </p:nvSpPr>
          <p:spPr>
            <a:xfrm>
              <a:off x="14516" y="122023"/>
              <a:ext cx="1873717" cy="617071"/>
            </a:xfrm>
            <a:prstGeom prst="roundRect">
              <a:avLst>
                <a:gd name="adj" fmla="val 16667"/>
              </a:avLst>
            </a:prstGeom>
            <a:solidFill>
              <a:srgbClr val="8CA8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3"/>
            <p:cNvSpPr txBox="1"/>
            <p:nvPr/>
          </p:nvSpPr>
          <p:spPr>
            <a:xfrm>
              <a:off x="44639" y="152146"/>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Easy access</a:t>
              </a:r>
              <a:endParaRPr/>
            </a:p>
          </p:txBody>
        </p:sp>
        <p:sp>
          <p:nvSpPr>
            <p:cNvPr id="534" name="Google Shape;534;p43"/>
            <p:cNvSpPr/>
            <p:nvPr/>
          </p:nvSpPr>
          <p:spPr>
            <a:xfrm>
              <a:off x="2069657" y="679918"/>
              <a:ext cx="5986921" cy="617071"/>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3"/>
            <p:cNvSpPr txBox="1"/>
            <p:nvPr/>
          </p:nvSpPr>
          <p:spPr>
            <a:xfrm>
              <a:off x="2069657" y="757052"/>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learning in one's home gives flexibility that other traditional ways of teaching can’t offer</a:t>
              </a:r>
              <a:endParaRPr/>
            </a:p>
          </p:txBody>
        </p:sp>
        <p:sp>
          <p:nvSpPr>
            <p:cNvPr id="536" name="Google Shape;536;p43"/>
            <p:cNvSpPr/>
            <p:nvPr/>
          </p:nvSpPr>
          <p:spPr>
            <a:xfrm>
              <a:off x="8" y="752405"/>
              <a:ext cx="1873717" cy="617071"/>
            </a:xfrm>
            <a:prstGeom prst="roundRect">
              <a:avLst>
                <a:gd name="adj" fmla="val 16667"/>
              </a:avLst>
            </a:prstGeom>
            <a:solidFill>
              <a:srgbClr val="97B4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3"/>
            <p:cNvSpPr txBox="1"/>
            <p:nvPr/>
          </p:nvSpPr>
          <p:spPr>
            <a:xfrm>
              <a:off x="30131" y="782528"/>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Homy</a:t>
              </a:r>
              <a:endParaRPr/>
            </a:p>
          </p:txBody>
        </p:sp>
        <p:sp>
          <p:nvSpPr>
            <p:cNvPr id="538" name="Google Shape;538;p43"/>
            <p:cNvSpPr/>
            <p:nvPr/>
          </p:nvSpPr>
          <p:spPr>
            <a:xfrm>
              <a:off x="2069657" y="1358696"/>
              <a:ext cx="5986921" cy="617071"/>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3"/>
            <p:cNvSpPr txBox="1"/>
            <p:nvPr/>
          </p:nvSpPr>
          <p:spPr>
            <a:xfrm>
              <a:off x="2069657" y="1435830"/>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learn how to schedule and plan their daily activities</a:t>
              </a:r>
              <a:endParaRPr/>
            </a:p>
          </p:txBody>
        </p:sp>
        <p:sp>
          <p:nvSpPr>
            <p:cNvPr id="540" name="Google Shape;540;p43"/>
            <p:cNvSpPr/>
            <p:nvPr/>
          </p:nvSpPr>
          <p:spPr>
            <a:xfrm>
              <a:off x="8" y="1431184"/>
              <a:ext cx="1873717" cy="617071"/>
            </a:xfrm>
            <a:prstGeom prst="roundRect">
              <a:avLst>
                <a:gd name="adj" fmla="val 16667"/>
              </a:avLst>
            </a:prstGeom>
            <a:solidFill>
              <a:srgbClr val="A4BE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3"/>
            <p:cNvSpPr txBox="1"/>
            <p:nvPr/>
          </p:nvSpPr>
          <p:spPr>
            <a:xfrm>
              <a:off x="30131" y="1461307"/>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Self-directed learning</a:t>
              </a:r>
              <a:endParaRPr/>
            </a:p>
          </p:txBody>
        </p:sp>
        <p:sp>
          <p:nvSpPr>
            <p:cNvPr id="542" name="Google Shape;542;p43"/>
            <p:cNvSpPr/>
            <p:nvPr/>
          </p:nvSpPr>
          <p:spPr>
            <a:xfrm>
              <a:off x="2069657" y="2037475"/>
              <a:ext cx="5986921" cy="617071"/>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3"/>
            <p:cNvSpPr txBox="1"/>
            <p:nvPr/>
          </p:nvSpPr>
          <p:spPr>
            <a:xfrm>
              <a:off x="2069657" y="2114609"/>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larger offer and variety of online training courses, methods and teachers</a:t>
              </a:r>
              <a:endParaRPr/>
            </a:p>
          </p:txBody>
        </p:sp>
        <p:sp>
          <p:nvSpPr>
            <p:cNvPr id="544" name="Google Shape;544;p43"/>
            <p:cNvSpPr/>
            <p:nvPr/>
          </p:nvSpPr>
          <p:spPr>
            <a:xfrm>
              <a:off x="8" y="2109962"/>
              <a:ext cx="1873717" cy="617071"/>
            </a:xfrm>
            <a:prstGeom prst="roundRect">
              <a:avLst>
                <a:gd name="adj" fmla="val 16667"/>
              </a:avLst>
            </a:prstGeom>
            <a:solidFill>
              <a:srgbClr val="B1C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3"/>
            <p:cNvSpPr txBox="1"/>
            <p:nvPr/>
          </p:nvSpPr>
          <p:spPr>
            <a:xfrm>
              <a:off x="30131" y="2140085"/>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Theme variety</a:t>
              </a:r>
              <a:endParaRPr/>
            </a:p>
          </p:txBody>
        </p:sp>
        <p:sp>
          <p:nvSpPr>
            <p:cNvPr id="546" name="Google Shape;546;p43"/>
            <p:cNvSpPr/>
            <p:nvPr/>
          </p:nvSpPr>
          <p:spPr>
            <a:xfrm>
              <a:off x="2069657" y="2716253"/>
              <a:ext cx="5986921" cy="617071"/>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3"/>
            <p:cNvSpPr txBox="1"/>
            <p:nvPr/>
          </p:nvSpPr>
          <p:spPr>
            <a:xfrm>
              <a:off x="2069657" y="2793387"/>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almost unlimited contents and study areas</a:t>
              </a:r>
              <a:endParaRPr/>
            </a:p>
          </p:txBody>
        </p:sp>
        <p:sp>
          <p:nvSpPr>
            <p:cNvPr id="548" name="Google Shape;548;p43"/>
            <p:cNvSpPr/>
            <p:nvPr/>
          </p:nvSpPr>
          <p:spPr>
            <a:xfrm>
              <a:off x="8" y="2717393"/>
              <a:ext cx="1873717" cy="617071"/>
            </a:xfrm>
            <a:prstGeom prst="roundRect">
              <a:avLst>
                <a:gd name="adj" fmla="val 16667"/>
              </a:avLst>
            </a:prstGeom>
            <a:solidFill>
              <a:srgbClr val="BFD1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3"/>
            <p:cNvSpPr txBox="1"/>
            <p:nvPr/>
          </p:nvSpPr>
          <p:spPr>
            <a:xfrm>
              <a:off x="30131" y="2747516"/>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Unlimited learning tools</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4. e-education Benefits</a:t>
            </a:r>
            <a:endParaRPr sz="1400" b="0" i="0" u="none" strike="noStrike" cap="none">
              <a:solidFill>
                <a:srgbClr val="000000"/>
              </a:solidFill>
              <a:latin typeface="Arial"/>
              <a:ea typeface="Arial"/>
              <a:cs typeface="Arial"/>
              <a:sym typeface="Arial"/>
            </a:endParaRPr>
          </a:p>
        </p:txBody>
      </p:sp>
      <p:sp>
        <p:nvSpPr>
          <p:cNvPr id="556" name="Google Shape;556;p4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557" name="Google Shape;557;p4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8" name="Google Shape;558;p44"/>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59" name="Google Shape;559;p44"/>
          <p:cNvGrpSpPr/>
          <p:nvPr/>
        </p:nvGrpSpPr>
        <p:grpSpPr>
          <a:xfrm>
            <a:off x="630225" y="1451072"/>
            <a:ext cx="8056578" cy="3334057"/>
            <a:chOff x="0" y="407"/>
            <a:chExt cx="8056578" cy="3334057"/>
          </a:xfrm>
        </p:grpSpPr>
        <p:sp>
          <p:nvSpPr>
            <p:cNvPr id="560" name="Google Shape;560;p44"/>
            <p:cNvSpPr/>
            <p:nvPr/>
          </p:nvSpPr>
          <p:spPr>
            <a:xfrm>
              <a:off x="2069657" y="407"/>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4"/>
            <p:cNvSpPr txBox="1"/>
            <p:nvPr/>
          </p:nvSpPr>
          <p:spPr>
            <a:xfrm>
              <a:off x="2069657" y="64516"/>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collaborative spaces where they can share and learn new information and help each other</a:t>
              </a:r>
              <a:endParaRPr/>
            </a:p>
          </p:txBody>
        </p:sp>
        <p:sp>
          <p:nvSpPr>
            <p:cNvPr id="562" name="Google Shape;562;p44"/>
            <p:cNvSpPr/>
            <p:nvPr/>
          </p:nvSpPr>
          <p:spPr>
            <a:xfrm>
              <a:off x="8" y="60653"/>
              <a:ext cx="1873717" cy="512869"/>
            </a:xfrm>
            <a:prstGeom prst="roundRect">
              <a:avLst>
                <a:gd name="adj" fmla="val 16667"/>
              </a:avLst>
            </a:prstGeom>
            <a:solidFill>
              <a:srgbClr val="8CA8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4"/>
            <p:cNvSpPr txBox="1"/>
            <p:nvPr/>
          </p:nvSpPr>
          <p:spPr>
            <a:xfrm>
              <a:off x="25044" y="85689"/>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Collaborative learning. </a:t>
              </a:r>
              <a:endParaRPr/>
            </a:p>
          </p:txBody>
        </p:sp>
        <p:sp>
          <p:nvSpPr>
            <p:cNvPr id="564" name="Google Shape;564;p44"/>
            <p:cNvSpPr/>
            <p:nvPr/>
          </p:nvSpPr>
          <p:spPr>
            <a:xfrm>
              <a:off x="2069657" y="564563"/>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4"/>
            <p:cNvSpPr txBox="1"/>
            <p:nvPr/>
          </p:nvSpPr>
          <p:spPr>
            <a:xfrm>
              <a:off x="2069657" y="628672"/>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only a computer, a phone and the internet are needed,</a:t>
              </a:r>
              <a:endParaRPr/>
            </a:p>
          </p:txBody>
        </p:sp>
        <p:sp>
          <p:nvSpPr>
            <p:cNvPr id="566" name="Google Shape;566;p44"/>
            <p:cNvSpPr/>
            <p:nvPr/>
          </p:nvSpPr>
          <p:spPr>
            <a:xfrm>
              <a:off x="8" y="624810"/>
              <a:ext cx="1873717" cy="512869"/>
            </a:xfrm>
            <a:prstGeom prst="roundRect">
              <a:avLst>
                <a:gd name="adj" fmla="val 16667"/>
              </a:avLst>
            </a:prstGeom>
            <a:solidFill>
              <a:srgbClr val="95B2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4"/>
            <p:cNvSpPr txBox="1"/>
            <p:nvPr/>
          </p:nvSpPr>
          <p:spPr>
            <a:xfrm>
              <a:off x="25044" y="649846"/>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Reduced resources</a:t>
              </a:r>
              <a:endParaRPr/>
            </a:p>
          </p:txBody>
        </p:sp>
        <p:sp>
          <p:nvSpPr>
            <p:cNvPr id="568" name="Google Shape;568;p44"/>
            <p:cNvSpPr/>
            <p:nvPr/>
          </p:nvSpPr>
          <p:spPr>
            <a:xfrm>
              <a:off x="2069657" y="1128719"/>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4"/>
            <p:cNvSpPr txBox="1"/>
            <p:nvPr/>
          </p:nvSpPr>
          <p:spPr>
            <a:xfrm>
              <a:off x="2069657" y="1192828"/>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cheaper formative offers in comparison to face-to-face options.</a:t>
              </a:r>
              <a:endParaRPr/>
            </a:p>
          </p:txBody>
        </p:sp>
        <p:sp>
          <p:nvSpPr>
            <p:cNvPr id="570" name="Google Shape;570;p44"/>
            <p:cNvSpPr/>
            <p:nvPr/>
          </p:nvSpPr>
          <p:spPr>
            <a:xfrm>
              <a:off x="8" y="1188966"/>
              <a:ext cx="1873717" cy="512869"/>
            </a:xfrm>
            <a:prstGeom prst="roundRect">
              <a:avLst>
                <a:gd name="adj" fmla="val 16667"/>
              </a:avLst>
            </a:prstGeom>
            <a:solidFill>
              <a:srgbClr val="9FBA6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4"/>
            <p:cNvSpPr txBox="1"/>
            <p:nvPr/>
          </p:nvSpPr>
          <p:spPr>
            <a:xfrm>
              <a:off x="25044" y="1214002"/>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Cheaper</a:t>
              </a:r>
              <a:endParaRPr/>
            </a:p>
          </p:txBody>
        </p:sp>
        <p:sp>
          <p:nvSpPr>
            <p:cNvPr id="572" name="Google Shape;572;p44"/>
            <p:cNvSpPr/>
            <p:nvPr/>
          </p:nvSpPr>
          <p:spPr>
            <a:xfrm>
              <a:off x="2069657" y="1692875"/>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4"/>
            <p:cNvSpPr txBox="1"/>
            <p:nvPr/>
          </p:nvSpPr>
          <p:spPr>
            <a:xfrm>
              <a:off x="2069657" y="1756984"/>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possibility of restoring, repeating, or replacing classes.</a:t>
              </a:r>
              <a:endParaRPr/>
            </a:p>
          </p:txBody>
        </p:sp>
        <p:sp>
          <p:nvSpPr>
            <p:cNvPr id="574" name="Google Shape;574;p44"/>
            <p:cNvSpPr/>
            <p:nvPr/>
          </p:nvSpPr>
          <p:spPr>
            <a:xfrm>
              <a:off x="8" y="1753122"/>
              <a:ext cx="1873717" cy="512869"/>
            </a:xfrm>
            <a:prstGeom prst="roundRect">
              <a:avLst>
                <a:gd name="adj" fmla="val 16667"/>
              </a:avLst>
            </a:prstGeom>
            <a:solidFill>
              <a:srgbClr val="A9C1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4"/>
            <p:cNvSpPr txBox="1"/>
            <p:nvPr/>
          </p:nvSpPr>
          <p:spPr>
            <a:xfrm>
              <a:off x="25044" y="1778158"/>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Red-Do</a:t>
              </a:r>
              <a:endParaRPr/>
            </a:p>
          </p:txBody>
        </p:sp>
        <p:sp>
          <p:nvSpPr>
            <p:cNvPr id="576" name="Google Shape;576;p44"/>
            <p:cNvSpPr/>
            <p:nvPr/>
          </p:nvSpPr>
          <p:spPr>
            <a:xfrm>
              <a:off x="2069657" y="2257032"/>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4"/>
            <p:cNvSpPr txBox="1"/>
            <p:nvPr/>
          </p:nvSpPr>
          <p:spPr>
            <a:xfrm>
              <a:off x="2069657" y="2321141"/>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more people access to higher levels of education, resulting levels of social wealth</a:t>
              </a:r>
              <a:endParaRPr sz="1600" b="0" i="0" u="none" strike="noStrike" cap="none">
                <a:solidFill>
                  <a:srgbClr val="000000"/>
                </a:solidFill>
                <a:latin typeface="Calibri"/>
                <a:ea typeface="Calibri"/>
                <a:cs typeface="Calibri"/>
                <a:sym typeface="Calibri"/>
              </a:endParaRPr>
            </a:p>
          </p:txBody>
        </p:sp>
        <p:sp>
          <p:nvSpPr>
            <p:cNvPr id="578" name="Google Shape;578;p44"/>
            <p:cNvSpPr/>
            <p:nvPr/>
          </p:nvSpPr>
          <p:spPr>
            <a:xfrm>
              <a:off x="8" y="2317279"/>
              <a:ext cx="1873717" cy="512869"/>
            </a:xfrm>
            <a:prstGeom prst="roundRect">
              <a:avLst>
                <a:gd name="adj" fmla="val 16667"/>
              </a:avLst>
            </a:prstGeom>
            <a:solidFill>
              <a:srgbClr val="B4C9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4"/>
            <p:cNvSpPr txBox="1"/>
            <p:nvPr/>
          </p:nvSpPr>
          <p:spPr>
            <a:xfrm>
              <a:off x="25044" y="2342315"/>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Growth</a:t>
              </a:r>
              <a:endParaRPr/>
            </a:p>
          </p:txBody>
        </p:sp>
        <p:sp>
          <p:nvSpPr>
            <p:cNvPr id="580" name="Google Shape;580;p44"/>
            <p:cNvSpPr/>
            <p:nvPr/>
          </p:nvSpPr>
          <p:spPr>
            <a:xfrm>
              <a:off x="2069657" y="2821188"/>
              <a:ext cx="5986921" cy="512869"/>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4"/>
            <p:cNvSpPr txBox="1"/>
            <p:nvPr/>
          </p:nvSpPr>
          <p:spPr>
            <a:xfrm>
              <a:off x="2069657" y="2885297"/>
              <a:ext cx="5794595" cy="384651"/>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active learning-teaching processes and also creativity and innovation. </a:t>
              </a:r>
              <a:endParaRPr/>
            </a:p>
          </p:txBody>
        </p:sp>
        <p:sp>
          <p:nvSpPr>
            <p:cNvPr id="582" name="Google Shape;582;p44"/>
            <p:cNvSpPr/>
            <p:nvPr/>
          </p:nvSpPr>
          <p:spPr>
            <a:xfrm>
              <a:off x="0" y="2821595"/>
              <a:ext cx="1873717" cy="512869"/>
            </a:xfrm>
            <a:prstGeom prst="roundRect">
              <a:avLst>
                <a:gd name="adj" fmla="val 16667"/>
              </a:avLst>
            </a:prstGeom>
            <a:solidFill>
              <a:srgbClr val="BFD1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4"/>
            <p:cNvSpPr txBox="1"/>
            <p:nvPr/>
          </p:nvSpPr>
          <p:spPr>
            <a:xfrm>
              <a:off x="25036" y="2846631"/>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Interactive</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4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5. e-education Challenges</a:t>
            </a:r>
            <a:endParaRPr sz="1400" b="0" i="0" u="none" strike="noStrike" cap="none">
              <a:solidFill>
                <a:srgbClr val="000000"/>
              </a:solidFill>
              <a:latin typeface="Arial"/>
              <a:ea typeface="Arial"/>
              <a:cs typeface="Arial"/>
              <a:sym typeface="Arial"/>
            </a:endParaRPr>
          </a:p>
        </p:txBody>
      </p:sp>
      <p:sp>
        <p:nvSpPr>
          <p:cNvPr id="590" name="Google Shape;590;p4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591" name="Google Shape;591;p4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2" name="Google Shape;592;p45"/>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93" name="Google Shape;593;p45"/>
          <p:cNvGrpSpPr/>
          <p:nvPr/>
        </p:nvGrpSpPr>
        <p:grpSpPr>
          <a:xfrm>
            <a:off x="2111222" y="1552528"/>
            <a:ext cx="5023143" cy="3109564"/>
            <a:chOff x="880922" y="1163"/>
            <a:chExt cx="5023143" cy="3109564"/>
          </a:xfrm>
        </p:grpSpPr>
        <p:sp>
          <p:nvSpPr>
            <p:cNvPr id="594" name="Google Shape;594;p45"/>
            <p:cNvSpPr/>
            <p:nvPr/>
          </p:nvSpPr>
          <p:spPr>
            <a:xfrm>
              <a:off x="880922" y="1163"/>
              <a:ext cx="2391973" cy="1435183"/>
            </a:xfrm>
            <a:prstGeom prst="rect">
              <a:avLst/>
            </a:prstGeom>
            <a:solidFill>
              <a:srgbClr val="AD464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5"/>
            <p:cNvSpPr txBox="1"/>
            <p:nvPr/>
          </p:nvSpPr>
          <p:spPr>
            <a:xfrm>
              <a:off x="880922" y="1163"/>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infrastructure</a:t>
              </a:r>
              <a:endParaRPr/>
            </a:p>
          </p:txBody>
        </p:sp>
        <p:sp>
          <p:nvSpPr>
            <p:cNvPr id="596" name="Google Shape;596;p45"/>
            <p:cNvSpPr/>
            <p:nvPr/>
          </p:nvSpPr>
          <p:spPr>
            <a:xfrm>
              <a:off x="3512092" y="1163"/>
              <a:ext cx="2391973" cy="1435183"/>
            </a:xfrm>
            <a:prstGeom prst="rect">
              <a:avLst/>
            </a:prstGeom>
            <a:solidFill>
              <a:srgbClr val="BD605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5"/>
            <p:cNvSpPr txBox="1"/>
            <p:nvPr/>
          </p:nvSpPr>
          <p:spPr>
            <a:xfrm>
              <a:off x="3512092" y="1163"/>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focus</a:t>
              </a:r>
              <a:endParaRPr/>
            </a:p>
          </p:txBody>
        </p:sp>
        <p:sp>
          <p:nvSpPr>
            <p:cNvPr id="598" name="Google Shape;598;p45"/>
            <p:cNvSpPr/>
            <p:nvPr/>
          </p:nvSpPr>
          <p:spPr>
            <a:xfrm>
              <a:off x="880922" y="1675544"/>
              <a:ext cx="2391973" cy="1435183"/>
            </a:xfrm>
            <a:prstGeom prst="rect">
              <a:avLst/>
            </a:prstGeom>
            <a:solidFill>
              <a:srgbClr val="C8807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5"/>
            <p:cNvSpPr txBox="1"/>
            <p:nvPr/>
          </p:nvSpPr>
          <p:spPr>
            <a:xfrm>
              <a:off x="880922" y="1675544"/>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team building</a:t>
              </a:r>
              <a:endParaRPr/>
            </a:p>
          </p:txBody>
        </p:sp>
        <p:sp>
          <p:nvSpPr>
            <p:cNvPr id="600" name="Google Shape;600;p45"/>
            <p:cNvSpPr/>
            <p:nvPr/>
          </p:nvSpPr>
          <p:spPr>
            <a:xfrm>
              <a:off x="3512092" y="1675544"/>
              <a:ext cx="2391973" cy="1435183"/>
            </a:xfrm>
            <a:prstGeom prst="rect">
              <a:avLst/>
            </a:prstGeom>
            <a:solidFill>
              <a:srgbClr val="D59E9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5"/>
            <p:cNvSpPr txBox="1"/>
            <p:nvPr/>
          </p:nvSpPr>
          <p:spPr>
            <a:xfrm>
              <a:off x="3512092" y="1675544"/>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mental health</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4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5. e-education Challenges</a:t>
            </a:r>
            <a:endParaRPr sz="1400" b="0" i="0" u="none" strike="noStrike" cap="none">
              <a:solidFill>
                <a:srgbClr val="000000"/>
              </a:solidFill>
              <a:latin typeface="Arial"/>
              <a:ea typeface="Arial"/>
              <a:cs typeface="Arial"/>
              <a:sym typeface="Arial"/>
            </a:endParaRPr>
          </a:p>
        </p:txBody>
      </p:sp>
      <p:sp>
        <p:nvSpPr>
          <p:cNvPr id="608" name="Google Shape;608;p4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09" name="Google Shape;609;p4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0" name="Google Shape;610;p46"/>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611" name="Google Shape;611;p46"/>
          <p:cNvGrpSpPr/>
          <p:nvPr/>
        </p:nvGrpSpPr>
        <p:grpSpPr>
          <a:xfrm>
            <a:off x="630225" y="1542681"/>
            <a:ext cx="8056578" cy="3242448"/>
            <a:chOff x="0" y="92016"/>
            <a:chExt cx="8056578" cy="3242448"/>
          </a:xfrm>
        </p:grpSpPr>
        <p:sp>
          <p:nvSpPr>
            <p:cNvPr id="612" name="Google Shape;612;p46"/>
            <p:cNvSpPr/>
            <p:nvPr/>
          </p:nvSpPr>
          <p:spPr>
            <a:xfrm>
              <a:off x="2069657" y="106245"/>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6"/>
            <p:cNvSpPr txBox="1"/>
            <p:nvPr/>
          </p:nvSpPr>
          <p:spPr>
            <a:xfrm>
              <a:off x="2069657" y="203120"/>
              <a:ext cx="5696295" cy="581252"/>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poor internet infrastructures, low coverage and connection failures </a:t>
              </a:r>
              <a:endParaRPr/>
            </a:p>
          </p:txBody>
        </p:sp>
        <p:sp>
          <p:nvSpPr>
            <p:cNvPr id="614" name="Google Shape;614;p46"/>
            <p:cNvSpPr/>
            <p:nvPr/>
          </p:nvSpPr>
          <p:spPr>
            <a:xfrm>
              <a:off x="8" y="92016"/>
              <a:ext cx="1873717" cy="775002"/>
            </a:xfrm>
            <a:prstGeom prst="roundRect">
              <a:avLst>
                <a:gd name="adj" fmla="val 16667"/>
              </a:avLst>
            </a:prstGeom>
            <a:solidFill>
              <a:srgbClr val="AD46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6"/>
            <p:cNvSpPr txBox="1"/>
            <p:nvPr/>
          </p:nvSpPr>
          <p:spPr>
            <a:xfrm>
              <a:off x="37840" y="129848"/>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communication infrastructure</a:t>
              </a:r>
              <a:endParaRPr/>
            </a:p>
          </p:txBody>
        </p:sp>
        <p:sp>
          <p:nvSpPr>
            <p:cNvPr id="616" name="Google Shape;616;p46"/>
            <p:cNvSpPr/>
            <p:nvPr/>
          </p:nvSpPr>
          <p:spPr>
            <a:xfrm>
              <a:off x="2069657" y="853479"/>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6"/>
            <p:cNvSpPr txBox="1"/>
            <p:nvPr/>
          </p:nvSpPr>
          <p:spPr>
            <a:xfrm>
              <a:off x="2069657" y="950354"/>
              <a:ext cx="5696295" cy="581252"/>
            </a:xfrm>
            <a:prstGeom prst="rect">
              <a:avLst/>
            </a:prstGeom>
            <a:noFill/>
            <a:ln>
              <a:noFill/>
            </a:ln>
          </p:spPr>
          <p:txBody>
            <a:bodyPr spcFirstLastPara="1" wrap="square" lIns="11425" tIns="11425" rIns="11425" bIns="11425" anchor="t" anchorCtr="0">
              <a:noAutofit/>
            </a:bodyPr>
            <a:lstStyle/>
            <a:p>
              <a:pPr marL="171450" marR="0" lvl="1" indent="-171450" algn="l"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adult learner can focus for about 20 min. modules to be somewhere between 10 /15min</a:t>
              </a:r>
              <a:endParaRPr/>
            </a:p>
          </p:txBody>
        </p:sp>
        <p:sp>
          <p:nvSpPr>
            <p:cNvPr id="618" name="Google Shape;618;p46"/>
            <p:cNvSpPr/>
            <p:nvPr/>
          </p:nvSpPr>
          <p:spPr>
            <a:xfrm>
              <a:off x="8" y="944519"/>
              <a:ext cx="1873717" cy="775002"/>
            </a:xfrm>
            <a:prstGeom prst="roundRect">
              <a:avLst>
                <a:gd name="adj" fmla="val 16667"/>
              </a:avLst>
            </a:prstGeom>
            <a:solidFill>
              <a:srgbClr val="BD605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6"/>
            <p:cNvSpPr txBox="1"/>
            <p:nvPr/>
          </p:nvSpPr>
          <p:spPr>
            <a:xfrm>
              <a:off x="37840" y="982351"/>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focus</a:t>
              </a:r>
              <a:endParaRPr/>
            </a:p>
          </p:txBody>
        </p:sp>
        <p:sp>
          <p:nvSpPr>
            <p:cNvPr id="620" name="Google Shape;620;p46"/>
            <p:cNvSpPr/>
            <p:nvPr/>
          </p:nvSpPr>
          <p:spPr>
            <a:xfrm>
              <a:off x="2069657" y="1705982"/>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6"/>
            <p:cNvSpPr txBox="1"/>
            <p:nvPr/>
          </p:nvSpPr>
          <p:spPr>
            <a:xfrm>
              <a:off x="2069657" y="1802857"/>
              <a:ext cx="5696295" cy="581252"/>
            </a:xfrm>
            <a:prstGeom prst="rect">
              <a:avLst/>
            </a:prstGeom>
            <a:noFill/>
            <a:ln>
              <a:noFill/>
            </a:ln>
          </p:spPr>
          <p:txBody>
            <a:bodyPr spcFirstLastPara="1" wrap="square" lIns="11425" tIns="11425" rIns="11425" bIns="11425" anchor="t" anchorCtr="0">
              <a:noAutofit/>
            </a:bodyPr>
            <a:lstStyle/>
            <a:p>
              <a:pPr marL="171450" marR="0" lvl="1" indent="-17145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e-learning prevents face-to-face encounters, which can hinder the belonging feeling to a group or class</a:t>
              </a:r>
              <a:endParaRPr/>
            </a:p>
          </p:txBody>
        </p:sp>
        <p:sp>
          <p:nvSpPr>
            <p:cNvPr id="622" name="Google Shape;622;p46"/>
            <p:cNvSpPr/>
            <p:nvPr/>
          </p:nvSpPr>
          <p:spPr>
            <a:xfrm>
              <a:off x="8" y="1761302"/>
              <a:ext cx="1873717" cy="775002"/>
            </a:xfrm>
            <a:prstGeom prst="roundRect">
              <a:avLst>
                <a:gd name="adj" fmla="val 16667"/>
              </a:avLst>
            </a:prstGeom>
            <a:solidFill>
              <a:srgbClr val="C880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6"/>
            <p:cNvSpPr txBox="1"/>
            <p:nvPr/>
          </p:nvSpPr>
          <p:spPr>
            <a:xfrm>
              <a:off x="37840" y="1799134"/>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team building</a:t>
              </a:r>
              <a:endParaRPr/>
            </a:p>
          </p:txBody>
        </p:sp>
        <p:sp>
          <p:nvSpPr>
            <p:cNvPr id="624" name="Google Shape;624;p46"/>
            <p:cNvSpPr/>
            <p:nvPr/>
          </p:nvSpPr>
          <p:spPr>
            <a:xfrm>
              <a:off x="1983335" y="2559462"/>
              <a:ext cx="5937505"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6"/>
            <p:cNvSpPr txBox="1"/>
            <p:nvPr/>
          </p:nvSpPr>
          <p:spPr>
            <a:xfrm>
              <a:off x="1983335" y="2656337"/>
              <a:ext cx="5646879" cy="581252"/>
            </a:xfrm>
            <a:prstGeom prst="rect">
              <a:avLst/>
            </a:prstGeom>
            <a:noFill/>
            <a:ln>
              <a:noFill/>
            </a:ln>
          </p:spPr>
          <p:txBody>
            <a:bodyPr spcFirstLastPara="1" wrap="square" lIns="11425" tIns="11425" rIns="11425" bIns="11425" anchor="t" anchorCtr="0">
              <a:noAutofit/>
            </a:bodyPr>
            <a:lstStyle/>
            <a:p>
              <a:pPr marL="171450" marR="0" lvl="1" indent="-171450" algn="ctr" rtl="0">
                <a:lnSpc>
                  <a:spcPct val="9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Lack of personal and social interaction cand lead to isolation or mental health issues</a:t>
              </a:r>
              <a:endParaRPr/>
            </a:p>
          </p:txBody>
        </p:sp>
        <p:sp>
          <p:nvSpPr>
            <p:cNvPr id="626" name="Google Shape;626;p46"/>
            <p:cNvSpPr/>
            <p:nvPr/>
          </p:nvSpPr>
          <p:spPr>
            <a:xfrm>
              <a:off x="0" y="2559462"/>
              <a:ext cx="1912900" cy="775002"/>
            </a:xfrm>
            <a:prstGeom prst="roundRect">
              <a:avLst>
                <a:gd name="adj" fmla="val 16667"/>
              </a:avLst>
            </a:prstGeom>
            <a:solidFill>
              <a:srgbClr val="D59E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txBox="1"/>
            <p:nvPr/>
          </p:nvSpPr>
          <p:spPr>
            <a:xfrm>
              <a:off x="37832" y="2597294"/>
              <a:ext cx="1837236"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mental health</a:t>
              </a:r>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5. e-education Challenges</a:t>
            </a:r>
            <a:endParaRPr sz="1400" b="0" i="0" u="none" strike="noStrike" cap="none">
              <a:solidFill>
                <a:srgbClr val="000000"/>
              </a:solidFill>
              <a:latin typeface="Arial"/>
              <a:ea typeface="Arial"/>
              <a:cs typeface="Arial"/>
              <a:sym typeface="Arial"/>
            </a:endParaRPr>
          </a:p>
        </p:txBody>
      </p:sp>
      <p:sp>
        <p:nvSpPr>
          <p:cNvPr id="634" name="Google Shape;634;p4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35" name="Google Shape;635;p4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6" name="Google Shape;636;p47"/>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37" name="Google Shape;637;p47"/>
          <p:cNvSpPr txBox="1"/>
          <p:nvPr/>
        </p:nvSpPr>
        <p:spPr>
          <a:xfrm>
            <a:off x="5921829" y="918994"/>
            <a:ext cx="30988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e education versus offline education</a:t>
            </a:r>
            <a:endParaRPr/>
          </a:p>
        </p:txBody>
      </p:sp>
      <p:graphicFrame>
        <p:nvGraphicFramePr>
          <p:cNvPr id="638" name="Google Shape;638;p47"/>
          <p:cNvGraphicFramePr/>
          <p:nvPr/>
        </p:nvGraphicFramePr>
        <p:xfrm>
          <a:off x="4318000" y="1551365"/>
          <a:ext cx="3000000" cy="3000000"/>
        </p:xfrm>
        <a:graphic>
          <a:graphicData uri="http://schemas.openxmlformats.org/drawingml/2006/table">
            <a:tbl>
              <a:tblPr firstRow="1" bandRow="1">
                <a:noFill/>
                <a:tableStyleId>{A45B0072-B6DE-4D95-B70F-0AF1DB952F33}</a:tableStyleId>
              </a:tblPr>
              <a:tblGrid>
                <a:gridCol w="2220675">
                  <a:extLst>
                    <a:ext uri="{9D8B030D-6E8A-4147-A177-3AD203B41FA5}">
                      <a16:colId xmlns:a16="http://schemas.microsoft.com/office/drawing/2014/main" val="20000"/>
                    </a:ext>
                  </a:extLst>
                </a:gridCol>
                <a:gridCol w="2256975">
                  <a:extLst>
                    <a:ext uri="{9D8B030D-6E8A-4147-A177-3AD203B41FA5}">
                      <a16:colId xmlns:a16="http://schemas.microsoft.com/office/drawing/2014/main" val="20001"/>
                    </a:ext>
                  </a:extLst>
                </a:gridCol>
              </a:tblGrid>
              <a:tr h="201325">
                <a:tc>
                  <a:txBody>
                    <a:bodyPr/>
                    <a:lstStyle/>
                    <a:p>
                      <a:pPr marL="0" marR="0" lvl="0" indent="0" algn="ctr" rtl="0">
                        <a:lnSpc>
                          <a:spcPct val="100000"/>
                        </a:lnSpc>
                        <a:spcBef>
                          <a:spcPts val="0"/>
                        </a:spcBef>
                        <a:spcAft>
                          <a:spcPts val="0"/>
                        </a:spcAft>
                        <a:buNone/>
                      </a:pPr>
                      <a:r>
                        <a:rPr lang="en-US" sz="1100" u="none" strike="noStrike" cap="none">
                          <a:solidFill>
                            <a:srgbClr val="7F7F7F"/>
                          </a:solidFill>
                        </a:rPr>
                        <a:t>On-Site benefits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100" u="none" strike="noStrike" cap="none">
                          <a:solidFill>
                            <a:srgbClr val="7F7F7F"/>
                          </a:solidFill>
                        </a:rPr>
                        <a:t>On-Line benefits</a:t>
                      </a:r>
                      <a:endParaRPr/>
                    </a:p>
                  </a:txBody>
                  <a:tcPr marL="91450" marR="91450" marT="45725" marB="45725" anchor="ctr"/>
                </a:tc>
                <a:extLst>
                  <a:ext uri="{0D108BD9-81ED-4DB2-BD59-A6C34878D82A}">
                    <a16:rowId xmlns:a16="http://schemas.microsoft.com/office/drawing/2014/main" val="10000"/>
                  </a:ext>
                </a:extLst>
              </a:tr>
              <a:tr h="900625">
                <a:tc>
                  <a:txBody>
                    <a:bodyPr/>
                    <a:lstStyle/>
                    <a:p>
                      <a:pPr marL="0" marR="0" lvl="0" indent="0" algn="ctr" rtl="0">
                        <a:lnSpc>
                          <a:spcPct val="100000"/>
                        </a:lnSpc>
                        <a:spcBef>
                          <a:spcPts val="0"/>
                        </a:spcBef>
                        <a:spcAft>
                          <a:spcPts val="0"/>
                        </a:spcAft>
                        <a:buNone/>
                      </a:pPr>
                      <a:endParaRPr sz="1100" u="none" strike="noStrike" cap="none">
                        <a:solidFill>
                          <a:srgbClr val="7F7F7F"/>
                        </a:solidFill>
                      </a:endParaRPr>
                    </a:p>
                  </a:txBody>
                  <a:tcPr marL="91450" marR="91450" marT="45725" marB="45725" anchor="ctr"/>
                </a:tc>
                <a:tc>
                  <a:txBody>
                    <a:bodyPr/>
                    <a:lstStyle/>
                    <a:p>
                      <a:pPr marL="0" marR="0" lvl="0" indent="0" algn="ctr" rtl="0">
                        <a:lnSpc>
                          <a:spcPct val="100000"/>
                        </a:lnSpc>
                        <a:spcBef>
                          <a:spcPts val="0"/>
                        </a:spcBef>
                        <a:spcAft>
                          <a:spcPts val="0"/>
                        </a:spcAft>
                        <a:buNone/>
                      </a:pPr>
                      <a:endParaRPr sz="1100" u="none" strike="noStrike" cap="none">
                        <a:solidFill>
                          <a:srgbClr val="7F7F7F"/>
                        </a:solidFill>
                      </a:endParaRPr>
                    </a:p>
                  </a:txBody>
                  <a:tcPr marL="91450" marR="91450" marT="45725" marB="45725" anchor="ctr"/>
                </a:tc>
                <a:extLst>
                  <a:ext uri="{0D108BD9-81ED-4DB2-BD59-A6C34878D82A}">
                    <a16:rowId xmlns:a16="http://schemas.microsoft.com/office/drawing/2014/main" val="10001"/>
                  </a:ext>
                </a:extLst>
              </a:tr>
              <a:tr h="2269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On-Site Challenges</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On-Line Challenges</a:t>
                      </a:r>
                      <a:endParaRPr/>
                    </a:p>
                  </a:txBody>
                  <a:tcPr marL="91450" marR="91450" marT="45725" marB="45725" anchor="ctr"/>
                </a:tc>
                <a:extLst>
                  <a:ext uri="{0D108BD9-81ED-4DB2-BD59-A6C34878D82A}">
                    <a16:rowId xmlns:a16="http://schemas.microsoft.com/office/drawing/2014/main" val="10002"/>
                  </a:ext>
                </a:extLst>
              </a:tr>
              <a:tr h="639425">
                <a:tc>
                  <a:txBody>
                    <a:bodyPr/>
                    <a:lstStyle/>
                    <a:p>
                      <a:pPr marL="0" marR="0" lvl="0" indent="0" algn="ctr" rtl="0">
                        <a:lnSpc>
                          <a:spcPct val="100000"/>
                        </a:lnSpc>
                        <a:spcBef>
                          <a:spcPts val="0"/>
                        </a:spcBef>
                        <a:spcAft>
                          <a:spcPts val="0"/>
                        </a:spcAft>
                        <a:buNone/>
                      </a:pPr>
                      <a:endParaRPr sz="1100" u="none" strike="noStrike" cap="none">
                        <a:solidFill>
                          <a:srgbClr val="7F7F7F"/>
                        </a:solidFill>
                      </a:endParaRPr>
                    </a:p>
                  </a:txBody>
                  <a:tcPr marL="91450" marR="91450" marT="45725" marB="45725" anchor="ctr"/>
                </a:tc>
                <a:tc>
                  <a:txBody>
                    <a:bodyPr/>
                    <a:lstStyle/>
                    <a:p>
                      <a:pPr marL="0" marR="0" lvl="0" indent="0" algn="ctr" rtl="0">
                        <a:lnSpc>
                          <a:spcPct val="100000"/>
                        </a:lnSpc>
                        <a:spcBef>
                          <a:spcPts val="0"/>
                        </a:spcBef>
                        <a:spcAft>
                          <a:spcPts val="0"/>
                        </a:spcAft>
                        <a:buNone/>
                      </a:pPr>
                      <a:endParaRPr sz="1100" u="none" strike="noStrike" cap="none">
                        <a:solidFill>
                          <a:srgbClr val="7F7F7F"/>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639" name="Google Shape;639;p47"/>
          <p:cNvSpPr txBox="1"/>
          <p:nvPr/>
        </p:nvSpPr>
        <p:spPr>
          <a:xfrm>
            <a:off x="4318000" y="3760049"/>
            <a:ext cx="2500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https://pinup.com/FSJXlslZy</a:t>
            </a:r>
            <a:endParaRPr/>
          </a:p>
        </p:txBody>
      </p:sp>
      <p:pic>
        <p:nvPicPr>
          <p:cNvPr id="640" name="Google Shape;640;p47"/>
          <p:cNvPicPr preferRelativeResize="0"/>
          <p:nvPr/>
        </p:nvPicPr>
        <p:blipFill rotWithShape="1">
          <a:blip r:embed="rId4">
            <a:alphaModFix/>
          </a:blip>
          <a:srcRect/>
          <a:stretch/>
        </p:blipFill>
        <p:spPr>
          <a:xfrm>
            <a:off x="758305" y="1370393"/>
            <a:ext cx="3146038" cy="3185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5. e-education Challenges</a:t>
            </a:r>
            <a:endParaRPr sz="1400" b="0" i="0" u="none" strike="noStrike" cap="none">
              <a:solidFill>
                <a:srgbClr val="000000"/>
              </a:solidFill>
              <a:latin typeface="Arial"/>
              <a:ea typeface="Arial"/>
              <a:cs typeface="Arial"/>
              <a:sym typeface="Arial"/>
            </a:endParaRPr>
          </a:p>
        </p:txBody>
      </p:sp>
      <p:sp>
        <p:nvSpPr>
          <p:cNvPr id="647" name="Google Shape;647;p4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48" name="Google Shape;648;p4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49" name="Google Shape;649;p48"/>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650" name="Google Shape;650;p48" descr="Online Education Vs Offline Education PPT Slide 1"/>
          <p:cNvPicPr preferRelativeResize="0"/>
          <p:nvPr/>
        </p:nvPicPr>
        <p:blipFill rotWithShape="1">
          <a:blip r:embed="rId4">
            <a:alphaModFix/>
          </a:blip>
          <a:srcRect l="1004" t="15001" r="1005" b="4003"/>
          <a:stretch/>
        </p:blipFill>
        <p:spPr>
          <a:xfrm>
            <a:off x="1562200" y="1447569"/>
            <a:ext cx="5629629" cy="3489952"/>
          </a:xfrm>
          <a:prstGeom prst="rect">
            <a:avLst/>
          </a:prstGeom>
          <a:noFill/>
          <a:ln>
            <a:noFill/>
          </a:ln>
        </p:spPr>
      </p:pic>
      <p:sp>
        <p:nvSpPr>
          <p:cNvPr id="651" name="Google Shape;651;p48"/>
          <p:cNvSpPr txBox="1"/>
          <p:nvPr/>
        </p:nvSpPr>
        <p:spPr>
          <a:xfrm>
            <a:off x="5921829" y="918994"/>
            <a:ext cx="30988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e education versus offline education</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6. Is there e-education certification?</a:t>
            </a:r>
            <a:endParaRPr sz="1400" b="0" i="0" u="none" strike="noStrike" cap="none">
              <a:solidFill>
                <a:srgbClr val="000000"/>
              </a:solidFill>
              <a:latin typeface="Arial"/>
              <a:ea typeface="Arial"/>
              <a:cs typeface="Arial"/>
              <a:sym typeface="Arial"/>
            </a:endParaRPr>
          </a:p>
        </p:txBody>
      </p:sp>
      <p:sp>
        <p:nvSpPr>
          <p:cNvPr id="658" name="Google Shape;658;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59" name="Google Shape;659;p4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0" name="Google Shape;660;p49"/>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61" name="Google Shape;661;p49"/>
          <p:cNvSpPr txBox="1"/>
          <p:nvPr/>
        </p:nvSpPr>
        <p:spPr>
          <a:xfrm>
            <a:off x="361463" y="1551364"/>
            <a:ext cx="827314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4D5156"/>
                </a:solidFill>
                <a:latin typeface="Arial"/>
                <a:ea typeface="Arial"/>
                <a:cs typeface="Arial"/>
                <a:sym typeface="Arial"/>
              </a:rPr>
              <a:t>There are three general types of certification. </a:t>
            </a:r>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4D5156"/>
              </a:solidFill>
              <a:latin typeface="Arial"/>
              <a:ea typeface="Arial"/>
              <a:cs typeface="Arial"/>
              <a:sym typeface="Arial"/>
            </a:endParaRPr>
          </a:p>
        </p:txBody>
      </p:sp>
      <p:grpSp>
        <p:nvGrpSpPr>
          <p:cNvPr id="662" name="Google Shape;662;p49"/>
          <p:cNvGrpSpPr/>
          <p:nvPr/>
        </p:nvGrpSpPr>
        <p:grpSpPr>
          <a:xfrm>
            <a:off x="1187762" y="2369480"/>
            <a:ext cx="6669109" cy="1084560"/>
            <a:chOff x="1287128" y="358"/>
            <a:chExt cx="6669109" cy="1084560"/>
          </a:xfrm>
        </p:grpSpPr>
        <p:sp>
          <p:nvSpPr>
            <p:cNvPr id="663" name="Google Shape;663;p49"/>
            <p:cNvSpPr/>
            <p:nvPr/>
          </p:nvSpPr>
          <p:spPr>
            <a:xfrm>
              <a:off x="1287128" y="358"/>
              <a:ext cx="2102529" cy="1084560"/>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9"/>
            <p:cNvSpPr txBox="1"/>
            <p:nvPr/>
          </p:nvSpPr>
          <p:spPr>
            <a:xfrm>
              <a:off x="128712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Certificates</a:t>
              </a:r>
              <a:endParaRPr sz="2400" b="0" i="0" u="none" strike="noStrike" cap="none">
                <a:solidFill>
                  <a:schemeClr val="lt1"/>
                </a:solidFill>
                <a:latin typeface="Arial"/>
                <a:ea typeface="Arial"/>
                <a:cs typeface="Arial"/>
                <a:sym typeface="Arial"/>
              </a:endParaRPr>
            </a:p>
          </p:txBody>
        </p:sp>
        <p:sp>
          <p:nvSpPr>
            <p:cNvPr id="665" name="Google Shape;665;p49"/>
            <p:cNvSpPr/>
            <p:nvPr/>
          </p:nvSpPr>
          <p:spPr>
            <a:xfrm>
              <a:off x="3570418" y="358"/>
              <a:ext cx="2102529" cy="1084560"/>
            </a:xfrm>
            <a:prstGeom prst="rect">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9"/>
            <p:cNvSpPr txBox="1"/>
            <p:nvPr/>
          </p:nvSpPr>
          <p:spPr>
            <a:xfrm>
              <a:off x="357041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Diplomas</a:t>
              </a:r>
              <a:endParaRPr sz="2400" b="0" i="0" u="none" strike="noStrike" cap="none">
                <a:solidFill>
                  <a:schemeClr val="lt1"/>
                </a:solidFill>
                <a:latin typeface="Arial"/>
                <a:ea typeface="Arial"/>
                <a:cs typeface="Arial"/>
                <a:sym typeface="Arial"/>
              </a:endParaRPr>
            </a:p>
          </p:txBody>
        </p:sp>
        <p:sp>
          <p:nvSpPr>
            <p:cNvPr id="667" name="Google Shape;667;p49"/>
            <p:cNvSpPr/>
            <p:nvPr/>
          </p:nvSpPr>
          <p:spPr>
            <a:xfrm>
              <a:off x="5853708" y="358"/>
              <a:ext cx="2102529" cy="1084560"/>
            </a:xfrm>
            <a:prstGeom prst="rect">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9"/>
            <p:cNvSpPr txBox="1"/>
            <p:nvPr/>
          </p:nvSpPr>
          <p:spPr>
            <a:xfrm>
              <a:off x="585370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 Degrees</a:t>
              </a:r>
              <a:endParaRPr sz="24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6. Is there e-education certification?</a:t>
            </a:r>
            <a:endParaRPr sz="1400" b="0" i="0" u="none" strike="noStrike" cap="none">
              <a:solidFill>
                <a:srgbClr val="000000"/>
              </a:solidFill>
              <a:latin typeface="Arial"/>
              <a:ea typeface="Arial"/>
              <a:cs typeface="Arial"/>
              <a:sym typeface="Arial"/>
            </a:endParaRPr>
          </a:p>
        </p:txBody>
      </p:sp>
      <p:sp>
        <p:nvSpPr>
          <p:cNvPr id="675" name="Google Shape;675;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76" name="Google Shape;676;p5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7" name="Google Shape;677;p50"/>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78" name="Google Shape;678;p50"/>
          <p:cNvSpPr txBox="1"/>
          <p:nvPr/>
        </p:nvSpPr>
        <p:spPr>
          <a:xfrm>
            <a:off x="361463" y="1543860"/>
            <a:ext cx="4210537" cy="2308324"/>
          </a:xfrm>
          <a:prstGeom prst="rect">
            <a:avLst/>
          </a:prstGeom>
          <a:solidFill>
            <a:srgbClr val="0EA53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lt1"/>
                </a:solidFill>
                <a:latin typeface="Arial"/>
                <a:ea typeface="Arial"/>
                <a:cs typeface="Arial"/>
                <a:sym typeface="Arial"/>
              </a:rPr>
              <a:t>Check Your National Education Ministry or other Governmental Organism!</a:t>
            </a:r>
            <a:endParaRPr sz="3600" b="0" i="0" u="none" strike="noStrike" cap="none">
              <a:solidFill>
                <a:schemeClr val="lt1"/>
              </a:solidFill>
              <a:latin typeface="Arial"/>
              <a:ea typeface="Arial"/>
              <a:cs typeface="Arial"/>
              <a:sym typeface="Arial"/>
            </a:endParaRPr>
          </a:p>
        </p:txBody>
      </p:sp>
      <p:sp>
        <p:nvSpPr>
          <p:cNvPr id="679" name="Google Shape;679;p50"/>
          <p:cNvSpPr txBox="1"/>
          <p:nvPr/>
        </p:nvSpPr>
        <p:spPr>
          <a:xfrm>
            <a:off x="4867209" y="1743222"/>
            <a:ext cx="3915328" cy="2923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Best Certified Online Courses sites available in Portugal</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100" b="0" i="0" u="sng" strike="noStrike" cap="none">
                <a:solidFill>
                  <a:schemeClr val="hlink"/>
                </a:solidFill>
                <a:latin typeface="Arial"/>
                <a:ea typeface="Arial"/>
                <a:cs typeface="Arial"/>
                <a:sym typeface="Arial"/>
                <a:hlinkClick r:id="rId4"/>
              </a:rPr>
              <a:t>https://forum.pt/escolas/quais-os-melhores-sites-de-cursos-online-certificados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400"/>
              <a:buFont typeface="Arial"/>
              <a:buChar char="•"/>
            </a:pPr>
            <a:r>
              <a:rPr lang="en-US" sz="1400" b="1" i="0" u="none" strike="noStrike" cap="none">
                <a:solidFill>
                  <a:srgbClr val="333333"/>
                </a:solidFill>
                <a:latin typeface="Montserrat"/>
                <a:ea typeface="Montserrat"/>
                <a:cs typeface="Montserrat"/>
                <a:sym typeface="Montserrat"/>
              </a:rPr>
              <a:t>Codecademy</a:t>
            </a:r>
            <a:r>
              <a:rPr lang="en-US" sz="1400" b="0" i="0" u="none" strike="noStrike" cap="none">
                <a:solidFill>
                  <a:srgbClr val="333333"/>
                </a:solidFill>
                <a:latin typeface="Montserrat"/>
                <a:ea typeface="Montserrat"/>
                <a:cs typeface="Montserrat"/>
                <a:sym typeface="Montserrat"/>
              </a:rPr>
              <a:t> (programming)</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1" i="0" u="none" strike="noStrike" cap="none">
                <a:solidFill>
                  <a:srgbClr val="333333"/>
                </a:solidFill>
                <a:latin typeface="Montserrat"/>
                <a:ea typeface="Montserrat"/>
                <a:cs typeface="Montserrat"/>
                <a:sym typeface="Montserrat"/>
              </a:rPr>
              <a:t>Busuu </a:t>
            </a:r>
            <a:r>
              <a:rPr lang="en-US" sz="1400" b="0" i="0" u="none" strike="noStrike" cap="none">
                <a:solidFill>
                  <a:srgbClr val="333333"/>
                </a:solidFill>
                <a:latin typeface="Montserrat"/>
                <a:ea typeface="Montserrat"/>
                <a:cs typeface="Montserrat"/>
                <a:sym typeface="Montserrat"/>
              </a:rPr>
              <a:t>(languages)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1" i="0" u="none" strike="noStrike" cap="none">
                <a:solidFill>
                  <a:srgbClr val="333333"/>
                </a:solidFill>
                <a:latin typeface="Montserrat"/>
                <a:ea typeface="Montserrat"/>
                <a:cs typeface="Montserrat"/>
                <a:sym typeface="Montserrat"/>
              </a:rPr>
              <a:t>Domestika </a:t>
            </a:r>
            <a:r>
              <a:rPr lang="en-US" sz="1400" b="0" i="0" u="none" strike="noStrike" cap="none">
                <a:solidFill>
                  <a:srgbClr val="333333"/>
                </a:solidFill>
                <a:latin typeface="Montserrat"/>
                <a:ea typeface="Montserrat"/>
                <a:cs typeface="Montserrat"/>
                <a:sym typeface="Montserrat"/>
              </a:rPr>
              <a:t>(photography)</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1" i="0" u="none" strike="noStrike" cap="none">
                <a:solidFill>
                  <a:srgbClr val="333333"/>
                </a:solidFill>
                <a:latin typeface="Montserrat"/>
                <a:ea typeface="Montserrat"/>
                <a:cs typeface="Montserrat"/>
                <a:sym typeface="Montserrat"/>
              </a:rPr>
              <a:t>Udacity </a:t>
            </a:r>
            <a:r>
              <a:rPr lang="en-US" sz="1400" b="0" i="0" u="none" strike="noStrike" cap="none">
                <a:solidFill>
                  <a:srgbClr val="333333"/>
                </a:solidFill>
                <a:latin typeface="Montserrat"/>
                <a:ea typeface="Montserrat"/>
                <a:cs typeface="Montserrat"/>
                <a:sym typeface="Montserrat"/>
              </a:rPr>
              <a:t>(information systems)</a:t>
            </a:r>
            <a:endParaRPr/>
          </a:p>
          <a:p>
            <a:pPr marL="171450" marR="0" lvl="0" indent="-171450" algn="l" rtl="0">
              <a:lnSpc>
                <a:spcPct val="100000"/>
              </a:lnSpc>
              <a:spcBef>
                <a:spcPts val="0"/>
              </a:spcBef>
              <a:spcAft>
                <a:spcPts val="0"/>
              </a:spcAft>
              <a:buClr>
                <a:srgbClr val="000000"/>
              </a:buClr>
              <a:buSzPts val="1400"/>
              <a:buFont typeface="Arial"/>
              <a:buChar char="•"/>
            </a:pPr>
            <a:r>
              <a:rPr lang="en-US" sz="1400" b="1" i="0" u="none" strike="noStrike" cap="none">
                <a:solidFill>
                  <a:srgbClr val="333333"/>
                </a:solidFill>
                <a:latin typeface="Montserrat"/>
                <a:ea typeface="Montserrat"/>
                <a:cs typeface="Montserrat"/>
                <a:sym typeface="Montserrat"/>
              </a:rPr>
              <a:t>IMF Business School Portugal School </a:t>
            </a:r>
            <a:r>
              <a:rPr lang="en-US" sz="1400" b="0" i="0" u="none" strike="noStrike" cap="none">
                <a:solidFill>
                  <a:srgbClr val="333333"/>
                </a:solidFill>
                <a:latin typeface="Montserrat"/>
                <a:ea typeface="Montserrat"/>
                <a:cs typeface="Montserrat"/>
                <a:sym typeface="Montserrat"/>
              </a:rPr>
              <a:t>(management)</a:t>
            </a:r>
            <a:endParaRPr/>
          </a:p>
          <a:p>
            <a:pPr marL="171450" marR="0" lvl="0" indent="-82550" algn="l" rtl="0">
              <a:lnSpc>
                <a:spcPct val="100000"/>
              </a:lnSpc>
              <a:spcBef>
                <a:spcPts val="0"/>
              </a:spcBef>
              <a:spcAft>
                <a:spcPts val="0"/>
              </a:spcAft>
              <a:buClr>
                <a:srgbClr val="000000"/>
              </a:buClr>
              <a:buSzPts val="1400"/>
              <a:buFont typeface="Arial"/>
              <a:buNone/>
            </a:pPr>
            <a:endParaRPr sz="1400" b="1" i="0" u="none" strike="noStrike" cap="none">
              <a:solidFill>
                <a:srgbClr val="333333"/>
              </a:solidFill>
              <a:latin typeface="Montserrat"/>
              <a:ea typeface="Montserrat"/>
              <a:cs typeface="Montserrat"/>
              <a:sym typeface="Montserrat"/>
            </a:endParaRPr>
          </a:p>
          <a:p>
            <a:pPr marL="171450" marR="0" lvl="0" indent="-10160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0" name="Google Shape;680;p50"/>
          <p:cNvSpPr txBox="1"/>
          <p:nvPr/>
        </p:nvSpPr>
        <p:spPr>
          <a:xfrm>
            <a:off x="2560829" y="4405489"/>
            <a:ext cx="214085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sng" strike="noStrike" cap="none">
                <a:solidFill>
                  <a:schemeClr val="hlink"/>
                </a:solidFill>
                <a:latin typeface="Arial"/>
                <a:ea typeface="Arial"/>
                <a:cs typeface="Arial"/>
                <a:sym typeface="Arial"/>
                <a:hlinkClick r:id="rId5"/>
              </a:rPr>
              <a:t>https://www.dgert.gov.pt/</a:t>
            </a:r>
            <a:endParaRPr sz="1100" b="0" i="0" u="none" strike="noStrike" cap="none">
              <a:solidFill>
                <a:srgbClr val="000000"/>
              </a:solidFill>
              <a:latin typeface="Arial"/>
              <a:ea typeface="Arial"/>
              <a:cs typeface="Arial"/>
              <a:sym typeface="Arial"/>
            </a:endParaRPr>
          </a:p>
        </p:txBody>
      </p:sp>
      <p:pic>
        <p:nvPicPr>
          <p:cNvPr id="681" name="Google Shape;681;p50" descr="Voltar ao Início">
            <a:hlinkClick r:id="rId5"/>
          </p:cNvPr>
          <p:cNvPicPr preferRelativeResize="0"/>
          <p:nvPr/>
        </p:nvPicPr>
        <p:blipFill rotWithShape="1">
          <a:blip r:embed="rId6">
            <a:alphaModFix/>
          </a:blip>
          <a:srcRect/>
          <a:stretch/>
        </p:blipFill>
        <p:spPr>
          <a:xfrm>
            <a:off x="1028052" y="4068692"/>
            <a:ext cx="1450975" cy="580390"/>
          </a:xfrm>
          <a:prstGeom prst="rect">
            <a:avLst/>
          </a:prstGeom>
          <a:noFill/>
          <a:ln>
            <a:noFill/>
          </a:ln>
        </p:spPr>
      </p:pic>
      <p:pic>
        <p:nvPicPr>
          <p:cNvPr id="682" name="Google Shape;682;p50"/>
          <p:cNvPicPr preferRelativeResize="0"/>
          <p:nvPr/>
        </p:nvPicPr>
        <p:blipFill rotWithShape="1">
          <a:blip r:embed="rId7">
            <a:alphaModFix/>
          </a:blip>
          <a:srcRect/>
          <a:stretch/>
        </p:blipFill>
        <p:spPr>
          <a:xfrm>
            <a:off x="391986" y="4094818"/>
            <a:ext cx="554264" cy="554264"/>
          </a:xfrm>
          <a:prstGeom prst="rect">
            <a:avLst/>
          </a:prstGeom>
          <a:noFill/>
          <a:ln>
            <a:noFill/>
          </a:ln>
        </p:spPr>
      </p:pic>
      <p:pic>
        <p:nvPicPr>
          <p:cNvPr id="683" name="Google Shape;683;p50"/>
          <p:cNvPicPr preferRelativeResize="0"/>
          <p:nvPr/>
        </p:nvPicPr>
        <p:blipFill rotWithShape="1">
          <a:blip r:embed="rId7">
            <a:alphaModFix/>
          </a:blip>
          <a:srcRect/>
          <a:stretch/>
        </p:blipFill>
        <p:spPr>
          <a:xfrm>
            <a:off x="4945581" y="1805222"/>
            <a:ext cx="215926" cy="215926"/>
          </a:xfrm>
          <a:prstGeom prst="rect">
            <a:avLst/>
          </a:prstGeom>
          <a:noFill/>
          <a:ln>
            <a:noFill/>
          </a:ln>
        </p:spPr>
      </p:pic>
      <p:grpSp>
        <p:nvGrpSpPr>
          <p:cNvPr id="684" name="Google Shape;684;p50"/>
          <p:cNvGrpSpPr/>
          <p:nvPr/>
        </p:nvGrpSpPr>
        <p:grpSpPr>
          <a:xfrm>
            <a:off x="8043986" y="869325"/>
            <a:ext cx="885743" cy="407116"/>
            <a:chOff x="5853708" y="358"/>
            <a:chExt cx="2102529" cy="1084560"/>
          </a:xfrm>
        </p:grpSpPr>
        <p:sp>
          <p:nvSpPr>
            <p:cNvPr id="685" name="Google Shape;685;p50"/>
            <p:cNvSpPr/>
            <p:nvPr/>
          </p:nvSpPr>
          <p:spPr>
            <a:xfrm>
              <a:off x="5853708" y="358"/>
              <a:ext cx="2102529" cy="1084560"/>
            </a:xfrm>
            <a:prstGeom prst="rect">
              <a:avLst/>
            </a:prstGeom>
            <a:solidFill>
              <a:srgbClr val="99B958"/>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686" name="Google Shape;686;p50"/>
            <p:cNvSpPr txBox="1"/>
            <p:nvPr/>
          </p:nvSpPr>
          <p:spPr>
            <a:xfrm>
              <a:off x="585370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Arial"/>
                  <a:ea typeface="Arial"/>
                  <a:cs typeface="Arial"/>
                  <a:sym typeface="Arial"/>
                </a:rPr>
                <a:t> Degrees</a:t>
              </a:r>
              <a:endParaRPr sz="12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6. Is there e-education certification?</a:t>
            </a:r>
            <a:endParaRPr sz="1400" b="0" i="0" u="none" strike="noStrike" cap="none">
              <a:solidFill>
                <a:srgbClr val="000000"/>
              </a:solidFill>
              <a:latin typeface="Arial"/>
              <a:ea typeface="Arial"/>
              <a:cs typeface="Arial"/>
              <a:sym typeface="Arial"/>
            </a:endParaRPr>
          </a:p>
        </p:txBody>
      </p:sp>
      <p:sp>
        <p:nvSpPr>
          <p:cNvPr id="693" name="Google Shape;693;p5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sp>
        <p:nvSpPr>
          <p:cNvPr id="694" name="Google Shape;694;p5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95" name="Google Shape;695;p51"/>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696" name="Google Shape;696;p51"/>
          <p:cNvPicPr preferRelativeResize="0"/>
          <p:nvPr/>
        </p:nvPicPr>
        <p:blipFill rotWithShape="1">
          <a:blip r:embed="rId4">
            <a:alphaModFix/>
          </a:blip>
          <a:srcRect/>
          <a:stretch/>
        </p:blipFill>
        <p:spPr>
          <a:xfrm>
            <a:off x="2024744" y="1627435"/>
            <a:ext cx="6342742" cy="3048176"/>
          </a:xfrm>
          <a:prstGeom prst="rect">
            <a:avLst/>
          </a:prstGeom>
          <a:noFill/>
          <a:ln>
            <a:noFill/>
          </a:ln>
        </p:spPr>
      </p:pic>
      <p:pic>
        <p:nvPicPr>
          <p:cNvPr id="697" name="Google Shape;697;p51"/>
          <p:cNvPicPr preferRelativeResize="0"/>
          <p:nvPr/>
        </p:nvPicPr>
        <p:blipFill rotWithShape="1">
          <a:blip r:embed="rId5">
            <a:alphaModFix/>
          </a:blip>
          <a:srcRect/>
          <a:stretch/>
        </p:blipFill>
        <p:spPr>
          <a:xfrm>
            <a:off x="277585" y="1627435"/>
            <a:ext cx="1275444" cy="415906"/>
          </a:xfrm>
          <a:prstGeom prst="rect">
            <a:avLst/>
          </a:prstGeom>
          <a:noFill/>
          <a:ln>
            <a:noFill/>
          </a:ln>
        </p:spPr>
      </p:pic>
      <p:sp>
        <p:nvSpPr>
          <p:cNvPr id="698" name="Google Shape;698;p51"/>
          <p:cNvSpPr/>
          <p:nvPr/>
        </p:nvSpPr>
        <p:spPr>
          <a:xfrm>
            <a:off x="6241144" y="2613508"/>
            <a:ext cx="2598057" cy="2062103"/>
          </a:xfrm>
          <a:custGeom>
            <a:avLst/>
            <a:gdLst/>
            <a:ahLst/>
            <a:cxnLst/>
            <a:rect l="l" t="t" r="r" b="b"/>
            <a:pathLst>
              <a:path w="2598057" h="2062103" fill="none" extrusionOk="0">
                <a:moveTo>
                  <a:pt x="0" y="0"/>
                </a:moveTo>
                <a:cubicBezTo>
                  <a:pt x="206319" y="-53782"/>
                  <a:pt x="371241" y="2608"/>
                  <a:pt x="493631" y="0"/>
                </a:cubicBezTo>
                <a:cubicBezTo>
                  <a:pt x="616021" y="-2608"/>
                  <a:pt x="852858" y="52139"/>
                  <a:pt x="1013242" y="0"/>
                </a:cubicBezTo>
                <a:cubicBezTo>
                  <a:pt x="1173626" y="-52139"/>
                  <a:pt x="1264244" y="4003"/>
                  <a:pt x="1480892" y="0"/>
                </a:cubicBezTo>
                <a:cubicBezTo>
                  <a:pt x="1697540" y="-4003"/>
                  <a:pt x="1849460" y="38172"/>
                  <a:pt x="2000504" y="0"/>
                </a:cubicBezTo>
                <a:cubicBezTo>
                  <a:pt x="2151548" y="-38172"/>
                  <a:pt x="2478516" y="36343"/>
                  <a:pt x="2598057" y="0"/>
                </a:cubicBezTo>
                <a:cubicBezTo>
                  <a:pt x="2637963" y="236730"/>
                  <a:pt x="2590536" y="358808"/>
                  <a:pt x="2598057" y="474284"/>
                </a:cubicBezTo>
                <a:cubicBezTo>
                  <a:pt x="2605578" y="589760"/>
                  <a:pt x="2566695" y="810670"/>
                  <a:pt x="2598057" y="1031052"/>
                </a:cubicBezTo>
                <a:cubicBezTo>
                  <a:pt x="2629419" y="1251434"/>
                  <a:pt x="2561243" y="1335701"/>
                  <a:pt x="2598057" y="1484714"/>
                </a:cubicBezTo>
                <a:cubicBezTo>
                  <a:pt x="2634871" y="1633727"/>
                  <a:pt x="2596869" y="1829611"/>
                  <a:pt x="2598057" y="2062103"/>
                </a:cubicBezTo>
                <a:cubicBezTo>
                  <a:pt x="2356990" y="2125803"/>
                  <a:pt x="2252609" y="2017792"/>
                  <a:pt x="2052465" y="2062103"/>
                </a:cubicBezTo>
                <a:cubicBezTo>
                  <a:pt x="1852321" y="2106414"/>
                  <a:pt x="1746548" y="2046050"/>
                  <a:pt x="1610795" y="2062103"/>
                </a:cubicBezTo>
                <a:cubicBezTo>
                  <a:pt x="1475042" y="2078156"/>
                  <a:pt x="1246474" y="2020803"/>
                  <a:pt x="1143145" y="2062103"/>
                </a:cubicBezTo>
                <a:cubicBezTo>
                  <a:pt x="1039816" y="2103403"/>
                  <a:pt x="752627" y="2008878"/>
                  <a:pt x="571573" y="2062103"/>
                </a:cubicBezTo>
                <a:cubicBezTo>
                  <a:pt x="390519" y="2115328"/>
                  <a:pt x="230491" y="2055593"/>
                  <a:pt x="0" y="2062103"/>
                </a:cubicBezTo>
                <a:cubicBezTo>
                  <a:pt x="-53536" y="1907282"/>
                  <a:pt x="35461" y="1777413"/>
                  <a:pt x="0" y="1608440"/>
                </a:cubicBezTo>
                <a:cubicBezTo>
                  <a:pt x="-35461" y="1439467"/>
                  <a:pt x="60427" y="1211723"/>
                  <a:pt x="0" y="1092915"/>
                </a:cubicBezTo>
                <a:cubicBezTo>
                  <a:pt x="-60427" y="974107"/>
                  <a:pt x="45458" y="842131"/>
                  <a:pt x="0" y="639252"/>
                </a:cubicBezTo>
                <a:cubicBezTo>
                  <a:pt x="-45458" y="436373"/>
                  <a:pt x="18454" y="242644"/>
                  <a:pt x="0" y="0"/>
                </a:cubicBezTo>
                <a:close/>
              </a:path>
              <a:path w="2598057" h="2062103" extrusionOk="0">
                <a:moveTo>
                  <a:pt x="0" y="0"/>
                </a:moveTo>
                <a:cubicBezTo>
                  <a:pt x="235551" y="-1765"/>
                  <a:pt x="362647" y="61239"/>
                  <a:pt x="519611" y="0"/>
                </a:cubicBezTo>
                <a:cubicBezTo>
                  <a:pt x="676575" y="-61239"/>
                  <a:pt x="923177" y="7734"/>
                  <a:pt x="1065203" y="0"/>
                </a:cubicBezTo>
                <a:cubicBezTo>
                  <a:pt x="1207229" y="-7734"/>
                  <a:pt x="1370005" y="29020"/>
                  <a:pt x="1532854" y="0"/>
                </a:cubicBezTo>
                <a:cubicBezTo>
                  <a:pt x="1695703" y="-29020"/>
                  <a:pt x="1960475" y="62466"/>
                  <a:pt x="2078446" y="0"/>
                </a:cubicBezTo>
                <a:cubicBezTo>
                  <a:pt x="2196417" y="-62466"/>
                  <a:pt x="2394009" y="48308"/>
                  <a:pt x="2598057" y="0"/>
                </a:cubicBezTo>
                <a:cubicBezTo>
                  <a:pt x="2648823" y="214850"/>
                  <a:pt x="2583511" y="340645"/>
                  <a:pt x="2598057" y="453663"/>
                </a:cubicBezTo>
                <a:cubicBezTo>
                  <a:pt x="2612603" y="566681"/>
                  <a:pt x="2574330" y="811841"/>
                  <a:pt x="2598057" y="969188"/>
                </a:cubicBezTo>
                <a:cubicBezTo>
                  <a:pt x="2621784" y="1126536"/>
                  <a:pt x="2545645" y="1205393"/>
                  <a:pt x="2598057" y="1422851"/>
                </a:cubicBezTo>
                <a:cubicBezTo>
                  <a:pt x="2650469" y="1640309"/>
                  <a:pt x="2540893" y="1877063"/>
                  <a:pt x="2598057" y="2062103"/>
                </a:cubicBezTo>
                <a:cubicBezTo>
                  <a:pt x="2464254" y="2068273"/>
                  <a:pt x="2302125" y="2058813"/>
                  <a:pt x="2052465" y="2062103"/>
                </a:cubicBezTo>
                <a:cubicBezTo>
                  <a:pt x="1802805" y="2065393"/>
                  <a:pt x="1731751" y="2019285"/>
                  <a:pt x="1506873" y="2062103"/>
                </a:cubicBezTo>
                <a:cubicBezTo>
                  <a:pt x="1281995" y="2104921"/>
                  <a:pt x="1136313" y="2010515"/>
                  <a:pt x="1039223" y="2062103"/>
                </a:cubicBezTo>
                <a:cubicBezTo>
                  <a:pt x="942133" y="2113691"/>
                  <a:pt x="721522" y="2061097"/>
                  <a:pt x="493631" y="2062103"/>
                </a:cubicBezTo>
                <a:cubicBezTo>
                  <a:pt x="265740" y="2063109"/>
                  <a:pt x="164278" y="2007858"/>
                  <a:pt x="0" y="2062103"/>
                </a:cubicBezTo>
                <a:cubicBezTo>
                  <a:pt x="-41960" y="1909275"/>
                  <a:pt x="41472" y="1760532"/>
                  <a:pt x="0" y="1608440"/>
                </a:cubicBezTo>
                <a:cubicBezTo>
                  <a:pt x="-41472" y="1456348"/>
                  <a:pt x="22300" y="1331786"/>
                  <a:pt x="0" y="1154778"/>
                </a:cubicBezTo>
                <a:cubicBezTo>
                  <a:pt x="-22300" y="977770"/>
                  <a:pt x="32337" y="791864"/>
                  <a:pt x="0" y="618631"/>
                </a:cubicBezTo>
                <a:cubicBezTo>
                  <a:pt x="-32337" y="445398"/>
                  <a:pt x="65018" y="275228"/>
                  <a:pt x="0" y="0"/>
                </a:cubicBezTo>
                <a:close/>
              </a:path>
            </a:pathLst>
          </a:custGeom>
          <a:solidFill>
            <a:srgbClr val="C0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If your interested in a DEGREE…</a:t>
            </a:r>
            <a:endParaRPr/>
          </a:p>
          <a:p>
            <a:pPr marL="0" marR="0" lvl="0" indent="0" algn="l"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Check Your National Education Ministry or other Governmental Organism for online certification companies!</a:t>
            </a:r>
            <a:endParaRPr sz="16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grpSp>
        <p:nvGrpSpPr>
          <p:cNvPr id="704" name="Google Shape;704;p52"/>
          <p:cNvGrpSpPr/>
          <p:nvPr/>
        </p:nvGrpSpPr>
        <p:grpSpPr>
          <a:xfrm>
            <a:off x="3491883" y="-20537"/>
            <a:ext cx="5626094" cy="4918933"/>
            <a:chOff x="0" y="0"/>
            <a:chExt cx="31038" cy="95810"/>
          </a:xfrm>
        </p:grpSpPr>
        <p:sp>
          <p:nvSpPr>
            <p:cNvPr id="705" name="Google Shape;705;p52"/>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06" name="Google Shape;706;p52"/>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07" name="Google Shape;707;p52"/>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08" name="Google Shape;708;p52"/>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09" name="Google Shape;709;p52"/>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710" name="Google Shape;710;p52"/>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711" name="Google Shape;711;p52"/>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12" name="Google Shape;712;p52"/>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13" name="Google Shape;713;p52"/>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714" name="Google Shape;714;p52"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715" name="Google Shape;715;p52"/>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sp>
        <p:nvSpPr>
          <p:cNvPr id="716" name="Google Shape;716;p52"/>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26"/>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Overview</a:t>
            </a:r>
            <a:endParaRPr sz="2400" b="0" i="0" u="none" strike="noStrike" cap="none">
              <a:solidFill>
                <a:schemeClr val="lt1"/>
              </a:solidFill>
              <a:latin typeface="Calibri"/>
              <a:ea typeface="Calibri"/>
              <a:cs typeface="Calibri"/>
              <a:sym typeface="Calibri"/>
            </a:endParaRPr>
          </a:p>
        </p:txBody>
      </p:sp>
      <p:sp>
        <p:nvSpPr>
          <p:cNvPr id="190" name="Google Shape;190;p2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26"/>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192" name="Google Shape;192;p26"/>
          <p:cNvGrpSpPr/>
          <p:nvPr/>
        </p:nvGrpSpPr>
        <p:grpSpPr>
          <a:xfrm>
            <a:off x="679619" y="1751642"/>
            <a:ext cx="7875598" cy="2880198"/>
            <a:chOff x="160633" y="0"/>
            <a:chExt cx="7875598" cy="2880198"/>
          </a:xfrm>
        </p:grpSpPr>
        <p:sp>
          <p:nvSpPr>
            <p:cNvPr id="193" name="Google Shape;193;p26"/>
            <p:cNvSpPr/>
            <p:nvPr/>
          </p:nvSpPr>
          <p:spPr>
            <a:xfrm>
              <a:off x="3061520" y="0"/>
              <a:ext cx="4974711" cy="900062"/>
            </a:xfrm>
            <a:prstGeom prst="rightArrow">
              <a:avLst>
                <a:gd name="adj1" fmla="val 75000"/>
                <a:gd name="adj2" fmla="val 50000"/>
              </a:avLst>
            </a:prstGeom>
            <a:solidFill>
              <a:srgbClr val="DDE5D0">
                <a:alpha val="89803"/>
              </a:srgbClr>
            </a:solid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txBox="1"/>
            <p:nvPr/>
          </p:nvSpPr>
          <p:spPr>
            <a:xfrm>
              <a:off x="3061520" y="112508"/>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Introduction to e-education (T)</a:t>
              </a:r>
              <a:endParaRPr sz="2000" b="0" i="0" u="none" strike="noStrike" cap="none">
                <a:solidFill>
                  <a:srgbClr val="000000"/>
                </a:solidFill>
                <a:latin typeface="Arial"/>
                <a:ea typeface="Arial"/>
                <a:cs typeface="Arial"/>
                <a:sym typeface="Arial"/>
              </a:endParaRPr>
            </a:p>
          </p:txBody>
        </p:sp>
        <p:sp>
          <p:nvSpPr>
            <p:cNvPr id="195" name="Google Shape;195;p26"/>
            <p:cNvSpPr/>
            <p:nvPr/>
          </p:nvSpPr>
          <p:spPr>
            <a:xfrm>
              <a:off x="160633" y="0"/>
              <a:ext cx="2806566" cy="900062"/>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txBox="1"/>
            <p:nvPr/>
          </p:nvSpPr>
          <p:spPr>
            <a:xfrm>
              <a:off x="204570" y="43937"/>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activity 01:</a:t>
              </a:r>
              <a:endParaRPr sz="2000" b="0" i="0" u="none" strike="noStrike" cap="none">
                <a:solidFill>
                  <a:schemeClr val="lt1"/>
                </a:solidFill>
                <a:latin typeface="Arial"/>
                <a:ea typeface="Arial"/>
                <a:cs typeface="Arial"/>
                <a:sym typeface="Arial"/>
              </a:endParaRPr>
            </a:p>
          </p:txBody>
        </p:sp>
        <p:sp>
          <p:nvSpPr>
            <p:cNvPr id="197" name="Google Shape;197;p26"/>
            <p:cNvSpPr/>
            <p:nvPr/>
          </p:nvSpPr>
          <p:spPr>
            <a:xfrm>
              <a:off x="3061520" y="990068"/>
              <a:ext cx="4974711" cy="900062"/>
            </a:xfrm>
            <a:prstGeom prst="rightArrow">
              <a:avLst>
                <a:gd name="adj1" fmla="val 75000"/>
                <a:gd name="adj2" fmla="val 50000"/>
              </a:avLst>
            </a:prstGeom>
            <a:solidFill>
              <a:srgbClr val="DDE5D0">
                <a:alpha val="89803"/>
              </a:srgbClr>
            </a:solid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p:nvPr/>
          </p:nvSpPr>
          <p:spPr>
            <a:xfrm>
              <a:off x="3061520" y="1102576"/>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Exploitation of some e-education platforms/resources (P)</a:t>
              </a:r>
              <a:endParaRPr sz="2000" b="0" i="0" u="none" strike="noStrike" cap="none">
                <a:solidFill>
                  <a:srgbClr val="000000"/>
                </a:solidFill>
                <a:latin typeface="Arial"/>
                <a:ea typeface="Arial"/>
                <a:cs typeface="Arial"/>
                <a:sym typeface="Arial"/>
              </a:endParaRPr>
            </a:p>
          </p:txBody>
        </p:sp>
        <p:sp>
          <p:nvSpPr>
            <p:cNvPr id="199" name="Google Shape;199;p26"/>
            <p:cNvSpPr/>
            <p:nvPr/>
          </p:nvSpPr>
          <p:spPr>
            <a:xfrm>
              <a:off x="160633" y="990068"/>
              <a:ext cx="2806566" cy="900062"/>
            </a:xfrm>
            <a:prstGeom prst="roundRect">
              <a:avLst>
                <a:gd name="adj" fmla="val 16667"/>
              </a:avLst>
            </a:prstGeom>
            <a:solidFill>
              <a:srgbClr val="0EA5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txBox="1"/>
            <p:nvPr/>
          </p:nvSpPr>
          <p:spPr>
            <a:xfrm>
              <a:off x="204570" y="1034005"/>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activity 02: </a:t>
              </a:r>
              <a:endParaRPr sz="2000" b="0" i="0" u="none" strike="noStrike" cap="none">
                <a:solidFill>
                  <a:schemeClr val="lt1"/>
                </a:solidFill>
                <a:latin typeface="Calibri"/>
                <a:ea typeface="Calibri"/>
                <a:cs typeface="Calibri"/>
                <a:sym typeface="Calibri"/>
              </a:endParaRPr>
            </a:p>
          </p:txBody>
        </p:sp>
        <p:sp>
          <p:nvSpPr>
            <p:cNvPr id="201" name="Google Shape;201;p26"/>
            <p:cNvSpPr/>
            <p:nvPr/>
          </p:nvSpPr>
          <p:spPr>
            <a:xfrm>
              <a:off x="3061520" y="1980136"/>
              <a:ext cx="4974711" cy="900062"/>
            </a:xfrm>
            <a:prstGeom prst="rightArrow">
              <a:avLst>
                <a:gd name="adj1" fmla="val 75000"/>
                <a:gd name="adj2" fmla="val 50000"/>
              </a:avLst>
            </a:prstGeom>
            <a:solidFill>
              <a:srgbClr val="DDE5D0">
                <a:alpha val="89803"/>
              </a:srgbClr>
            </a:solidFill>
            <a:ln w="25400" cap="flat" cmpd="sng">
              <a:solidFill>
                <a:srgbClr val="DDE5D0">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txBox="1"/>
            <p:nvPr/>
          </p:nvSpPr>
          <p:spPr>
            <a:xfrm>
              <a:off x="3061520" y="2092644"/>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Direct engagement with an online course (P)</a:t>
              </a:r>
              <a:endParaRPr/>
            </a:p>
          </p:txBody>
        </p:sp>
        <p:sp>
          <p:nvSpPr>
            <p:cNvPr id="203" name="Google Shape;203;p26"/>
            <p:cNvSpPr/>
            <p:nvPr/>
          </p:nvSpPr>
          <p:spPr>
            <a:xfrm>
              <a:off x="160633" y="1980136"/>
              <a:ext cx="2806566" cy="900062"/>
            </a:xfrm>
            <a:prstGeom prst="roundRect">
              <a:avLst>
                <a:gd name="adj" fmla="val 16667"/>
              </a:avLst>
            </a:prstGeom>
            <a:solidFill>
              <a:srgbClr val="0EA5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txBox="1"/>
            <p:nvPr/>
          </p:nvSpPr>
          <p:spPr>
            <a:xfrm>
              <a:off x="204570" y="2024073"/>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activity 03</a:t>
              </a:r>
              <a:endParaRPr sz="2000" b="0" i="0" u="none" strike="noStrike" cap="none">
                <a:solidFill>
                  <a:schemeClr val="lt1"/>
                </a:solidFill>
                <a:latin typeface="Calibri"/>
                <a:ea typeface="Calibri"/>
                <a:cs typeface="Calibri"/>
                <a:sym typeface="Calibri"/>
              </a:endParaRPr>
            </a:p>
          </p:txBody>
        </p:sp>
      </p:grpSp>
      <p:grpSp>
        <p:nvGrpSpPr>
          <p:cNvPr id="205" name="Google Shape;205;p26"/>
          <p:cNvGrpSpPr/>
          <p:nvPr/>
        </p:nvGrpSpPr>
        <p:grpSpPr>
          <a:xfrm>
            <a:off x="1913505" y="893562"/>
            <a:ext cx="2981686" cy="332040"/>
            <a:chOff x="2910350" y="2644047"/>
            <a:chExt cx="3239531" cy="487852"/>
          </a:xfrm>
        </p:grpSpPr>
        <p:pic>
          <p:nvPicPr>
            <p:cNvPr id="206" name="Google Shape;206;p26" descr="Binary outline"/>
            <p:cNvPicPr preferRelativeResize="0"/>
            <p:nvPr/>
          </p:nvPicPr>
          <p:blipFill rotWithShape="1">
            <a:blip r:embed="rId4">
              <a:alphaModFix/>
            </a:blip>
            <a:srcRect b="46648"/>
            <a:stretch/>
          </p:blipFill>
          <p:spPr>
            <a:xfrm>
              <a:off x="2910350" y="2644047"/>
              <a:ext cx="914400" cy="487852"/>
            </a:xfrm>
            <a:prstGeom prst="rect">
              <a:avLst/>
            </a:prstGeom>
            <a:noFill/>
            <a:ln>
              <a:noFill/>
            </a:ln>
          </p:spPr>
        </p:pic>
        <p:pic>
          <p:nvPicPr>
            <p:cNvPr id="207" name="Google Shape;207;p26" descr="Binary outline"/>
            <p:cNvPicPr preferRelativeResize="0"/>
            <p:nvPr/>
          </p:nvPicPr>
          <p:blipFill rotWithShape="1">
            <a:blip r:embed="rId4">
              <a:alphaModFix/>
            </a:blip>
            <a:srcRect b="46648"/>
            <a:stretch/>
          </p:blipFill>
          <p:spPr>
            <a:xfrm>
              <a:off x="3668597" y="2644047"/>
              <a:ext cx="914400" cy="487852"/>
            </a:xfrm>
            <a:prstGeom prst="rect">
              <a:avLst/>
            </a:prstGeom>
            <a:noFill/>
            <a:ln>
              <a:noFill/>
            </a:ln>
          </p:spPr>
        </p:pic>
        <p:pic>
          <p:nvPicPr>
            <p:cNvPr id="208" name="Google Shape;208;p26" descr="Binary outline"/>
            <p:cNvPicPr preferRelativeResize="0"/>
            <p:nvPr/>
          </p:nvPicPr>
          <p:blipFill rotWithShape="1">
            <a:blip r:embed="rId4">
              <a:alphaModFix/>
            </a:blip>
            <a:srcRect b="46648"/>
            <a:stretch/>
          </p:blipFill>
          <p:spPr>
            <a:xfrm>
              <a:off x="4446233" y="2644047"/>
              <a:ext cx="914400" cy="487852"/>
            </a:xfrm>
            <a:prstGeom prst="rect">
              <a:avLst/>
            </a:prstGeom>
            <a:noFill/>
            <a:ln>
              <a:noFill/>
            </a:ln>
          </p:spPr>
        </p:pic>
        <p:pic>
          <p:nvPicPr>
            <p:cNvPr id="209" name="Google Shape;209;p26" descr="Binary outline"/>
            <p:cNvPicPr preferRelativeResize="0"/>
            <p:nvPr/>
          </p:nvPicPr>
          <p:blipFill rotWithShape="1">
            <a:blip r:embed="rId4">
              <a:alphaModFix/>
            </a:blip>
            <a:srcRect b="46648"/>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1"/>
        <p:cNvGrpSpPr/>
        <p:nvPr/>
      </p:nvGrpSpPr>
      <p:grpSpPr>
        <a:xfrm>
          <a:off x="0" y="0"/>
          <a:ext cx="0" cy="0"/>
          <a:chOff x="0" y="0"/>
          <a:chExt cx="0" cy="0"/>
        </a:xfrm>
      </p:grpSpPr>
      <p:sp>
        <p:nvSpPr>
          <p:cNvPr id="722" name="Google Shape;722;p53"/>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23" name="Google Shape;723;p53"/>
          <p:cNvGrpSpPr/>
          <p:nvPr/>
        </p:nvGrpSpPr>
        <p:grpSpPr>
          <a:xfrm>
            <a:off x="251520" y="-9534"/>
            <a:ext cx="8919571" cy="5215943"/>
            <a:chOff x="216024" y="-27709"/>
            <a:chExt cx="8919571" cy="5215943"/>
          </a:xfrm>
        </p:grpSpPr>
        <p:sp>
          <p:nvSpPr>
            <p:cNvPr id="724" name="Google Shape;724;p53"/>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25" name="Google Shape;725;p53"/>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26" name="Google Shape;726;p53"/>
            <p:cNvSpPr txBox="1"/>
            <p:nvPr/>
          </p:nvSpPr>
          <p:spPr>
            <a:xfrm>
              <a:off x="7056784" y="4786747"/>
              <a:ext cx="1912500" cy="21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727" name="Google Shape;727;p53"/>
          <p:cNvSpPr txBox="1">
            <a:spLocks noGrp="1"/>
          </p:cNvSpPr>
          <p:nvPr>
            <p:ph type="ctrTitle"/>
          </p:nvPr>
        </p:nvSpPr>
        <p:spPr>
          <a:xfrm>
            <a:off x="500404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e-education activities</a:t>
            </a:r>
            <a:endParaRPr sz="3600">
              <a:solidFill>
                <a:srgbClr val="1F108C"/>
              </a:solidFill>
            </a:endParaRPr>
          </a:p>
        </p:txBody>
      </p:sp>
      <p:sp>
        <p:nvSpPr>
          <p:cNvPr id="728" name="Google Shape;728;p53"/>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a:t>
            </a:r>
            <a:r>
              <a:rPr lang="en-US" sz="1050" b="0" i="0" u="none" strike="noStrike" cap="none">
                <a:solidFill>
                  <a:srgbClr val="00B050"/>
                </a:solidFill>
                <a:latin typeface="Calibri"/>
                <a:ea typeface="Calibri"/>
                <a:cs typeface="Calibri"/>
                <a:sym typeface="Calibri"/>
              </a:rPr>
              <a:t>Developed by Universidade de Aveiro   </a:t>
            </a:r>
            <a:r>
              <a:rPr lang="en-US" sz="1050" b="0" i="0" u="none" strike="noStrike" cap="none">
                <a:solidFill>
                  <a:srgbClr val="1F108C"/>
                </a:solidFill>
                <a:latin typeface="Calibri"/>
                <a:ea typeface="Calibri"/>
                <a:cs typeface="Calibri"/>
                <a:sym typeface="Calibri"/>
              </a:rPr>
              <a:t>|     </a:t>
            </a:r>
            <a:r>
              <a:rPr lang="en-US" sz="900" b="0" i="0" u="none" strike="noStrike" cap="none">
                <a:solidFill>
                  <a:srgbClr val="1F108C"/>
                </a:solidFill>
                <a:latin typeface="Calibri"/>
                <a:ea typeface="Calibri"/>
                <a:cs typeface="Calibri"/>
                <a:sym typeface="Calibri"/>
              </a:rPr>
              <a:t>January, 2023</a:t>
            </a:r>
            <a:endParaRPr sz="900" b="0" i="0" u="none" strike="noStrike" cap="none">
              <a:solidFill>
                <a:srgbClr val="1F108C"/>
              </a:solidFill>
              <a:latin typeface="Calibri"/>
              <a:ea typeface="Calibri"/>
              <a:cs typeface="Calibri"/>
              <a:sym typeface="Calibri"/>
            </a:endParaRPr>
          </a:p>
        </p:txBody>
      </p:sp>
      <p:sp>
        <p:nvSpPr>
          <p:cNvPr id="729" name="Google Shape;729;p53"/>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00B050"/>
                </a:solidFill>
              </a:rPr>
              <a:t>Activity 2</a:t>
            </a:r>
            <a:endParaRPr>
              <a:solidFill>
                <a:srgbClr val="00B050"/>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cxnSp>
        <p:nvCxnSpPr>
          <p:cNvPr id="730" name="Google Shape;730;p53"/>
          <p:cNvCxnSpPr/>
          <p:nvPr/>
        </p:nvCxnSpPr>
        <p:spPr>
          <a:xfrm>
            <a:off x="5670025" y="3651870"/>
            <a:ext cx="1152000" cy="0"/>
          </a:xfrm>
          <a:prstGeom prst="straightConnector1">
            <a:avLst/>
          </a:prstGeom>
          <a:noFill/>
          <a:ln w="28575" cap="flat" cmpd="sng">
            <a:solidFill>
              <a:srgbClr val="0EA535"/>
            </a:solidFill>
            <a:prstDash val="dot"/>
            <a:round/>
            <a:headEnd type="none" w="sm" len="sm"/>
            <a:tailEnd type="none" w="sm" len="sm"/>
          </a:ln>
        </p:spPr>
      </p:cxnSp>
      <p:cxnSp>
        <p:nvCxnSpPr>
          <p:cNvPr id="731" name="Google Shape;731;p53"/>
          <p:cNvCxnSpPr/>
          <p:nvPr/>
        </p:nvCxnSpPr>
        <p:spPr>
          <a:xfrm>
            <a:off x="7668344" y="3651870"/>
            <a:ext cx="1152000" cy="0"/>
          </a:xfrm>
          <a:prstGeom prst="straightConnector1">
            <a:avLst/>
          </a:prstGeom>
          <a:noFill/>
          <a:ln w="28575" cap="flat" cmpd="sng">
            <a:solidFill>
              <a:srgbClr val="0EA535"/>
            </a:solidFill>
            <a:prstDash val="dot"/>
            <a:round/>
            <a:headEnd type="none" w="sm" len="sm"/>
            <a:tailEnd type="none" w="sm" len="sm"/>
          </a:ln>
        </p:spPr>
      </p:cxnSp>
      <p:pic>
        <p:nvPicPr>
          <p:cNvPr id="732" name="Google Shape;732;p53"/>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733" name="Google Shape;733;p53"/>
          <p:cNvSpPr/>
          <p:nvPr/>
        </p:nvSpPr>
        <p:spPr>
          <a:xfrm>
            <a:off x="4536153" y="3944015"/>
            <a:ext cx="4572000" cy="114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800" b="0" i="0" u="none" strike="noStrike" cap="none">
              <a:solidFill>
                <a:srgbClr val="00005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rgbClr val="00005F"/>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734" name="Google Shape;734;p5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54" descr="A picture containing text, computer, indoor, computer&#10;&#10;Description automatically generated"/>
          <p:cNvPicPr preferRelativeResize="0">
            <a:picLocks noGrp="1"/>
          </p:cNvPicPr>
          <p:nvPr>
            <p:ph type="pic" idx="2"/>
          </p:nvPr>
        </p:nvPicPr>
        <p:blipFill rotWithShape="1">
          <a:blip r:embed="rId3">
            <a:alphaModFix/>
          </a:blip>
          <a:srcRect t="7791" b="7791"/>
          <a:stretch/>
        </p:blipFill>
        <p:spPr>
          <a:xfrm>
            <a:off x="1771663" y="707088"/>
            <a:ext cx="5486401" cy="3086100"/>
          </a:xfrm>
          <a:prstGeom prst="rect">
            <a:avLst/>
          </a:prstGeom>
          <a:noFill/>
          <a:ln>
            <a:noFill/>
          </a:ln>
        </p:spPr>
      </p:pic>
      <p:sp>
        <p:nvSpPr>
          <p:cNvPr id="740" name="Google Shape;740;p54"/>
          <p:cNvSpPr/>
          <p:nvPr/>
        </p:nvSpPr>
        <p:spPr>
          <a:xfrm>
            <a:off x="0" y="3837036"/>
            <a:ext cx="9144000" cy="940825"/>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a:t>
            </a:r>
            <a:r>
              <a:rPr lang="en-US" sz="2000" b="0" i="1" u="none" strike="noStrike" cap="none">
                <a:solidFill>
                  <a:schemeClr val="lt1"/>
                </a:solidFill>
                <a:latin typeface="Calibri"/>
                <a:ea typeface="Calibri"/>
                <a:cs typeface="Calibri"/>
                <a:sym typeface="Calibri"/>
              </a:rPr>
              <a:t>Preparing people to use digital technology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Calibri"/>
                <a:ea typeface="Calibri"/>
                <a:cs typeface="Calibri"/>
                <a:sym typeface="Calibri"/>
              </a:rPr>
              <a:t>is one of the most vital responsibilities for the future </a:t>
            </a: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741" name="Google Shape;741;p5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2" name="Google Shape;742;p54"/>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8" name="Google Shape;748;p55"/>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Overview</a:t>
            </a:r>
            <a:endParaRPr sz="2400" b="0" i="0" u="none" strike="noStrike" cap="none">
              <a:solidFill>
                <a:schemeClr val="lt1"/>
              </a:solidFill>
              <a:latin typeface="Calibri"/>
              <a:ea typeface="Calibri"/>
              <a:cs typeface="Calibri"/>
              <a:sym typeface="Calibri"/>
            </a:endParaRPr>
          </a:p>
        </p:txBody>
      </p:sp>
      <p:sp>
        <p:nvSpPr>
          <p:cNvPr id="749" name="Google Shape;749;p55"/>
          <p:cNvSpPr txBox="1"/>
          <p:nvPr/>
        </p:nvSpPr>
        <p:spPr>
          <a:xfrm>
            <a:off x="556890" y="1635646"/>
            <a:ext cx="7892700"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Ice breaker</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activity 01: </a:t>
            </a:r>
            <a:r>
              <a:rPr lang="en-US" sz="1800" b="0" i="1" u="none" strike="noStrike" cap="none">
                <a:solidFill>
                  <a:schemeClr val="dk1"/>
                </a:solidFill>
                <a:latin typeface="Calibri"/>
                <a:ea typeface="Calibri"/>
                <a:cs typeface="Calibri"/>
                <a:sym typeface="Calibri"/>
              </a:rPr>
              <a:t>Introduction to e-education platforms and resources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activity 02: </a:t>
            </a:r>
            <a:r>
              <a:rPr lang="en-US" sz="1800" b="0" i="1" u="none" strike="noStrike" cap="none">
                <a:solidFill>
                  <a:schemeClr val="dk1"/>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activity 03: </a:t>
            </a:r>
            <a:r>
              <a:rPr lang="en-US" sz="1800" b="0" i="1" u="none" strike="noStrike" cap="none">
                <a:solidFill>
                  <a:schemeClr val="dk1"/>
                </a:solidFill>
                <a:latin typeface="Calibri"/>
                <a:ea typeface="Calibri"/>
                <a:cs typeface="Calibri"/>
                <a:sym typeface="Calibri"/>
              </a:rPr>
              <a:t>Direct engagement with an online course</a:t>
            </a:r>
            <a:endParaRPr sz="2000" b="0" i="1" u="none" strike="noStrike" cap="none">
              <a:solidFill>
                <a:schemeClr val="dk1"/>
              </a:solidFill>
              <a:latin typeface="Calibri"/>
              <a:ea typeface="Calibri"/>
              <a:cs typeface="Calibri"/>
              <a:sym typeface="Calibri"/>
            </a:endParaRPr>
          </a:p>
        </p:txBody>
      </p:sp>
      <p:pic>
        <p:nvPicPr>
          <p:cNvPr id="750" name="Google Shape;750;p55" descr="A picture containing text, computer, indoor, computer&#10;&#10;Description automatically generated"/>
          <p:cNvPicPr preferRelativeResize="0"/>
          <p:nvPr/>
        </p:nvPicPr>
        <p:blipFill rotWithShape="1">
          <a:blip r:embed="rId3">
            <a:alphaModFix amt="35000"/>
          </a:blip>
          <a:srcRect t="7791" b="7791"/>
          <a:stretch/>
        </p:blipFill>
        <p:spPr>
          <a:xfrm>
            <a:off x="6263296" y="3131987"/>
            <a:ext cx="2640072" cy="1485041"/>
          </a:xfrm>
          <a:prstGeom prst="rect">
            <a:avLst/>
          </a:prstGeom>
          <a:noFill/>
          <a:ln>
            <a:noFill/>
          </a:ln>
        </p:spPr>
      </p:pic>
      <p:sp>
        <p:nvSpPr>
          <p:cNvPr id="751" name="Google Shape;751;p5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52" name="Google Shape;752;p55"/>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56"/>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9" name="Google Shape;759;p56"/>
          <p:cNvSpPr txBox="1">
            <a:spLocks noGrp="1"/>
          </p:cNvSpPr>
          <p:nvPr>
            <p:ph type="ctrTitle"/>
          </p:nvPr>
        </p:nvSpPr>
        <p:spPr>
          <a:xfrm>
            <a:off x="704707" y="2252357"/>
            <a:ext cx="77346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ACTIVITY 02</a:t>
            </a:r>
            <a:br>
              <a:rPr lang="en-US" b="1">
                <a:solidFill>
                  <a:schemeClr val="lt1"/>
                </a:solidFill>
              </a:rPr>
            </a:br>
            <a:br>
              <a:rPr lang="en-US" b="1">
                <a:solidFill>
                  <a:schemeClr val="lt1"/>
                </a:solidFill>
              </a:rPr>
            </a:br>
            <a:r>
              <a:rPr lang="en-US" sz="2700" b="1">
                <a:solidFill>
                  <a:schemeClr val="lt1"/>
                </a:solidFill>
              </a:rPr>
              <a:t>Exploitation of some e-education platforms/resources</a:t>
            </a:r>
            <a:endParaRPr>
              <a:solidFill>
                <a:schemeClr val="lt1"/>
              </a:solidFill>
            </a:endParaRPr>
          </a:p>
        </p:txBody>
      </p:sp>
      <p:sp>
        <p:nvSpPr>
          <p:cNvPr id="760" name="Google Shape;760;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61" name="Google Shape;761;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2" name="Google Shape;762;p5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63" name="Google Shape;763;p56"/>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764" name="Google Shape;764;p56"/>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765" name="Google Shape;765;p56"/>
          <p:cNvGrpSpPr/>
          <p:nvPr/>
        </p:nvGrpSpPr>
        <p:grpSpPr>
          <a:xfrm>
            <a:off x="2958458" y="2699875"/>
            <a:ext cx="2981664" cy="332032"/>
            <a:chOff x="2910350" y="2644047"/>
            <a:chExt cx="3239531" cy="487852"/>
          </a:xfrm>
        </p:grpSpPr>
        <p:pic>
          <p:nvPicPr>
            <p:cNvPr id="766" name="Google Shape;766;p56"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767" name="Google Shape;767;p56"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768" name="Google Shape;768;p56"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769" name="Google Shape;769;p56"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5" name="Google Shape;775;p57"/>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a:t>
            </a:r>
            <a:endParaRPr sz="1400" b="0" i="0" u="none" strike="noStrike" cap="none">
              <a:solidFill>
                <a:srgbClr val="000000"/>
              </a:solidFill>
              <a:latin typeface="Arial"/>
              <a:ea typeface="Arial"/>
              <a:cs typeface="Arial"/>
              <a:sym typeface="Arial"/>
            </a:endParaRPr>
          </a:p>
        </p:txBody>
      </p:sp>
      <p:sp>
        <p:nvSpPr>
          <p:cNvPr id="776" name="Google Shape;776;p57"/>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sp>
        <p:nvSpPr>
          <p:cNvPr id="777" name="Google Shape;777;p57"/>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Activity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OUTLINE</a:t>
            </a:r>
            <a:endParaRPr sz="1800" b="0" i="0" u="none" strike="noStrike" cap="none">
              <a:solidFill>
                <a:schemeClr val="lt1"/>
              </a:solidFill>
              <a:latin typeface="Calibri"/>
              <a:ea typeface="Calibri"/>
              <a:cs typeface="Calibri"/>
              <a:sym typeface="Calibri"/>
            </a:endParaRPr>
          </a:p>
        </p:txBody>
      </p:sp>
      <p:sp>
        <p:nvSpPr>
          <p:cNvPr id="778" name="Google Shape;778;p57"/>
          <p:cNvSpPr txBox="1"/>
          <p:nvPr/>
        </p:nvSpPr>
        <p:spPr>
          <a:xfrm>
            <a:off x="4029168" y="1873211"/>
            <a:ext cx="4701984" cy="2886904"/>
          </a:xfrm>
          <a:prstGeom prst="rect">
            <a:avLst/>
          </a:prstGeom>
          <a:noFill/>
          <a:ln>
            <a:noFill/>
          </a:ln>
        </p:spPr>
        <p:txBody>
          <a:bodyPr spcFirstLastPara="1" wrap="square" lIns="91425" tIns="45700" rIns="91425" bIns="45700" anchor="t" anchorCtr="0">
            <a:spAutoFit/>
          </a:bodyPr>
          <a:lstStyle/>
          <a:p>
            <a:pPr marL="285750" marR="0" lvl="0" indent="-196850" algn="just" rtl="0">
              <a:lnSpc>
                <a:spcPct val="12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342900" marR="0" lvl="0" indent="-342900" algn="just" rtl="0">
              <a:lnSpc>
                <a:spcPct val="120000"/>
              </a:lnSpc>
              <a:spcBef>
                <a:spcPts val="100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Introductory presentation, where some platforms are shown to the audience</a:t>
            </a:r>
            <a:endParaRPr sz="1800" b="0" i="0" u="none" strike="noStrike" cap="none">
              <a:solidFill>
                <a:srgbClr val="000000"/>
              </a:solidFill>
              <a:latin typeface="Arial"/>
              <a:ea typeface="Arial"/>
              <a:cs typeface="Arial"/>
              <a:sym typeface="Arial"/>
            </a:endParaRPr>
          </a:p>
          <a:p>
            <a:pPr marL="342900" marR="0" lvl="0" indent="-342900" algn="just" rtl="0">
              <a:lnSpc>
                <a:spcPct val="120000"/>
              </a:lnSpc>
              <a:spcBef>
                <a:spcPts val="100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Learn how to navigate through online teaching platforms: exploring e-learning web sites</a:t>
            </a:r>
            <a:endParaRPr sz="18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100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p:txBody>
      </p:sp>
      <p:pic>
        <p:nvPicPr>
          <p:cNvPr id="779" name="Google Shape;779;p57"/>
          <p:cNvPicPr preferRelativeResize="0"/>
          <p:nvPr/>
        </p:nvPicPr>
        <p:blipFill rotWithShape="1">
          <a:blip r:embed="rId3">
            <a:alphaModFix/>
          </a:blip>
          <a:srcRect/>
          <a:stretch/>
        </p:blipFill>
        <p:spPr>
          <a:xfrm>
            <a:off x="3169266" y="1449798"/>
            <a:ext cx="1071563" cy="1071563"/>
          </a:xfrm>
          <a:prstGeom prst="rect">
            <a:avLst/>
          </a:prstGeom>
          <a:noFill/>
          <a:ln>
            <a:noFill/>
          </a:ln>
        </p:spPr>
      </p:pic>
      <p:sp>
        <p:nvSpPr>
          <p:cNvPr id="780" name="Google Shape;780;p5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81" name="Google Shape;781;p57"/>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7" name="Google Shape;787;p58"/>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a:t>
            </a:r>
            <a:endParaRPr sz="1400" b="0" i="0" u="none" strike="noStrike" cap="none">
              <a:solidFill>
                <a:srgbClr val="000000"/>
              </a:solidFill>
              <a:latin typeface="Arial"/>
              <a:ea typeface="Arial"/>
              <a:cs typeface="Arial"/>
              <a:sym typeface="Arial"/>
            </a:endParaRPr>
          </a:p>
        </p:txBody>
      </p:sp>
      <p:sp>
        <p:nvSpPr>
          <p:cNvPr id="788" name="Google Shape;788;p58"/>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sp>
        <p:nvSpPr>
          <p:cNvPr id="789" name="Google Shape;789;p58"/>
          <p:cNvSpPr/>
          <p:nvPr/>
        </p:nvSpPr>
        <p:spPr>
          <a:xfrm>
            <a:off x="602209" y="1481757"/>
            <a:ext cx="7939500" cy="31782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0" name="Google Shape;790;p58"/>
          <p:cNvPicPr preferRelativeResize="0"/>
          <p:nvPr/>
        </p:nvPicPr>
        <p:blipFill rotWithShape="1">
          <a:blip r:embed="rId3">
            <a:alphaModFix/>
          </a:blip>
          <a:srcRect l="12534" t="22157" r="34329" b="28754"/>
          <a:stretch/>
        </p:blipFill>
        <p:spPr>
          <a:xfrm>
            <a:off x="2197290" y="1720180"/>
            <a:ext cx="4858603" cy="2524835"/>
          </a:xfrm>
          <a:prstGeom prst="rect">
            <a:avLst/>
          </a:prstGeom>
          <a:noFill/>
          <a:ln>
            <a:noFill/>
          </a:ln>
        </p:spPr>
      </p:pic>
      <p:sp>
        <p:nvSpPr>
          <p:cNvPr id="791" name="Google Shape;791;p5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2" name="Google Shape;792;p58"/>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p59"/>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00" name="Google Shape;800;p59"/>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01" name="Google Shape;801;p59">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pic>
        <p:nvPicPr>
          <p:cNvPr id="802" name="Google Shape;802;p59">
            <a:hlinkClick r:id="rId5"/>
          </p:cNvPr>
          <p:cNvPicPr preferRelativeResize="0"/>
          <p:nvPr/>
        </p:nvPicPr>
        <p:blipFill rotWithShape="1">
          <a:blip r:embed="rId6">
            <a:alphaModFix/>
          </a:blip>
          <a:srcRect/>
          <a:stretch/>
        </p:blipFill>
        <p:spPr>
          <a:xfrm>
            <a:off x="1999196" y="2422922"/>
            <a:ext cx="1290638" cy="885825"/>
          </a:xfrm>
          <a:prstGeom prst="rect">
            <a:avLst/>
          </a:prstGeom>
          <a:noFill/>
          <a:ln>
            <a:noFill/>
          </a:ln>
        </p:spPr>
      </p:pic>
      <p:sp>
        <p:nvSpPr>
          <p:cNvPr id="803" name="Google Shape;803;p59"/>
          <p:cNvSpPr txBox="1"/>
          <p:nvPr/>
        </p:nvSpPr>
        <p:spPr>
          <a:xfrm>
            <a:off x="5116935" y="3301605"/>
            <a:ext cx="162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https://learndigital.withgoogle.com/digitalgarage/</a:t>
            </a:r>
            <a:endParaRPr sz="1400" b="0" i="0" u="none" strike="noStrike" cap="none">
              <a:solidFill>
                <a:srgbClr val="000000"/>
              </a:solidFill>
              <a:latin typeface="Arial"/>
              <a:ea typeface="Arial"/>
              <a:cs typeface="Arial"/>
              <a:sym typeface="Arial"/>
            </a:endParaRPr>
          </a:p>
        </p:txBody>
      </p:sp>
      <p:sp>
        <p:nvSpPr>
          <p:cNvPr id="804" name="Google Shape;804;p59"/>
          <p:cNvSpPr txBox="1"/>
          <p:nvPr/>
        </p:nvSpPr>
        <p:spPr>
          <a:xfrm>
            <a:off x="1999196" y="3397974"/>
            <a:ext cx="1606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www.open.ac.uk</a:t>
            </a:r>
            <a:endParaRPr sz="1400" b="0" i="0" u="none" strike="noStrike" cap="none">
              <a:solidFill>
                <a:srgbClr val="000000"/>
              </a:solidFill>
              <a:latin typeface="Arial"/>
              <a:ea typeface="Arial"/>
              <a:cs typeface="Arial"/>
              <a:sym typeface="Arial"/>
            </a:endParaRPr>
          </a:p>
        </p:txBody>
      </p:sp>
      <p:sp>
        <p:nvSpPr>
          <p:cNvPr id="805" name="Google Shape;805;p59"/>
          <p:cNvSpPr txBox="1"/>
          <p:nvPr/>
        </p:nvSpPr>
        <p:spPr>
          <a:xfrm>
            <a:off x="3683655" y="3397974"/>
            <a:ext cx="142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www.youtube.com</a:t>
            </a:r>
            <a:endParaRPr sz="1400" b="0" i="0" u="none" strike="noStrike" cap="none">
              <a:solidFill>
                <a:srgbClr val="000000"/>
              </a:solidFill>
              <a:latin typeface="Arial"/>
              <a:ea typeface="Arial"/>
              <a:cs typeface="Arial"/>
              <a:sym typeface="Arial"/>
            </a:endParaRPr>
          </a:p>
        </p:txBody>
      </p:sp>
      <p:sp>
        <p:nvSpPr>
          <p:cNvPr id="806" name="Google Shape;806;p59"/>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pic>
        <p:nvPicPr>
          <p:cNvPr id="807" name="Google Shape;807;p59">
            <a:hlinkClick r:id="rId7"/>
          </p:cNvPr>
          <p:cNvPicPr preferRelativeResize="0"/>
          <p:nvPr/>
        </p:nvPicPr>
        <p:blipFill rotWithShape="1">
          <a:blip r:embed="rId8">
            <a:alphaModFix/>
          </a:blip>
          <a:srcRect/>
          <a:stretch/>
        </p:blipFill>
        <p:spPr>
          <a:xfrm>
            <a:off x="6901289" y="3617065"/>
            <a:ext cx="1905000" cy="381000"/>
          </a:xfrm>
          <a:prstGeom prst="rect">
            <a:avLst/>
          </a:prstGeom>
          <a:noFill/>
          <a:ln>
            <a:noFill/>
          </a:ln>
        </p:spPr>
      </p:pic>
      <p:sp>
        <p:nvSpPr>
          <p:cNvPr id="808" name="Google Shape;808;p59"/>
          <p:cNvSpPr txBox="1"/>
          <p:nvPr/>
        </p:nvSpPr>
        <p:spPr>
          <a:xfrm>
            <a:off x="7313388" y="4276993"/>
            <a:ext cx="201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learnworlds.com</a:t>
            </a:r>
            <a:endParaRPr sz="1400" b="0" i="0" u="none" strike="noStrike" cap="none">
              <a:solidFill>
                <a:srgbClr val="000000"/>
              </a:solidFill>
              <a:latin typeface="Arial"/>
              <a:ea typeface="Arial"/>
              <a:cs typeface="Arial"/>
              <a:sym typeface="Arial"/>
            </a:endParaRPr>
          </a:p>
        </p:txBody>
      </p:sp>
      <p:sp>
        <p:nvSpPr>
          <p:cNvPr id="809" name="Google Shape;809;p59"/>
          <p:cNvSpPr/>
          <p:nvPr/>
        </p:nvSpPr>
        <p:spPr>
          <a:xfrm>
            <a:off x="6791679" y="3173006"/>
            <a:ext cx="2282400" cy="14244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0" name="Google Shape;810;p59"/>
          <p:cNvSpPr txBox="1"/>
          <p:nvPr/>
        </p:nvSpPr>
        <p:spPr>
          <a:xfrm>
            <a:off x="6780786" y="2571750"/>
            <a:ext cx="21459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00000"/>
                </a:solidFill>
                <a:latin typeface="Calibri"/>
                <a:ea typeface="Calibri"/>
                <a:cs typeface="Calibri"/>
                <a:sym typeface="Calibri"/>
              </a:rPr>
              <a:t>E-LEARNING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27 Best Online Learning Platforms (updated 2023)</a:t>
            </a:r>
            <a:endParaRPr sz="1400" b="0" i="0" u="none" strike="noStrike" cap="none">
              <a:solidFill>
                <a:srgbClr val="000000"/>
              </a:solidFill>
              <a:latin typeface="Arial"/>
              <a:ea typeface="Arial"/>
              <a:cs typeface="Arial"/>
              <a:sym typeface="Arial"/>
            </a:endParaRPr>
          </a:p>
        </p:txBody>
      </p:sp>
      <p:sp>
        <p:nvSpPr>
          <p:cNvPr id="811" name="Google Shape;811;p59"/>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Platform examples</a:t>
            </a:r>
            <a:endParaRPr sz="1600" b="1" i="1" u="none" strike="noStrike" cap="none">
              <a:solidFill>
                <a:srgbClr val="000000"/>
              </a:solidFill>
              <a:latin typeface="Calibri"/>
              <a:ea typeface="Calibri"/>
              <a:cs typeface="Calibri"/>
              <a:sym typeface="Calibri"/>
            </a:endParaRPr>
          </a:p>
        </p:txBody>
      </p:sp>
      <p:sp>
        <p:nvSpPr>
          <p:cNvPr id="812" name="Google Shape;812;p59"/>
          <p:cNvSpPr/>
          <p:nvPr/>
        </p:nvSpPr>
        <p:spPr>
          <a:xfrm>
            <a:off x="217209" y="4096115"/>
            <a:ext cx="5643737" cy="523220"/>
          </a:xfrm>
          <a:custGeom>
            <a:avLst/>
            <a:gdLst/>
            <a:ahLst/>
            <a:cxnLst/>
            <a:rect l="l" t="t" r="r" b="b"/>
            <a:pathLst>
              <a:path w="5643737" h="523220" extrusionOk="0">
                <a:moveTo>
                  <a:pt x="0" y="0"/>
                </a:moveTo>
                <a:cubicBezTo>
                  <a:pt x="264317" y="-42957"/>
                  <a:pt x="478276" y="42153"/>
                  <a:pt x="677248" y="0"/>
                </a:cubicBezTo>
                <a:cubicBezTo>
                  <a:pt x="876220" y="-42153"/>
                  <a:pt x="1041141" y="23992"/>
                  <a:pt x="1241622" y="0"/>
                </a:cubicBezTo>
                <a:cubicBezTo>
                  <a:pt x="1442103" y="-23992"/>
                  <a:pt x="1667147" y="4187"/>
                  <a:pt x="1862433" y="0"/>
                </a:cubicBezTo>
                <a:cubicBezTo>
                  <a:pt x="2057719" y="-4187"/>
                  <a:pt x="2188385" y="10427"/>
                  <a:pt x="2483244" y="0"/>
                </a:cubicBezTo>
                <a:cubicBezTo>
                  <a:pt x="2778103" y="-10427"/>
                  <a:pt x="2776220" y="14977"/>
                  <a:pt x="3047618" y="0"/>
                </a:cubicBezTo>
                <a:cubicBezTo>
                  <a:pt x="3319016" y="-14977"/>
                  <a:pt x="3400493" y="65771"/>
                  <a:pt x="3611992" y="0"/>
                </a:cubicBezTo>
                <a:cubicBezTo>
                  <a:pt x="3823491" y="-65771"/>
                  <a:pt x="4036734" y="71392"/>
                  <a:pt x="4232803" y="0"/>
                </a:cubicBezTo>
                <a:cubicBezTo>
                  <a:pt x="4428872" y="-71392"/>
                  <a:pt x="4635835" y="48862"/>
                  <a:pt x="4910051" y="0"/>
                </a:cubicBezTo>
                <a:cubicBezTo>
                  <a:pt x="5184267" y="-48862"/>
                  <a:pt x="5408100" y="26622"/>
                  <a:pt x="5643737" y="0"/>
                </a:cubicBezTo>
                <a:cubicBezTo>
                  <a:pt x="5700029" y="240623"/>
                  <a:pt x="5629657" y="313745"/>
                  <a:pt x="5643737" y="523220"/>
                </a:cubicBezTo>
                <a:cubicBezTo>
                  <a:pt x="5466997" y="544643"/>
                  <a:pt x="5303214" y="517740"/>
                  <a:pt x="5022926" y="523220"/>
                </a:cubicBezTo>
                <a:cubicBezTo>
                  <a:pt x="4742638" y="528700"/>
                  <a:pt x="4644859" y="463696"/>
                  <a:pt x="4345677" y="523220"/>
                </a:cubicBezTo>
                <a:cubicBezTo>
                  <a:pt x="4046495" y="582744"/>
                  <a:pt x="4053431" y="472968"/>
                  <a:pt x="3894179" y="523220"/>
                </a:cubicBezTo>
                <a:cubicBezTo>
                  <a:pt x="3734927" y="573472"/>
                  <a:pt x="3474987" y="500528"/>
                  <a:pt x="3329805" y="523220"/>
                </a:cubicBezTo>
                <a:cubicBezTo>
                  <a:pt x="3184623" y="545912"/>
                  <a:pt x="2951153" y="482664"/>
                  <a:pt x="2821869" y="523220"/>
                </a:cubicBezTo>
                <a:cubicBezTo>
                  <a:pt x="2692585" y="563776"/>
                  <a:pt x="2517035" y="496087"/>
                  <a:pt x="2370370" y="523220"/>
                </a:cubicBezTo>
                <a:cubicBezTo>
                  <a:pt x="2223705" y="550353"/>
                  <a:pt x="2167638" y="481121"/>
                  <a:pt x="1975308" y="523220"/>
                </a:cubicBezTo>
                <a:cubicBezTo>
                  <a:pt x="1782978" y="565319"/>
                  <a:pt x="1528500" y="449707"/>
                  <a:pt x="1354497" y="523220"/>
                </a:cubicBezTo>
                <a:cubicBezTo>
                  <a:pt x="1180494" y="596733"/>
                  <a:pt x="1093915" y="492009"/>
                  <a:pt x="902998" y="523220"/>
                </a:cubicBezTo>
                <a:cubicBezTo>
                  <a:pt x="712081" y="554431"/>
                  <a:pt x="412609" y="484064"/>
                  <a:pt x="0" y="523220"/>
                </a:cubicBezTo>
                <a:cubicBezTo>
                  <a:pt x="-27515" y="361849"/>
                  <a:pt x="4392" y="190664"/>
                  <a:pt x="0" y="0"/>
                </a:cubicBezTo>
                <a:close/>
              </a:path>
            </a:pathLst>
          </a:cu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Calibri"/>
                <a:ea typeface="Calibri"/>
                <a:cs typeface="Calibri"/>
                <a:sym typeface="Calibri"/>
              </a:rPr>
              <a:t>One of the suggested platforms is Coursera, but the audience would be fully able to use any preferred platform during the activity.</a:t>
            </a:r>
            <a:endParaRPr sz="1400" b="0" i="1" u="none" strike="noStrike" cap="none">
              <a:solidFill>
                <a:srgbClr val="000000"/>
              </a:solidFill>
              <a:latin typeface="Calibri"/>
              <a:ea typeface="Calibri"/>
              <a:cs typeface="Calibri"/>
              <a:sym typeface="Calibri"/>
            </a:endParaRPr>
          </a:p>
        </p:txBody>
      </p:sp>
      <p:pic>
        <p:nvPicPr>
          <p:cNvPr id="813" name="Google Shape;813;p59"/>
          <p:cNvPicPr preferRelativeResize="0"/>
          <p:nvPr/>
        </p:nvPicPr>
        <p:blipFill rotWithShape="1">
          <a:blip r:embed="rId9">
            <a:alphaModFix/>
          </a:blip>
          <a:srcRect/>
          <a:stretch/>
        </p:blipFill>
        <p:spPr>
          <a:xfrm>
            <a:off x="3683655" y="2612589"/>
            <a:ext cx="1536690" cy="612103"/>
          </a:xfrm>
          <a:prstGeom prst="rect">
            <a:avLst/>
          </a:prstGeom>
          <a:noFill/>
          <a:ln>
            <a:noFill/>
          </a:ln>
        </p:spPr>
      </p:pic>
      <p:pic>
        <p:nvPicPr>
          <p:cNvPr id="814" name="Google Shape;814;p59"/>
          <p:cNvPicPr preferRelativeResize="0"/>
          <p:nvPr/>
        </p:nvPicPr>
        <p:blipFill rotWithShape="1">
          <a:blip r:embed="rId10">
            <a:alphaModFix/>
          </a:blip>
          <a:srcRect t="31420" b="30593"/>
          <a:stretch/>
        </p:blipFill>
        <p:spPr>
          <a:xfrm>
            <a:off x="5261686" y="2654235"/>
            <a:ext cx="1465168" cy="612104"/>
          </a:xfrm>
          <a:prstGeom prst="rect">
            <a:avLst/>
          </a:prstGeom>
          <a:noFill/>
          <a:ln>
            <a:noFill/>
          </a:ln>
        </p:spPr>
      </p:pic>
      <p:sp>
        <p:nvSpPr>
          <p:cNvPr id="815" name="Google Shape;815;p5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6" name="Google Shape;816;p59"/>
          <p:cNvPicPr preferRelativeResize="0"/>
          <p:nvPr/>
        </p:nvPicPr>
        <p:blipFill rotWithShape="1">
          <a:blip r:embed="rId11">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60"/>
          <p:cNvSpPr/>
          <p:nvPr/>
        </p:nvSpPr>
        <p:spPr>
          <a:xfrm>
            <a:off x="412848" y="4713767"/>
            <a:ext cx="8393400" cy="42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3" name="Google Shape;823;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p60"/>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25" name="Google Shape;825;p60"/>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26" name="Google Shape;826;p60">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27" name="Google Shape;827;p60"/>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28" name="Google Shape;828;p60"/>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Explore!</a:t>
            </a:r>
            <a:endParaRPr sz="1600" b="1" i="1" u="none" strike="noStrike" cap="none">
              <a:solidFill>
                <a:srgbClr val="000000"/>
              </a:solidFill>
              <a:latin typeface="Calibri"/>
              <a:ea typeface="Calibri"/>
              <a:cs typeface="Calibri"/>
              <a:sym typeface="Calibri"/>
            </a:endParaRPr>
          </a:p>
        </p:txBody>
      </p:sp>
      <p:sp>
        <p:nvSpPr>
          <p:cNvPr id="829" name="Google Shape;829;p60"/>
          <p:cNvSpPr txBox="1"/>
          <p:nvPr/>
        </p:nvSpPr>
        <p:spPr>
          <a:xfrm>
            <a:off x="2696793" y="1677054"/>
            <a:ext cx="4166400" cy="1923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Go to www.coursera.org</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Create free account</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830" name="Google Shape;830;p60"/>
          <p:cNvPicPr preferRelativeResize="0"/>
          <p:nvPr/>
        </p:nvPicPr>
        <p:blipFill rotWithShape="1">
          <a:blip r:embed="rId5">
            <a:alphaModFix/>
          </a:blip>
          <a:srcRect/>
          <a:stretch/>
        </p:blipFill>
        <p:spPr>
          <a:xfrm>
            <a:off x="3844887" y="2554911"/>
            <a:ext cx="1454225" cy="539778"/>
          </a:xfrm>
          <a:prstGeom prst="rect">
            <a:avLst/>
          </a:prstGeom>
          <a:noFill/>
          <a:ln>
            <a:noFill/>
          </a:ln>
        </p:spPr>
      </p:pic>
      <p:pic>
        <p:nvPicPr>
          <p:cNvPr id="831" name="Google Shape;831;p60"/>
          <p:cNvPicPr preferRelativeResize="0"/>
          <p:nvPr/>
        </p:nvPicPr>
        <p:blipFill rotWithShape="1">
          <a:blip r:embed="rId6">
            <a:alphaModFix/>
          </a:blip>
          <a:srcRect/>
          <a:stretch/>
        </p:blipFill>
        <p:spPr>
          <a:xfrm>
            <a:off x="5941668" y="1819670"/>
            <a:ext cx="2126152" cy="2967483"/>
          </a:xfrm>
          <a:prstGeom prst="rect">
            <a:avLst/>
          </a:prstGeom>
          <a:noFill/>
          <a:ln>
            <a:noFill/>
          </a:ln>
        </p:spPr>
      </p:pic>
      <p:cxnSp>
        <p:nvCxnSpPr>
          <p:cNvPr id="832" name="Google Shape;832;p60"/>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833" name="Google Shape;833;p6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4" name="Google Shape;834;p60"/>
          <p:cNvPicPr preferRelativeResize="0"/>
          <p:nvPr/>
        </p:nvPicPr>
        <p:blipFill rotWithShape="1">
          <a:blip r:embed="rId7">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61"/>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42" name="Google Shape;842;p61"/>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43" name="Google Shape;843;p61">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44" name="Google Shape;844;p61"/>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45" name="Google Shape;845;p61"/>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Explore!</a:t>
            </a:r>
            <a:endParaRPr sz="1600" b="0" i="1" u="none" strike="noStrike" cap="none">
              <a:solidFill>
                <a:srgbClr val="000000"/>
              </a:solidFill>
              <a:latin typeface="Calibri"/>
              <a:ea typeface="Calibri"/>
              <a:cs typeface="Calibri"/>
              <a:sym typeface="Calibri"/>
            </a:endParaRPr>
          </a:p>
        </p:txBody>
      </p:sp>
      <p:sp>
        <p:nvSpPr>
          <p:cNvPr id="846" name="Google Shape;846;p61"/>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Take a free course</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47" name="Google Shape;847;p61"/>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848" name="Google Shape;848;p61"/>
          <p:cNvPicPr preferRelativeResize="0"/>
          <p:nvPr/>
        </p:nvPicPr>
        <p:blipFill rotWithShape="1">
          <a:blip r:embed="rId5">
            <a:alphaModFix/>
          </a:blip>
          <a:srcRect l="2109" t="15005" r="15801" b="6556"/>
          <a:stretch/>
        </p:blipFill>
        <p:spPr>
          <a:xfrm>
            <a:off x="3606972" y="1949303"/>
            <a:ext cx="5308397" cy="3170292"/>
          </a:xfrm>
          <a:prstGeom prst="rect">
            <a:avLst/>
          </a:prstGeom>
          <a:noFill/>
          <a:ln>
            <a:noFill/>
          </a:ln>
        </p:spPr>
      </p:pic>
      <p:sp>
        <p:nvSpPr>
          <p:cNvPr id="849" name="Google Shape;849;p61"/>
          <p:cNvSpPr/>
          <p:nvPr/>
        </p:nvSpPr>
        <p:spPr>
          <a:xfrm>
            <a:off x="4245935" y="1819670"/>
            <a:ext cx="616800" cy="368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0" name="Google Shape;850;p61"/>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1" name="Google Shape;851;p6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2" name="Google Shape;852;p61"/>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p62"/>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60" name="Google Shape;860;p62"/>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61" name="Google Shape;861;p62">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62" name="Google Shape;862;p62"/>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63" name="Google Shape;863;p62"/>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Explore!</a:t>
            </a:r>
            <a:endParaRPr sz="1600" b="0" i="1" u="none" strike="noStrike" cap="none">
              <a:solidFill>
                <a:srgbClr val="000000"/>
              </a:solidFill>
              <a:latin typeface="Calibri"/>
              <a:ea typeface="Calibri"/>
              <a:cs typeface="Calibri"/>
              <a:sym typeface="Calibri"/>
            </a:endParaRPr>
          </a:p>
        </p:txBody>
      </p:sp>
      <p:sp>
        <p:nvSpPr>
          <p:cNvPr id="864" name="Google Shape;864;p62"/>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4. Choose a subject</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65" name="Google Shape;865;p62"/>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866" name="Google Shape;866;p62"/>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67" name="Google Shape;867;p62"/>
          <p:cNvGrpSpPr/>
          <p:nvPr/>
        </p:nvGrpSpPr>
        <p:grpSpPr>
          <a:xfrm>
            <a:off x="3271777" y="1941047"/>
            <a:ext cx="5673026" cy="3176129"/>
            <a:chOff x="3271777" y="1941047"/>
            <a:chExt cx="5673026" cy="3176129"/>
          </a:xfrm>
        </p:grpSpPr>
        <p:pic>
          <p:nvPicPr>
            <p:cNvPr id="868" name="Google Shape;868;p62"/>
            <p:cNvPicPr preferRelativeResize="0"/>
            <p:nvPr/>
          </p:nvPicPr>
          <p:blipFill rotWithShape="1">
            <a:blip r:embed="rId5">
              <a:alphaModFix/>
            </a:blip>
            <a:srcRect/>
            <a:stretch/>
          </p:blipFill>
          <p:spPr>
            <a:xfrm>
              <a:off x="3271777" y="1941047"/>
              <a:ext cx="5673026" cy="3176129"/>
            </a:xfrm>
            <a:prstGeom prst="rect">
              <a:avLst/>
            </a:prstGeom>
            <a:noFill/>
            <a:ln>
              <a:noFill/>
            </a:ln>
          </p:spPr>
        </p:pic>
        <p:sp>
          <p:nvSpPr>
            <p:cNvPr id="869" name="Google Shape;869;p62"/>
            <p:cNvSpPr txBox="1"/>
            <p:nvPr/>
          </p:nvSpPr>
          <p:spPr>
            <a:xfrm>
              <a:off x="5670696" y="2709356"/>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870" name="Google Shape;870;p62"/>
            <p:cNvSpPr txBox="1"/>
            <p:nvPr/>
          </p:nvSpPr>
          <p:spPr>
            <a:xfrm>
              <a:off x="7120268" y="3127964"/>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grpSp>
      <p:sp>
        <p:nvSpPr>
          <p:cNvPr id="871" name="Google Shape;871;p6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2" name="Google Shape;872;p62"/>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p:nvPr/>
        </p:nvSpPr>
        <p:spPr>
          <a:xfrm>
            <a:off x="0" y="1268763"/>
            <a:ext cx="9144000" cy="286764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27"/>
          <p:cNvSpPr txBox="1">
            <a:spLocks noGrp="1"/>
          </p:cNvSpPr>
          <p:nvPr>
            <p:ph type="ctrTitle"/>
          </p:nvPr>
        </p:nvSpPr>
        <p:spPr>
          <a:xfrm>
            <a:off x="902270" y="2224856"/>
            <a:ext cx="7191445"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ACTIVITY 01</a:t>
            </a:r>
            <a:br>
              <a:rPr lang="en-US" b="1">
                <a:solidFill>
                  <a:schemeClr val="lt1"/>
                </a:solidFill>
              </a:rPr>
            </a:br>
            <a:br>
              <a:rPr lang="en-US" b="1">
                <a:solidFill>
                  <a:schemeClr val="lt1"/>
                </a:solidFill>
              </a:rPr>
            </a:br>
            <a:r>
              <a:rPr lang="en-US" sz="2700" b="1">
                <a:solidFill>
                  <a:schemeClr val="lt1"/>
                </a:solidFill>
              </a:rPr>
              <a:t>Introduction to e-education</a:t>
            </a:r>
            <a:endParaRPr>
              <a:solidFill>
                <a:schemeClr val="lt1"/>
              </a:solidFill>
            </a:endParaRPr>
          </a:p>
        </p:txBody>
      </p:sp>
      <p:sp>
        <p:nvSpPr>
          <p:cNvPr id="217" name="Google Shape;217;p2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18" name="Google Shape;218;p2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9" name="Google Shape;21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20" name="Google Shape;220;p27"/>
          <p:cNvPicPr preferRelativeResize="0"/>
          <p:nvPr/>
        </p:nvPicPr>
        <p:blipFill rotWithShape="1">
          <a:blip r:embed="rId4">
            <a:alphaModFix/>
          </a:blip>
          <a:srcRect/>
          <a:stretch/>
        </p:blipFill>
        <p:spPr>
          <a:xfrm>
            <a:off x="412848" y="185950"/>
            <a:ext cx="1691680" cy="354906"/>
          </a:xfrm>
          <a:prstGeom prst="rect">
            <a:avLst/>
          </a:prstGeom>
          <a:noFill/>
          <a:ln>
            <a:noFill/>
          </a:ln>
        </p:spPr>
      </p:pic>
      <p:grpSp>
        <p:nvGrpSpPr>
          <p:cNvPr id="221" name="Google Shape;221;p27"/>
          <p:cNvGrpSpPr/>
          <p:nvPr/>
        </p:nvGrpSpPr>
        <p:grpSpPr>
          <a:xfrm>
            <a:off x="2958477" y="2699918"/>
            <a:ext cx="2981686" cy="332040"/>
            <a:chOff x="2910350" y="2644047"/>
            <a:chExt cx="3239531" cy="487852"/>
          </a:xfrm>
        </p:grpSpPr>
        <p:pic>
          <p:nvPicPr>
            <p:cNvPr id="222" name="Google Shape;222;p27" descr="Binary outline"/>
            <p:cNvPicPr preferRelativeResize="0"/>
            <p:nvPr/>
          </p:nvPicPr>
          <p:blipFill rotWithShape="1">
            <a:blip r:embed="rId5">
              <a:alphaModFix/>
            </a:blip>
            <a:srcRect b="46648"/>
            <a:stretch/>
          </p:blipFill>
          <p:spPr>
            <a:xfrm>
              <a:off x="2910350" y="2644047"/>
              <a:ext cx="914400" cy="487852"/>
            </a:xfrm>
            <a:prstGeom prst="rect">
              <a:avLst/>
            </a:prstGeom>
            <a:noFill/>
            <a:ln>
              <a:noFill/>
            </a:ln>
          </p:spPr>
        </p:pic>
        <p:pic>
          <p:nvPicPr>
            <p:cNvPr id="223" name="Google Shape;223;p27" descr="Binary outline"/>
            <p:cNvPicPr preferRelativeResize="0"/>
            <p:nvPr/>
          </p:nvPicPr>
          <p:blipFill rotWithShape="1">
            <a:blip r:embed="rId5">
              <a:alphaModFix/>
            </a:blip>
            <a:srcRect b="46648"/>
            <a:stretch/>
          </p:blipFill>
          <p:spPr>
            <a:xfrm>
              <a:off x="3668597" y="2644047"/>
              <a:ext cx="914400" cy="487852"/>
            </a:xfrm>
            <a:prstGeom prst="rect">
              <a:avLst/>
            </a:prstGeom>
            <a:noFill/>
            <a:ln>
              <a:noFill/>
            </a:ln>
          </p:spPr>
        </p:pic>
        <p:pic>
          <p:nvPicPr>
            <p:cNvPr id="224" name="Google Shape;224;p27" descr="Binary outline"/>
            <p:cNvPicPr preferRelativeResize="0"/>
            <p:nvPr/>
          </p:nvPicPr>
          <p:blipFill rotWithShape="1">
            <a:blip r:embed="rId5">
              <a:alphaModFix/>
            </a:blip>
            <a:srcRect b="46648"/>
            <a:stretch/>
          </p:blipFill>
          <p:spPr>
            <a:xfrm>
              <a:off x="4446233" y="2644047"/>
              <a:ext cx="914400" cy="487852"/>
            </a:xfrm>
            <a:prstGeom prst="rect">
              <a:avLst/>
            </a:prstGeom>
            <a:noFill/>
            <a:ln>
              <a:noFill/>
            </a:ln>
          </p:spPr>
        </p:pic>
        <p:pic>
          <p:nvPicPr>
            <p:cNvPr id="225" name="Google Shape;225;p27" descr="Binary outline"/>
            <p:cNvPicPr preferRelativeResize="0"/>
            <p:nvPr/>
          </p:nvPicPr>
          <p:blipFill rotWithShape="1">
            <a:blip r:embed="rId5">
              <a:alphaModFix/>
            </a:blip>
            <a:srcRect b="46648"/>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9" name="Google Shape;879;p63"/>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80" name="Google Shape;880;p63"/>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81" name="Google Shape;881;p63">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82" name="Google Shape;882;p63"/>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83" name="Google Shape;883;p63"/>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Explore!</a:t>
            </a:r>
            <a:endParaRPr sz="1600" b="0" i="1" u="none" strike="noStrike" cap="none">
              <a:solidFill>
                <a:srgbClr val="000000"/>
              </a:solidFill>
              <a:latin typeface="Calibri"/>
              <a:ea typeface="Calibri"/>
              <a:cs typeface="Calibri"/>
              <a:sym typeface="Calibri"/>
            </a:endParaRPr>
          </a:p>
        </p:txBody>
      </p:sp>
      <p:sp>
        <p:nvSpPr>
          <p:cNvPr id="884" name="Google Shape;884;p63"/>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5. Pick a course</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85" name="Google Shape;885;p63"/>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886" name="Google Shape;886;p63"/>
          <p:cNvPicPr preferRelativeResize="0"/>
          <p:nvPr/>
        </p:nvPicPr>
        <p:blipFill rotWithShape="1">
          <a:blip r:embed="rId5">
            <a:alphaModFix/>
          </a:blip>
          <a:srcRect l="6587" t="20536" r="6159" b="9396"/>
          <a:stretch/>
        </p:blipFill>
        <p:spPr>
          <a:xfrm>
            <a:off x="3048000" y="1959667"/>
            <a:ext cx="5344315" cy="2682246"/>
          </a:xfrm>
          <a:prstGeom prst="rect">
            <a:avLst/>
          </a:prstGeom>
          <a:noFill/>
          <a:ln>
            <a:noFill/>
          </a:ln>
        </p:spPr>
      </p:pic>
      <p:sp>
        <p:nvSpPr>
          <p:cNvPr id="887" name="Google Shape;887;p63"/>
          <p:cNvSpPr/>
          <p:nvPr/>
        </p:nvSpPr>
        <p:spPr>
          <a:xfrm>
            <a:off x="4417309" y="1743740"/>
            <a:ext cx="1414800" cy="23889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8" name="Google Shape;888;p6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9" name="Google Shape;889;p63"/>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6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6" name="Google Shape;896;p64"/>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02.part1</a:t>
            </a:r>
            <a:endParaRPr sz="1400" b="0" i="0" u="none" strike="noStrike" cap="none">
              <a:solidFill>
                <a:srgbClr val="000000"/>
              </a:solidFill>
              <a:latin typeface="Arial"/>
              <a:ea typeface="Arial"/>
              <a:cs typeface="Arial"/>
              <a:sym typeface="Arial"/>
            </a:endParaRPr>
          </a:p>
        </p:txBody>
      </p:sp>
      <p:sp>
        <p:nvSpPr>
          <p:cNvPr id="897" name="Google Shape;897;p64"/>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pic>
        <p:nvPicPr>
          <p:cNvPr id="898" name="Google Shape;898;p64">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99" name="Google Shape;899;p64"/>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900" name="Google Shape;900;p64"/>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Explore!</a:t>
            </a:r>
            <a:endParaRPr sz="1600" b="0" i="1" u="none" strike="noStrike" cap="none">
              <a:solidFill>
                <a:srgbClr val="000000"/>
              </a:solidFill>
              <a:latin typeface="Calibri"/>
              <a:ea typeface="Calibri"/>
              <a:cs typeface="Calibri"/>
              <a:sym typeface="Calibri"/>
            </a:endParaRPr>
          </a:p>
        </p:txBody>
      </p:sp>
      <p:sp>
        <p:nvSpPr>
          <p:cNvPr id="901" name="Google Shape;901;p64"/>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6. You are ready to enroll for free and start learning!</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902" name="Google Shape;902;p64"/>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903" name="Google Shape;903;p64"/>
          <p:cNvPicPr preferRelativeResize="0"/>
          <p:nvPr/>
        </p:nvPicPr>
        <p:blipFill rotWithShape="1">
          <a:blip r:embed="rId5">
            <a:alphaModFix/>
          </a:blip>
          <a:srcRect/>
          <a:stretch/>
        </p:blipFill>
        <p:spPr>
          <a:xfrm>
            <a:off x="2601446" y="2044567"/>
            <a:ext cx="6480703" cy="2368863"/>
          </a:xfrm>
          <a:prstGeom prst="rect">
            <a:avLst/>
          </a:prstGeom>
          <a:noFill/>
          <a:ln>
            <a:noFill/>
          </a:ln>
        </p:spPr>
      </p:pic>
      <p:sp>
        <p:nvSpPr>
          <p:cNvPr id="904" name="Google Shape;904;p64"/>
          <p:cNvSpPr/>
          <p:nvPr/>
        </p:nvSpPr>
        <p:spPr>
          <a:xfrm>
            <a:off x="3469047" y="3185004"/>
            <a:ext cx="1367400" cy="953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05" name="Google Shape;905;p6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6" name="Google Shape;906;p64"/>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6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2" name="Google Shape;912;p65"/>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02.part2</a:t>
            </a:r>
            <a:endParaRPr sz="1400" b="0" i="0" u="none" strike="noStrike" cap="none">
              <a:solidFill>
                <a:srgbClr val="000000"/>
              </a:solidFill>
              <a:latin typeface="Arial"/>
              <a:ea typeface="Arial"/>
              <a:cs typeface="Arial"/>
              <a:sym typeface="Arial"/>
            </a:endParaRPr>
          </a:p>
        </p:txBody>
      </p:sp>
      <p:sp>
        <p:nvSpPr>
          <p:cNvPr id="913" name="Google Shape;913;p65"/>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sp>
        <p:nvSpPr>
          <p:cNvPr id="914" name="Google Shape;914;p65"/>
          <p:cNvSpPr txBox="1"/>
          <p:nvPr/>
        </p:nvSpPr>
        <p:spPr>
          <a:xfrm>
            <a:off x="3214879" y="1874069"/>
            <a:ext cx="5238300" cy="19446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Discussion, in which every participant would be able to talk about their experience.</a:t>
            </a:r>
            <a:endParaRPr sz="1400" b="0" i="0" u="none" strike="noStrike" cap="none">
              <a:solidFill>
                <a:srgbClr val="000000"/>
              </a:solidFill>
              <a:latin typeface="Arial"/>
              <a:ea typeface="Arial"/>
              <a:cs typeface="Arial"/>
              <a:sym typeface="Arial"/>
            </a:endParaRPr>
          </a:p>
          <a:p>
            <a:pPr marL="457200" marR="0" lvl="0" indent="0" algn="just" rtl="0">
              <a:lnSpc>
                <a:spcPct val="120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The discussion would talk about what were the </a:t>
            </a:r>
            <a:r>
              <a:rPr lang="en-US" sz="1600" b="1" i="0" u="none" strike="noStrike" cap="none">
                <a:solidFill>
                  <a:srgbClr val="00B050"/>
                </a:solidFill>
                <a:latin typeface="Calibri"/>
                <a:ea typeface="Calibri"/>
                <a:cs typeface="Calibri"/>
                <a:sym typeface="Calibri"/>
              </a:rPr>
              <a:t>biggest difficulties the audience found when searching for an online course </a:t>
            </a:r>
            <a:r>
              <a:rPr lang="en-US" sz="1600" b="0" i="0" u="none" strike="noStrike" cap="none">
                <a:solidFill>
                  <a:srgbClr val="000000"/>
                </a:solidFill>
                <a:latin typeface="Calibri"/>
                <a:ea typeface="Calibri"/>
                <a:cs typeface="Calibri"/>
                <a:sym typeface="Calibri"/>
              </a:rPr>
              <a:t>or what they thought were the most positive points of the platforms.</a:t>
            </a:r>
            <a:endParaRPr sz="1600" b="0" i="0" u="none" strike="noStrike" cap="none">
              <a:solidFill>
                <a:srgbClr val="000000"/>
              </a:solidFill>
              <a:latin typeface="Calibri"/>
              <a:ea typeface="Calibri"/>
              <a:cs typeface="Calibri"/>
              <a:sym typeface="Calibri"/>
            </a:endParaRPr>
          </a:p>
        </p:txBody>
      </p:sp>
      <p:pic>
        <p:nvPicPr>
          <p:cNvPr id="915" name="Google Shape;915;p65"/>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916" name="Google Shape;916;p65"/>
          <p:cNvSpPr/>
          <p:nvPr/>
        </p:nvSpPr>
        <p:spPr>
          <a:xfrm>
            <a:off x="3572841" y="407224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Use online whiteboards to share ideas!</a:t>
            </a:r>
            <a:endParaRPr sz="1800" b="0" i="0" u="none" strike="noStrike" cap="none">
              <a:solidFill>
                <a:schemeClr val="lt1"/>
              </a:solidFill>
              <a:latin typeface="Calibri"/>
              <a:ea typeface="Calibri"/>
              <a:cs typeface="Calibri"/>
              <a:sym typeface="Calibri"/>
            </a:endParaRPr>
          </a:p>
        </p:txBody>
      </p:sp>
      <p:sp>
        <p:nvSpPr>
          <p:cNvPr id="917" name="Google Shape;917;p6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65"/>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9" name="Google Shape;919;p65"/>
          <p:cNvPicPr preferRelativeResize="0"/>
          <p:nvPr/>
        </p:nvPicPr>
        <p:blipFill rotWithShape="1">
          <a:blip r:embed="rId4">
            <a:alphaModFix/>
          </a:blip>
          <a:srcRect/>
          <a:stretch/>
        </p:blipFill>
        <p:spPr>
          <a:xfrm>
            <a:off x="574988"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6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5" name="Google Shape;925;p66"/>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02.part3</a:t>
            </a:r>
            <a:endParaRPr sz="1400" b="0" i="0" u="none" strike="noStrike" cap="none">
              <a:solidFill>
                <a:srgbClr val="000000"/>
              </a:solidFill>
              <a:latin typeface="Arial"/>
              <a:ea typeface="Arial"/>
              <a:cs typeface="Arial"/>
              <a:sym typeface="Arial"/>
            </a:endParaRPr>
          </a:p>
        </p:txBody>
      </p:sp>
      <p:sp>
        <p:nvSpPr>
          <p:cNvPr id="926" name="Google Shape;926;p66"/>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Exploitation of some e-education platforms/resources</a:t>
            </a:r>
            <a:endParaRPr sz="1400" b="0" i="0" u="none" strike="noStrike" cap="none">
              <a:solidFill>
                <a:srgbClr val="000000"/>
              </a:solidFill>
              <a:latin typeface="Arial"/>
              <a:ea typeface="Arial"/>
              <a:cs typeface="Arial"/>
              <a:sym typeface="Arial"/>
            </a:endParaRPr>
          </a:p>
        </p:txBody>
      </p:sp>
      <p:sp>
        <p:nvSpPr>
          <p:cNvPr id="927" name="Google Shape;927;p66"/>
          <p:cNvSpPr txBox="1"/>
          <p:nvPr/>
        </p:nvSpPr>
        <p:spPr>
          <a:xfrm>
            <a:off x="3289004" y="2218661"/>
            <a:ext cx="5323500" cy="585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Name 3 online courses they would like to engage with in the future.</a:t>
            </a:r>
            <a:endParaRPr sz="1600" b="0" i="0" u="none" strike="noStrike" cap="none">
              <a:solidFill>
                <a:srgbClr val="000000"/>
              </a:solidFill>
              <a:latin typeface="Arial"/>
              <a:ea typeface="Arial"/>
              <a:cs typeface="Arial"/>
              <a:sym typeface="Arial"/>
            </a:endParaRPr>
          </a:p>
        </p:txBody>
      </p:sp>
      <p:pic>
        <p:nvPicPr>
          <p:cNvPr id="928" name="Google Shape;928;p66"/>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929" name="Google Shape;929;p66"/>
          <p:cNvSpPr/>
          <p:nvPr/>
        </p:nvSpPr>
        <p:spPr>
          <a:xfrm>
            <a:off x="3643724" y="375687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Use online whiteboards to share ideas!</a:t>
            </a:r>
            <a:endParaRPr sz="1800" b="0" i="0" u="none" strike="noStrike" cap="none">
              <a:solidFill>
                <a:schemeClr val="lt1"/>
              </a:solidFill>
              <a:latin typeface="Calibri"/>
              <a:ea typeface="Calibri"/>
              <a:cs typeface="Calibri"/>
              <a:sym typeface="Calibri"/>
            </a:endParaRPr>
          </a:p>
        </p:txBody>
      </p:sp>
      <p:sp>
        <p:nvSpPr>
          <p:cNvPr id="930" name="Google Shape;930;p6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66"/>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2" name="Google Shape;932;p66"/>
          <p:cNvPicPr preferRelativeResize="0"/>
          <p:nvPr/>
        </p:nvPicPr>
        <p:blipFill rotWithShape="1">
          <a:blip r:embed="rId4">
            <a:alphaModFix/>
          </a:blip>
          <a:srcRect/>
          <a:stretch/>
        </p:blipFill>
        <p:spPr>
          <a:xfrm>
            <a:off x="574988"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7"/>
        <p:cNvGrpSpPr/>
        <p:nvPr/>
      </p:nvGrpSpPr>
      <p:grpSpPr>
        <a:xfrm>
          <a:off x="0" y="0"/>
          <a:ext cx="0" cy="0"/>
          <a:chOff x="0" y="0"/>
          <a:chExt cx="0" cy="0"/>
        </a:xfrm>
      </p:grpSpPr>
      <p:grpSp>
        <p:nvGrpSpPr>
          <p:cNvPr id="938" name="Google Shape;938;p67"/>
          <p:cNvGrpSpPr/>
          <p:nvPr/>
        </p:nvGrpSpPr>
        <p:grpSpPr>
          <a:xfrm>
            <a:off x="3491883" y="-20537"/>
            <a:ext cx="5626094" cy="4918933"/>
            <a:chOff x="0" y="0"/>
            <a:chExt cx="31038" cy="95810"/>
          </a:xfrm>
        </p:grpSpPr>
        <p:sp>
          <p:nvSpPr>
            <p:cNvPr id="939" name="Google Shape;939;p6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40" name="Google Shape;940;p6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941" name="Google Shape;941;p6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942" name="Google Shape;942;p6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943" name="Google Shape;943;p6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944" name="Google Shape;944;p67"/>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945" name="Google Shape;945;p6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6" name="Google Shape;946;p67"/>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47" name="Google Shape;947;p67"/>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948" name="Google Shape;948;p67"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949" name="Google Shape;949;p67"/>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sp>
        <p:nvSpPr>
          <p:cNvPr id="950" name="Google Shape;950;p6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1" name="Google Shape;951;p67"/>
          <p:cNvPicPr preferRelativeResize="0"/>
          <p:nvPr/>
        </p:nvPicPr>
        <p:blipFill rotWithShape="1">
          <a:blip r:embed="rId7">
            <a:alphaModFix/>
          </a:blip>
          <a:srcRect/>
          <a:stretch/>
        </p:blipFill>
        <p:spPr>
          <a:xfrm>
            <a:off x="574988"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6"/>
        <p:cNvGrpSpPr/>
        <p:nvPr/>
      </p:nvGrpSpPr>
      <p:grpSpPr>
        <a:xfrm>
          <a:off x="0" y="0"/>
          <a:ext cx="0" cy="0"/>
          <a:chOff x="0" y="0"/>
          <a:chExt cx="0" cy="0"/>
        </a:xfrm>
      </p:grpSpPr>
      <p:sp>
        <p:nvSpPr>
          <p:cNvPr id="957" name="Google Shape;957;p68"/>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58" name="Google Shape;958;p68"/>
          <p:cNvGrpSpPr/>
          <p:nvPr/>
        </p:nvGrpSpPr>
        <p:grpSpPr>
          <a:xfrm>
            <a:off x="251520" y="-9534"/>
            <a:ext cx="8919571" cy="5215943"/>
            <a:chOff x="216024" y="-27709"/>
            <a:chExt cx="8919571" cy="5215943"/>
          </a:xfrm>
        </p:grpSpPr>
        <p:sp>
          <p:nvSpPr>
            <p:cNvPr id="959" name="Google Shape;959;p68"/>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60" name="Google Shape;960;p68"/>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61" name="Google Shape;961;p68"/>
            <p:cNvSpPr txBox="1"/>
            <p:nvPr/>
          </p:nvSpPr>
          <p:spPr>
            <a:xfrm>
              <a:off x="7056784" y="4786747"/>
              <a:ext cx="1912500" cy="21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962" name="Google Shape;962;p68"/>
          <p:cNvSpPr txBox="1">
            <a:spLocks noGrp="1"/>
          </p:cNvSpPr>
          <p:nvPr>
            <p:ph type="ctrTitle"/>
          </p:nvPr>
        </p:nvSpPr>
        <p:spPr>
          <a:xfrm>
            <a:off x="500404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e-education activities</a:t>
            </a:r>
            <a:endParaRPr sz="3600">
              <a:solidFill>
                <a:srgbClr val="1F108C"/>
              </a:solidFill>
            </a:endParaRPr>
          </a:p>
        </p:txBody>
      </p:sp>
      <p:sp>
        <p:nvSpPr>
          <p:cNvPr id="963" name="Google Shape;963;p68"/>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a:t>
            </a:r>
            <a:r>
              <a:rPr lang="en-US" sz="1050" b="0" i="0" u="none" strike="noStrike" cap="none">
                <a:solidFill>
                  <a:srgbClr val="00B050"/>
                </a:solidFill>
                <a:latin typeface="Calibri"/>
                <a:ea typeface="Calibri"/>
                <a:cs typeface="Calibri"/>
                <a:sym typeface="Calibri"/>
              </a:rPr>
              <a:t>Developed by Universidade de Aveiro   </a:t>
            </a:r>
            <a:r>
              <a:rPr lang="en-US" sz="1050" b="0" i="0" u="none" strike="noStrike" cap="none">
                <a:solidFill>
                  <a:srgbClr val="1F108C"/>
                </a:solidFill>
                <a:latin typeface="Calibri"/>
                <a:ea typeface="Calibri"/>
                <a:cs typeface="Calibri"/>
                <a:sym typeface="Calibri"/>
              </a:rPr>
              <a:t>|     </a:t>
            </a:r>
            <a:r>
              <a:rPr lang="en-US" sz="900" b="0" i="0" u="none" strike="noStrike" cap="none">
                <a:solidFill>
                  <a:srgbClr val="1F108C"/>
                </a:solidFill>
                <a:latin typeface="Calibri"/>
                <a:ea typeface="Calibri"/>
                <a:cs typeface="Calibri"/>
                <a:sym typeface="Calibri"/>
              </a:rPr>
              <a:t>January, 2023</a:t>
            </a:r>
            <a:endParaRPr sz="900" b="0" i="0" u="none" strike="noStrike" cap="none">
              <a:solidFill>
                <a:srgbClr val="1F108C"/>
              </a:solidFill>
              <a:latin typeface="Calibri"/>
              <a:ea typeface="Calibri"/>
              <a:cs typeface="Calibri"/>
              <a:sym typeface="Calibri"/>
            </a:endParaRPr>
          </a:p>
        </p:txBody>
      </p:sp>
      <p:sp>
        <p:nvSpPr>
          <p:cNvPr id="964" name="Google Shape;964;p68"/>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00B050"/>
                </a:solidFill>
              </a:rPr>
              <a:t>Activity 3</a:t>
            </a:r>
            <a:endParaRPr>
              <a:solidFill>
                <a:srgbClr val="00B050"/>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cxnSp>
        <p:nvCxnSpPr>
          <p:cNvPr id="965" name="Google Shape;965;p68"/>
          <p:cNvCxnSpPr/>
          <p:nvPr/>
        </p:nvCxnSpPr>
        <p:spPr>
          <a:xfrm>
            <a:off x="5670025" y="3651870"/>
            <a:ext cx="1152000" cy="0"/>
          </a:xfrm>
          <a:prstGeom prst="straightConnector1">
            <a:avLst/>
          </a:prstGeom>
          <a:noFill/>
          <a:ln w="28575" cap="flat" cmpd="sng">
            <a:solidFill>
              <a:srgbClr val="0EA535"/>
            </a:solidFill>
            <a:prstDash val="dot"/>
            <a:round/>
            <a:headEnd type="none" w="sm" len="sm"/>
            <a:tailEnd type="none" w="sm" len="sm"/>
          </a:ln>
        </p:spPr>
      </p:cxnSp>
      <p:cxnSp>
        <p:nvCxnSpPr>
          <p:cNvPr id="966" name="Google Shape;966;p68"/>
          <p:cNvCxnSpPr/>
          <p:nvPr/>
        </p:nvCxnSpPr>
        <p:spPr>
          <a:xfrm>
            <a:off x="7668344" y="3651870"/>
            <a:ext cx="1152000" cy="0"/>
          </a:xfrm>
          <a:prstGeom prst="straightConnector1">
            <a:avLst/>
          </a:prstGeom>
          <a:noFill/>
          <a:ln w="28575" cap="flat" cmpd="sng">
            <a:solidFill>
              <a:srgbClr val="0EA535"/>
            </a:solidFill>
            <a:prstDash val="dot"/>
            <a:round/>
            <a:headEnd type="none" w="sm" len="sm"/>
            <a:tailEnd type="none" w="sm" len="sm"/>
          </a:ln>
        </p:spPr>
      </p:cxnSp>
      <p:pic>
        <p:nvPicPr>
          <p:cNvPr id="967" name="Google Shape;967;p68"/>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968" name="Google Shape;968;p68"/>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68"/>
          <p:cNvSpPr/>
          <p:nvPr/>
        </p:nvSpPr>
        <p:spPr>
          <a:xfrm>
            <a:off x="4536153" y="3944015"/>
            <a:ext cx="4572000" cy="114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970" name="Google Shape;970;p68"/>
          <p:cNvPicPr preferRelativeResize="0"/>
          <p:nvPr/>
        </p:nvPicPr>
        <p:blipFill rotWithShape="1">
          <a:blip r:embed="rId5">
            <a:alphaModFix/>
          </a:blip>
          <a:srcRect/>
          <a:stretch/>
        </p:blipFill>
        <p:spPr>
          <a:xfrm>
            <a:off x="251513" y="624350"/>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69"/>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7" name="Google Shape;977;p69"/>
          <p:cNvSpPr txBox="1">
            <a:spLocks noGrp="1"/>
          </p:cNvSpPr>
          <p:nvPr>
            <p:ph type="ctrTitle"/>
          </p:nvPr>
        </p:nvSpPr>
        <p:spPr>
          <a:xfrm>
            <a:off x="933209" y="2217981"/>
            <a:ext cx="71295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ACTIVITY 03</a:t>
            </a:r>
            <a:br>
              <a:rPr lang="en-US" b="1">
                <a:solidFill>
                  <a:schemeClr val="lt1"/>
                </a:solidFill>
              </a:rPr>
            </a:br>
            <a:br>
              <a:rPr lang="en-US" b="1">
                <a:solidFill>
                  <a:schemeClr val="lt1"/>
                </a:solidFill>
              </a:rPr>
            </a:br>
            <a:r>
              <a:rPr lang="en-US" sz="2700" b="1">
                <a:solidFill>
                  <a:schemeClr val="lt1"/>
                </a:solidFill>
              </a:rPr>
              <a:t>Direct engagement with an online course</a:t>
            </a:r>
            <a:endParaRPr>
              <a:solidFill>
                <a:schemeClr val="lt1"/>
              </a:solidFill>
            </a:endParaRPr>
          </a:p>
        </p:txBody>
      </p:sp>
      <p:sp>
        <p:nvSpPr>
          <p:cNvPr id="978" name="Google Shape;978;p6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979" name="Google Shape;979;p6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80" name="Google Shape;980;p6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81" name="Google Shape;981;p69"/>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982" name="Google Shape;982;p69"/>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983" name="Google Shape;983;p69"/>
          <p:cNvGrpSpPr/>
          <p:nvPr/>
        </p:nvGrpSpPr>
        <p:grpSpPr>
          <a:xfrm>
            <a:off x="2958458" y="2699875"/>
            <a:ext cx="2981664" cy="332032"/>
            <a:chOff x="2910350" y="2644047"/>
            <a:chExt cx="3239531" cy="487852"/>
          </a:xfrm>
        </p:grpSpPr>
        <p:pic>
          <p:nvPicPr>
            <p:cNvPr id="984" name="Google Shape;984;p69"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985" name="Google Shape;985;p69"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986" name="Google Shape;986;p69"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987" name="Google Shape;987;p69"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3" name="Google Shape;993;p70"/>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03</a:t>
            </a:r>
            <a:endParaRPr sz="1400" b="0" i="0" u="none" strike="noStrike" cap="none">
              <a:solidFill>
                <a:srgbClr val="000000"/>
              </a:solidFill>
              <a:latin typeface="Arial"/>
              <a:ea typeface="Arial"/>
              <a:cs typeface="Arial"/>
              <a:sym typeface="Arial"/>
            </a:endParaRPr>
          </a:p>
        </p:txBody>
      </p:sp>
      <p:sp>
        <p:nvSpPr>
          <p:cNvPr id="994" name="Google Shape;994;p70"/>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 engagement with an online course</a:t>
            </a:r>
            <a:endParaRPr sz="1400" b="0" i="0" u="none" strike="noStrike" cap="none">
              <a:solidFill>
                <a:srgbClr val="000000"/>
              </a:solidFill>
              <a:latin typeface="Arial"/>
              <a:ea typeface="Arial"/>
              <a:cs typeface="Arial"/>
              <a:sym typeface="Arial"/>
            </a:endParaRPr>
          </a:p>
        </p:txBody>
      </p:sp>
      <p:sp>
        <p:nvSpPr>
          <p:cNvPr id="995" name="Google Shape;995;p70"/>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Activity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OUTLINE</a:t>
            </a:r>
            <a:endParaRPr sz="1800" b="0" i="0" u="none" strike="noStrike" cap="none">
              <a:solidFill>
                <a:schemeClr val="lt1"/>
              </a:solidFill>
              <a:latin typeface="Calibri"/>
              <a:ea typeface="Calibri"/>
              <a:cs typeface="Calibri"/>
              <a:sym typeface="Calibri"/>
            </a:endParaRPr>
          </a:p>
        </p:txBody>
      </p:sp>
      <p:sp>
        <p:nvSpPr>
          <p:cNvPr id="996" name="Google Shape;996;p70"/>
          <p:cNvSpPr txBox="1"/>
          <p:nvPr/>
        </p:nvSpPr>
        <p:spPr>
          <a:xfrm>
            <a:off x="4240829" y="2068023"/>
            <a:ext cx="4496601" cy="216978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Learn how to use and exploit all the learning materials made available by online courses </a:t>
            </a:r>
            <a:endParaRPr sz="18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Acquisition of skills conferred by the information provided</a:t>
            </a:r>
            <a:endParaRPr sz="1800" b="0" i="0" u="none" strike="noStrike" cap="none">
              <a:solidFill>
                <a:srgbClr val="000000"/>
              </a:solidFill>
              <a:latin typeface="Arial"/>
              <a:ea typeface="Arial"/>
              <a:cs typeface="Arial"/>
              <a:sym typeface="Arial"/>
            </a:endParaRPr>
          </a:p>
        </p:txBody>
      </p:sp>
      <p:sp>
        <p:nvSpPr>
          <p:cNvPr id="997" name="Google Shape;997;p70"/>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8" name="Google Shape;998;p70"/>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999" name="Google Shape;999;p70"/>
          <p:cNvPicPr preferRelativeResize="0"/>
          <p:nvPr/>
        </p:nvPicPr>
        <p:blipFill rotWithShape="1">
          <a:blip r:embed="rId4">
            <a:alphaModFix/>
          </a:blip>
          <a:srcRect/>
          <a:stretch/>
        </p:blipFill>
        <p:spPr>
          <a:xfrm>
            <a:off x="3169266" y="1449798"/>
            <a:ext cx="1071563" cy="1071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5" name="Google Shape;1005;p71"/>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03.part1</a:t>
            </a:r>
            <a:endParaRPr sz="1400" b="0" i="0" u="none" strike="noStrike" cap="none">
              <a:solidFill>
                <a:srgbClr val="000000"/>
              </a:solidFill>
              <a:latin typeface="Arial"/>
              <a:ea typeface="Arial"/>
              <a:cs typeface="Arial"/>
              <a:sym typeface="Arial"/>
            </a:endParaRPr>
          </a:p>
        </p:txBody>
      </p:sp>
      <p:sp>
        <p:nvSpPr>
          <p:cNvPr id="1006" name="Google Shape;1006;p71"/>
          <p:cNvSpPr txBox="1"/>
          <p:nvPr/>
        </p:nvSpPr>
        <p:spPr>
          <a:xfrm>
            <a:off x="4444809"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 engagement with an online course</a:t>
            </a:r>
            <a:endParaRPr sz="1400" b="0" i="0" u="none" strike="noStrike" cap="none">
              <a:solidFill>
                <a:srgbClr val="000000"/>
              </a:solidFill>
              <a:latin typeface="Arial"/>
              <a:ea typeface="Arial"/>
              <a:cs typeface="Arial"/>
              <a:sym typeface="Arial"/>
            </a:endParaRPr>
          </a:p>
        </p:txBody>
      </p:sp>
      <p:sp>
        <p:nvSpPr>
          <p:cNvPr id="1007" name="Google Shape;1007;p71"/>
          <p:cNvSpPr txBox="1"/>
          <p:nvPr/>
        </p:nvSpPr>
        <p:spPr>
          <a:xfrm>
            <a:off x="2258688" y="1890663"/>
            <a:ext cx="5310900" cy="257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Choose an online platform where online courses are available. You should search for 3 courses: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 course that teaches you how to play a musical instrument </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 course that teaches you a new language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 course that teaches you how to care for aromatic plants </a:t>
            </a:r>
            <a:endParaRPr sz="1400" b="0" i="0" u="none" strike="noStrike" cap="none">
              <a:solidFill>
                <a:srgbClr val="000000"/>
              </a:solidFill>
              <a:latin typeface="Arial"/>
              <a:ea typeface="Arial"/>
              <a:cs typeface="Arial"/>
              <a:sym typeface="Arial"/>
            </a:endParaRPr>
          </a:p>
        </p:txBody>
      </p:sp>
      <p:pic>
        <p:nvPicPr>
          <p:cNvPr id="1008" name="Google Shape;1008;p71" descr="Graduation cap outline"/>
          <p:cNvPicPr preferRelativeResize="0"/>
          <p:nvPr/>
        </p:nvPicPr>
        <p:blipFill rotWithShape="1">
          <a:blip r:embed="rId3">
            <a:alphaModFix/>
          </a:blip>
          <a:srcRect/>
          <a:stretch/>
        </p:blipFill>
        <p:spPr>
          <a:xfrm rot="-643952">
            <a:off x="981383" y="1515661"/>
            <a:ext cx="1349704" cy="1349704"/>
          </a:xfrm>
          <a:prstGeom prst="rect">
            <a:avLst/>
          </a:prstGeom>
          <a:noFill/>
          <a:ln>
            <a:noFill/>
          </a:ln>
        </p:spPr>
      </p:pic>
      <p:sp>
        <p:nvSpPr>
          <p:cNvPr id="1009" name="Google Shape;1009;p71"/>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0" name="Google Shape;1010;p71"/>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6" name="Google Shape;1016;p72"/>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03</a:t>
            </a:r>
            <a:endParaRPr sz="1400" b="0" i="0" u="none" strike="noStrike" cap="none">
              <a:solidFill>
                <a:srgbClr val="000000"/>
              </a:solidFill>
              <a:latin typeface="Arial"/>
              <a:ea typeface="Arial"/>
              <a:cs typeface="Arial"/>
              <a:sym typeface="Arial"/>
            </a:endParaRPr>
          </a:p>
        </p:txBody>
      </p:sp>
      <p:sp>
        <p:nvSpPr>
          <p:cNvPr id="1017" name="Google Shape;1017;p72"/>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 engagement with an online course</a:t>
            </a:r>
            <a:endParaRPr sz="1400" b="0" i="0" u="none" strike="noStrike" cap="none">
              <a:solidFill>
                <a:srgbClr val="000000"/>
              </a:solidFill>
              <a:latin typeface="Arial"/>
              <a:ea typeface="Arial"/>
              <a:cs typeface="Arial"/>
              <a:sym typeface="Arial"/>
            </a:endParaRPr>
          </a:p>
        </p:txBody>
      </p:sp>
      <p:sp>
        <p:nvSpPr>
          <p:cNvPr id="1018" name="Google Shape;1018;p72"/>
          <p:cNvSpPr/>
          <p:nvPr/>
        </p:nvSpPr>
        <p:spPr>
          <a:xfrm>
            <a:off x="412847" y="1874068"/>
            <a:ext cx="3893100" cy="25716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Make a list of the benefits and advantages of each of the courses you have previously found</a:t>
            </a:r>
            <a:endParaRPr sz="1400" b="0" i="0" u="none" strike="noStrike" cap="none">
              <a:solidFill>
                <a:srgbClr val="000000"/>
              </a:solidFill>
              <a:latin typeface="Arial"/>
              <a:ea typeface="Arial"/>
              <a:cs typeface="Arial"/>
              <a:sym typeface="Arial"/>
            </a:endParaRPr>
          </a:p>
        </p:txBody>
      </p:sp>
      <p:pic>
        <p:nvPicPr>
          <p:cNvPr id="1019" name="Google Shape;1019;p72"/>
          <p:cNvPicPr preferRelativeResize="0"/>
          <p:nvPr/>
        </p:nvPicPr>
        <p:blipFill rotWithShape="1">
          <a:blip r:embed="rId3">
            <a:alphaModFix/>
          </a:blip>
          <a:srcRect/>
          <a:stretch/>
        </p:blipFill>
        <p:spPr>
          <a:xfrm>
            <a:off x="4967784" y="1935483"/>
            <a:ext cx="3627293" cy="2571750"/>
          </a:xfrm>
          <a:prstGeom prst="rect">
            <a:avLst/>
          </a:prstGeom>
          <a:noFill/>
          <a:ln>
            <a:noFill/>
          </a:ln>
        </p:spPr>
      </p:pic>
      <p:sp>
        <p:nvSpPr>
          <p:cNvPr id="1020" name="Google Shape;1020;p72"/>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1" name="Google Shape;1021;p72"/>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p:nvPr/>
        </p:nvSpPr>
        <p:spPr>
          <a:xfrm>
            <a:off x="0" y="790007"/>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28"/>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01</a:t>
            </a:r>
            <a:endParaRPr sz="1400" b="0" i="0" u="none" strike="noStrike" cap="none">
              <a:solidFill>
                <a:srgbClr val="000000"/>
              </a:solidFill>
              <a:latin typeface="Arial"/>
              <a:ea typeface="Arial"/>
              <a:cs typeface="Arial"/>
              <a:sym typeface="Arial"/>
            </a:endParaRPr>
          </a:p>
        </p:txBody>
      </p:sp>
      <p:sp>
        <p:nvSpPr>
          <p:cNvPr id="232" name="Google Shape;232;p28"/>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Introduction to e-education platforms and resources</a:t>
            </a:r>
            <a:endParaRPr sz="1400" b="0" i="0" u="none" strike="noStrike" cap="none">
              <a:solidFill>
                <a:srgbClr val="000000"/>
              </a:solidFill>
              <a:latin typeface="Arial"/>
              <a:ea typeface="Arial"/>
              <a:cs typeface="Arial"/>
              <a:sym typeface="Arial"/>
            </a:endParaRPr>
          </a:p>
        </p:txBody>
      </p:sp>
      <p:sp>
        <p:nvSpPr>
          <p:cNvPr id="233" name="Google Shape;233;p28"/>
          <p:cNvSpPr/>
          <p:nvPr/>
        </p:nvSpPr>
        <p:spPr>
          <a:xfrm>
            <a:off x="412848" y="1874069"/>
            <a:ext cx="3292068" cy="230738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a:solidFill>
                  <a:schemeClr val="lt1"/>
                </a:solidFill>
                <a:latin typeface="Calibri"/>
                <a:ea typeface="Calibri"/>
                <a:cs typeface="Calibri"/>
                <a:sym typeface="Calibri"/>
              </a:rPr>
              <a:t>Target audience</a:t>
            </a:r>
            <a:r>
              <a:rPr lang="en-US" sz="1800" b="0" i="0" u="none" strike="noStrike" cap="none">
                <a:solidFill>
                  <a:schemeClr val="lt1"/>
                </a:solidFill>
                <a:latin typeface="Calibri"/>
                <a:ea typeface="Calibri"/>
                <a:cs typeface="Calibri"/>
                <a:sym typeface="Calibri"/>
              </a:rPr>
              <a:t>: </a:t>
            </a:r>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people not familiar  with</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e-learning  platforms </a:t>
            </a:r>
            <a:endParaRPr/>
          </a:p>
        </p:txBody>
      </p:sp>
      <p:sp>
        <p:nvSpPr>
          <p:cNvPr id="234" name="Google Shape;234;p2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28"/>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36" name="Google Shape;236;p28"/>
          <p:cNvPicPr preferRelativeResize="0"/>
          <p:nvPr/>
        </p:nvPicPr>
        <p:blipFill rotWithShape="1">
          <a:blip r:embed="rId4">
            <a:alphaModFix/>
          </a:blip>
          <a:srcRect/>
          <a:stretch/>
        </p:blipFill>
        <p:spPr>
          <a:xfrm>
            <a:off x="5000172" y="1496673"/>
            <a:ext cx="2856820" cy="28568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7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7" name="Google Shape;1027;p73"/>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03.part2</a:t>
            </a:r>
            <a:endParaRPr sz="1400" b="0" i="0" u="none" strike="noStrike" cap="none">
              <a:solidFill>
                <a:srgbClr val="000000"/>
              </a:solidFill>
              <a:latin typeface="Arial"/>
              <a:ea typeface="Arial"/>
              <a:cs typeface="Arial"/>
              <a:sym typeface="Arial"/>
            </a:endParaRPr>
          </a:p>
        </p:txBody>
      </p:sp>
      <p:sp>
        <p:nvSpPr>
          <p:cNvPr id="1028" name="Google Shape;1028;p73"/>
          <p:cNvSpPr txBox="1"/>
          <p:nvPr/>
        </p:nvSpPr>
        <p:spPr>
          <a:xfrm>
            <a:off x="4444809"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Direct engagement with an online course</a:t>
            </a:r>
            <a:endParaRPr sz="1400" b="0" i="0" u="none" strike="noStrike" cap="none">
              <a:solidFill>
                <a:srgbClr val="000000"/>
              </a:solidFill>
              <a:latin typeface="Arial"/>
              <a:ea typeface="Arial"/>
              <a:cs typeface="Arial"/>
              <a:sym typeface="Arial"/>
            </a:endParaRPr>
          </a:p>
        </p:txBody>
      </p:sp>
      <p:sp>
        <p:nvSpPr>
          <p:cNvPr id="1029" name="Google Shape;1029;p73"/>
          <p:cNvSpPr/>
          <p:nvPr/>
        </p:nvSpPr>
        <p:spPr>
          <a:xfrm>
            <a:off x="6275847" y="3499360"/>
            <a:ext cx="2421600" cy="11025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Use online whiteboards to share ideas!</a:t>
            </a:r>
            <a:endParaRPr sz="1800" b="0" i="0" u="none" strike="noStrike" cap="none">
              <a:solidFill>
                <a:schemeClr val="lt1"/>
              </a:solidFill>
              <a:latin typeface="Calibri"/>
              <a:ea typeface="Calibri"/>
              <a:cs typeface="Calibri"/>
              <a:sym typeface="Calibri"/>
            </a:endParaRPr>
          </a:p>
        </p:txBody>
      </p:sp>
      <p:pic>
        <p:nvPicPr>
          <p:cNvPr id="1030" name="Google Shape;1030;p73"/>
          <p:cNvPicPr preferRelativeResize="0"/>
          <p:nvPr/>
        </p:nvPicPr>
        <p:blipFill rotWithShape="1">
          <a:blip r:embed="rId3">
            <a:alphaModFix/>
          </a:blip>
          <a:srcRect/>
          <a:stretch/>
        </p:blipFill>
        <p:spPr>
          <a:xfrm>
            <a:off x="652800" y="1635650"/>
            <a:ext cx="5356359" cy="2966225"/>
          </a:xfrm>
          <a:prstGeom prst="rect">
            <a:avLst/>
          </a:prstGeom>
          <a:noFill/>
          <a:ln>
            <a:noFill/>
          </a:ln>
        </p:spPr>
      </p:pic>
      <p:sp>
        <p:nvSpPr>
          <p:cNvPr id="1031" name="Google Shape;1031;p73"/>
          <p:cNvSpPr txBox="1"/>
          <p:nvPr/>
        </p:nvSpPr>
        <p:spPr>
          <a:xfrm>
            <a:off x="652803" y="4245613"/>
            <a:ext cx="2399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F7F7F"/>
                </a:solidFill>
                <a:latin typeface="Calibri"/>
                <a:ea typeface="Calibri"/>
                <a:cs typeface="Calibri"/>
                <a:sym typeface="Calibri"/>
              </a:rPr>
              <a:t>https://lucidspark.com/</a:t>
            </a:r>
            <a:endParaRPr sz="1400" b="0" i="0" u="none" strike="noStrike" cap="none">
              <a:solidFill>
                <a:srgbClr val="000000"/>
              </a:solidFill>
              <a:latin typeface="Arial"/>
              <a:ea typeface="Arial"/>
              <a:cs typeface="Arial"/>
              <a:sym typeface="Arial"/>
            </a:endParaRPr>
          </a:p>
        </p:txBody>
      </p:sp>
      <p:sp>
        <p:nvSpPr>
          <p:cNvPr id="1032" name="Google Shape;1032;p73"/>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3" name="Google Shape;1033;p73"/>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8"/>
        <p:cNvGrpSpPr/>
        <p:nvPr/>
      </p:nvGrpSpPr>
      <p:grpSpPr>
        <a:xfrm>
          <a:off x="0" y="0"/>
          <a:ext cx="0" cy="0"/>
          <a:chOff x="0" y="0"/>
          <a:chExt cx="0" cy="0"/>
        </a:xfrm>
      </p:grpSpPr>
      <p:grpSp>
        <p:nvGrpSpPr>
          <p:cNvPr id="1039" name="Google Shape;1039;p74"/>
          <p:cNvGrpSpPr/>
          <p:nvPr/>
        </p:nvGrpSpPr>
        <p:grpSpPr>
          <a:xfrm>
            <a:off x="3491883" y="-20537"/>
            <a:ext cx="5626094" cy="4918933"/>
            <a:chOff x="0" y="0"/>
            <a:chExt cx="31038" cy="95810"/>
          </a:xfrm>
        </p:grpSpPr>
        <p:sp>
          <p:nvSpPr>
            <p:cNvPr id="1040" name="Google Shape;1040;p74"/>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41" name="Google Shape;1041;p74"/>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042" name="Google Shape;1042;p74"/>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43" name="Google Shape;1043;p74"/>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044" name="Google Shape;1044;p74"/>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1045" name="Google Shape;1045;p74"/>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1046" name="Google Shape;1046;p74"/>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047" name="Google Shape;1047;p74"/>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048" name="Google Shape;1048;p74"/>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1049" name="Google Shape;1049;p74"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1050" name="Google Shape;1050;p74"/>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sp>
        <p:nvSpPr>
          <p:cNvPr id="1051" name="Google Shape;1051;p74"/>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29"/>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Activity 01</a:t>
            </a:r>
            <a:endParaRPr sz="1400" b="0" i="0" u="none" strike="noStrike" cap="none">
              <a:solidFill>
                <a:srgbClr val="000000"/>
              </a:solidFill>
              <a:latin typeface="Arial"/>
              <a:ea typeface="Arial"/>
              <a:cs typeface="Arial"/>
              <a:sym typeface="Arial"/>
            </a:endParaRPr>
          </a:p>
        </p:txBody>
      </p:sp>
      <p:sp>
        <p:nvSpPr>
          <p:cNvPr id="243" name="Google Shape;243;p29"/>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Introduction to e-education platforms and resources</a:t>
            </a: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412848" y="1874069"/>
            <a:ext cx="3292068" cy="230738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Activity 01</a:t>
            </a:r>
            <a:endParaRPr/>
          </a:p>
          <a:p>
            <a:pPr marL="0" marR="0" lvl="0" indent="0" algn="ctr" rtl="0">
              <a:lnSpc>
                <a:spcPct val="100000"/>
              </a:lnSpc>
              <a:spcBef>
                <a:spcPts val="0"/>
              </a:spcBef>
              <a:spcAft>
                <a:spcPts val="0"/>
              </a:spcAft>
              <a:buClr>
                <a:srgbClr val="000000"/>
              </a:buClr>
              <a:buSzPts val="1800"/>
              <a:buFont typeface="Arial"/>
              <a:buNone/>
            </a:pPr>
            <a:r>
              <a:rPr lang="en-US" sz="1000" b="0" i="0" u="none" strike="noStrike" cap="none">
                <a:solidFill>
                  <a:schemeClr val="lt1"/>
                </a:solidFill>
                <a:latin typeface="Calibri"/>
                <a:ea typeface="Calibri"/>
                <a:cs typeface="Calibri"/>
                <a:sym typeface="Calibri"/>
              </a:rPr>
              <a:t> </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4000" b="0" i="0" u="none" strike="noStrike" cap="none">
                <a:solidFill>
                  <a:schemeClr val="lt1"/>
                </a:solidFill>
                <a:latin typeface="Calibri"/>
                <a:ea typeface="Calibri"/>
                <a:cs typeface="Calibri"/>
                <a:sym typeface="Calibri"/>
              </a:rPr>
              <a:t>OUTLINE</a:t>
            </a:r>
            <a:endParaRPr sz="1800" b="0" i="0" u="none" strike="noStrike" cap="none">
              <a:solidFill>
                <a:schemeClr val="lt1"/>
              </a:solidFill>
              <a:latin typeface="Calibri"/>
              <a:ea typeface="Calibri"/>
              <a:cs typeface="Calibri"/>
              <a:sym typeface="Calibri"/>
            </a:endParaRPr>
          </a:p>
        </p:txBody>
      </p:sp>
      <p:sp>
        <p:nvSpPr>
          <p:cNvPr id="245" name="Google Shape;245;p29"/>
          <p:cNvSpPr txBox="1"/>
          <p:nvPr/>
        </p:nvSpPr>
        <p:spPr>
          <a:xfrm>
            <a:off x="4191955" y="1897110"/>
            <a:ext cx="4465816" cy="267761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b="0" i="0" u="none" strike="noStrike" cap="none">
                <a:solidFill>
                  <a:srgbClr val="000000"/>
                </a:solidFill>
                <a:latin typeface="Calibri"/>
                <a:ea typeface="Calibri"/>
                <a:cs typeface="Calibri"/>
                <a:sym typeface="Calibri"/>
              </a:rPr>
              <a:t>0.      Context</a:t>
            </a:r>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Get acquainted with the existence of online education</a:t>
            </a:r>
            <a:endParaRPr sz="16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Learn about the existence of different types of online education and courses</a:t>
            </a:r>
            <a:endParaRPr sz="16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Learn how to find different courses and online platforms</a:t>
            </a:r>
            <a:endParaRPr sz="1600" b="0" i="0" u="none" strike="noStrike" cap="none">
              <a:solidFill>
                <a:srgbClr val="000000"/>
              </a:solidFill>
              <a:latin typeface="Arial"/>
              <a:ea typeface="Arial"/>
              <a:cs typeface="Arial"/>
              <a:sym typeface="Arial"/>
            </a:endParaRPr>
          </a:p>
        </p:txBody>
      </p:sp>
      <p:pic>
        <p:nvPicPr>
          <p:cNvPr id="246" name="Google Shape;246;p29"/>
          <p:cNvPicPr preferRelativeResize="0"/>
          <p:nvPr/>
        </p:nvPicPr>
        <p:blipFill rotWithShape="1">
          <a:blip r:embed="rId3">
            <a:alphaModFix/>
          </a:blip>
          <a:srcRect/>
          <a:stretch/>
        </p:blipFill>
        <p:spPr>
          <a:xfrm>
            <a:off x="3108142" y="1480535"/>
            <a:ext cx="833150" cy="833150"/>
          </a:xfrm>
          <a:prstGeom prst="rect">
            <a:avLst/>
          </a:prstGeom>
          <a:noFill/>
          <a:ln>
            <a:noFill/>
          </a:ln>
        </p:spPr>
      </p:pic>
      <p:sp>
        <p:nvSpPr>
          <p:cNvPr id="247" name="Google Shape;247;p2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29"/>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p:nvPr/>
        </p:nvSpPr>
        <p:spPr>
          <a:xfrm>
            <a:off x="0" y="1823299"/>
            <a:ext cx="9144000" cy="2800767"/>
          </a:xfrm>
          <a:prstGeom prst="rect">
            <a:avLst/>
          </a:prstGeom>
          <a:solidFill>
            <a:srgbClr val="009E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i="0" u="none" strike="noStrike" cap="none">
                <a:solidFill>
                  <a:schemeClr val="lt1"/>
                </a:solidFill>
                <a:latin typeface="Arial"/>
                <a:ea typeface="Arial"/>
                <a:cs typeface="Arial"/>
                <a:sym typeface="Arial"/>
              </a:rPr>
              <a:t>2030 Agenda for Sustainable Development </a:t>
            </a:r>
            <a:endParaRPr/>
          </a:p>
          <a:p>
            <a:pPr marL="0" marR="0" lvl="0" indent="0" algn="ctr" rtl="0">
              <a:lnSpc>
                <a:spcPct val="100000"/>
              </a:lnSpc>
              <a:spcBef>
                <a:spcPts val="0"/>
              </a:spcBef>
              <a:spcAft>
                <a:spcPts val="0"/>
              </a:spcAft>
              <a:buNone/>
            </a:pPr>
            <a:endParaRPr sz="4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a:solidFill>
                  <a:schemeClr val="lt1"/>
                </a:solidFill>
                <a:latin typeface="Arial"/>
                <a:ea typeface="Arial"/>
                <a:cs typeface="Arial"/>
                <a:sym typeface="Arial"/>
              </a:rPr>
              <a:t>an ambitious plan that sets out to achieve prosperity that is respectful of the planet and its inhabitants.</a:t>
            </a:r>
            <a:r>
              <a:rPr lang="en-US" sz="2800" b="0" i="0" u="none" strike="noStrike" cap="none">
                <a:solidFill>
                  <a:schemeClr val="lt1"/>
                </a:solidFill>
                <a:latin typeface="Arial"/>
                <a:ea typeface="Arial"/>
                <a:cs typeface="Arial"/>
                <a:sym typeface="Arial"/>
              </a:rPr>
              <a:t> </a:t>
            </a:r>
            <a:endParaRPr/>
          </a:p>
        </p:txBody>
      </p:sp>
      <p:sp>
        <p:nvSpPr>
          <p:cNvPr id="254" name="Google Shape;254;p3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 name="Google Shape;255;p30"/>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56" name="Google Shape;256;p30"/>
          <p:cNvPicPr preferRelativeResize="0"/>
          <p:nvPr/>
        </p:nvPicPr>
        <p:blipFill rotWithShape="1">
          <a:blip r:embed="rId4">
            <a:alphaModFix/>
          </a:blip>
          <a:srcRect/>
          <a:stretch/>
        </p:blipFill>
        <p:spPr>
          <a:xfrm>
            <a:off x="3378458" y="960120"/>
            <a:ext cx="2241634" cy="641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p:nvPr/>
        </p:nvSpPr>
        <p:spPr>
          <a:xfrm>
            <a:off x="0" y="0"/>
            <a:ext cx="9144000" cy="5143500"/>
          </a:xfrm>
          <a:prstGeom prst="rect">
            <a:avLst/>
          </a:prstGeom>
          <a:solidFill>
            <a:schemeClr val="dk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2" name="Google Shape;262;p31"/>
          <p:cNvSpPr txBox="1"/>
          <p:nvPr/>
        </p:nvSpPr>
        <p:spPr>
          <a:xfrm>
            <a:off x="355600" y="1561987"/>
            <a:ext cx="8287658" cy="2308324"/>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9EDB"/>
                </a:solidFill>
                <a:latin typeface="Arial"/>
                <a:ea typeface="Arial"/>
                <a:cs typeface="Arial"/>
                <a:sym typeface="Arial"/>
              </a:rPr>
              <a:t>The threat of climate change is now more real than ever and the SDGs are crucial if we want to avoid compromising our children's future.</a:t>
            </a:r>
            <a:endParaRPr sz="3600" b="0" i="0" u="none" strike="noStrike" cap="none">
              <a:solidFill>
                <a:srgbClr val="009EDB"/>
              </a:solidFill>
              <a:latin typeface="Arial"/>
              <a:ea typeface="Arial"/>
              <a:cs typeface="Arial"/>
              <a:sym typeface="Arial"/>
            </a:endParaRPr>
          </a:p>
        </p:txBody>
      </p:sp>
      <p:pic>
        <p:nvPicPr>
          <p:cNvPr id="263" name="Google Shape;263;p31"/>
          <p:cNvPicPr preferRelativeResize="0"/>
          <p:nvPr/>
        </p:nvPicPr>
        <p:blipFill rotWithShape="1">
          <a:blip r:embed="rId3">
            <a:alphaModFix/>
          </a:blip>
          <a:srcRect/>
          <a:stretch/>
        </p:blipFill>
        <p:spPr>
          <a:xfrm>
            <a:off x="446571" y="404759"/>
            <a:ext cx="3032385" cy="8684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p:nvPr/>
        </p:nvSpPr>
        <p:spPr>
          <a:xfrm>
            <a:off x="0" y="-4487"/>
            <a:ext cx="9144000" cy="5143500"/>
          </a:xfrm>
          <a:prstGeom prst="rect">
            <a:avLst/>
          </a:prstGeom>
          <a:solidFill>
            <a:srgbClr val="009ED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32"/>
          <p:cNvSpPr txBox="1"/>
          <p:nvPr/>
        </p:nvSpPr>
        <p:spPr>
          <a:xfrm>
            <a:off x="245501" y="307283"/>
            <a:ext cx="8652997" cy="40318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This Agenda is made up of </a:t>
            </a:r>
            <a:endParaRPr/>
          </a:p>
          <a:p>
            <a:pPr marL="457200" marR="0" lvl="0" indent="-457200" algn="l" rtl="0">
              <a:lnSpc>
                <a:spcPct val="100000"/>
              </a:lnSpc>
              <a:spcBef>
                <a:spcPts val="0"/>
              </a:spcBef>
              <a:spcAft>
                <a:spcPts val="0"/>
              </a:spcAft>
              <a:buClr>
                <a:srgbClr val="000000"/>
              </a:buClr>
              <a:buSzPts val="3200"/>
              <a:buFont typeface="Arial"/>
              <a:buChar char="•"/>
            </a:pPr>
            <a:r>
              <a:rPr lang="en-US" sz="3200" b="1" i="0" u="none" strike="noStrike" cap="none">
                <a:solidFill>
                  <a:schemeClr val="lt1"/>
                </a:solidFill>
                <a:latin typeface="Arial"/>
                <a:ea typeface="Arial"/>
                <a:cs typeface="Arial"/>
                <a:sym typeface="Arial"/>
              </a:rPr>
              <a:t>17 </a:t>
            </a:r>
            <a:r>
              <a:rPr lang="en-US" sz="3200" b="0" i="0" u="none" strike="noStrike" cap="none">
                <a:solidFill>
                  <a:schemeClr val="lt1"/>
                </a:solidFill>
                <a:latin typeface="Arial"/>
                <a:ea typeface="Arial"/>
                <a:cs typeface="Arial"/>
                <a:sym typeface="Arial"/>
              </a:rPr>
              <a:t>Sustainable Development Goals (SDGs)</a:t>
            </a:r>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chemeClr val="lt1"/>
                </a:solidFill>
                <a:latin typeface="Arial"/>
                <a:ea typeface="Arial"/>
                <a:cs typeface="Arial"/>
                <a:sym typeface="Arial"/>
              </a:rPr>
              <a:t> further broken down into </a:t>
            </a:r>
            <a:r>
              <a:rPr lang="en-US" sz="3200" b="1" i="0" u="none" strike="noStrike" cap="none">
                <a:solidFill>
                  <a:schemeClr val="lt1"/>
                </a:solidFill>
                <a:latin typeface="Arial"/>
                <a:ea typeface="Arial"/>
                <a:cs typeface="Arial"/>
                <a:sym typeface="Arial"/>
              </a:rPr>
              <a:t>169</a:t>
            </a:r>
            <a:r>
              <a:rPr lang="en-US" sz="3200" b="0" i="0" u="none" strike="noStrike" cap="none">
                <a:solidFill>
                  <a:schemeClr val="lt1"/>
                </a:solidFill>
                <a:latin typeface="Arial"/>
                <a:ea typeface="Arial"/>
                <a:cs typeface="Arial"/>
                <a:sym typeface="Arial"/>
              </a:rPr>
              <a:t> targets, </a:t>
            </a:r>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chemeClr val="lt1"/>
                </a:solidFill>
                <a:latin typeface="Arial"/>
                <a:ea typeface="Arial"/>
                <a:cs typeface="Arial"/>
                <a:sym typeface="Arial"/>
              </a:rPr>
              <a:t>to be met by </a:t>
            </a:r>
            <a:r>
              <a:rPr lang="en-US" sz="3200" b="1" i="0" u="none" strike="noStrike" cap="none">
                <a:solidFill>
                  <a:schemeClr val="lt1"/>
                </a:solidFill>
                <a:latin typeface="Arial"/>
                <a:ea typeface="Arial"/>
                <a:cs typeface="Arial"/>
                <a:sym typeface="Arial"/>
              </a:rPr>
              <a:t>2030</a:t>
            </a:r>
            <a:r>
              <a:rPr lang="en-US" sz="3200" b="0" i="0" u="none" strike="noStrike" cap="none">
                <a:solidFill>
                  <a:schemeClr val="lt1"/>
                </a:solidFill>
                <a:latin typeface="Arial"/>
                <a:ea typeface="Arial"/>
                <a:cs typeface="Arial"/>
                <a:sym typeface="Arial"/>
              </a:rPr>
              <a:t> </a:t>
            </a:r>
            <a:endParaRPr/>
          </a:p>
          <a:p>
            <a:pPr marL="457200" marR="0" lvl="0" indent="-25400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None/>
            </a:pPr>
            <a:r>
              <a:rPr lang="en-US" sz="3200" b="0" i="0" u="none" strike="noStrike" cap="none">
                <a:solidFill>
                  <a:schemeClr val="lt1"/>
                </a:solidFill>
                <a:latin typeface="Arial"/>
                <a:ea typeface="Arial"/>
                <a:cs typeface="Arial"/>
                <a:sym typeface="Arial"/>
              </a:rPr>
              <a:t>with the intention of "</a:t>
            </a:r>
            <a:r>
              <a:rPr lang="en-US" sz="3200" b="1" i="0" u="sng" strike="noStrike" cap="none">
                <a:solidFill>
                  <a:schemeClr val="lt1"/>
                </a:solidFill>
                <a:latin typeface="Arial"/>
                <a:ea typeface="Arial"/>
                <a:cs typeface="Arial"/>
                <a:sym typeface="Arial"/>
              </a:rPr>
              <a:t>leaving no one behind</a:t>
            </a:r>
            <a:r>
              <a:rPr lang="en-US" sz="3200" b="0" i="0" u="none" strike="noStrike" cap="none">
                <a:solidFill>
                  <a:schemeClr val="lt1"/>
                </a:solidFill>
                <a:latin typeface="Arial"/>
                <a:ea typeface="Arial"/>
                <a:cs typeface="Arial"/>
                <a:sym typeface="Arial"/>
              </a:rPr>
              <a:t>". </a:t>
            </a:r>
            <a:endParaRPr/>
          </a:p>
          <a:p>
            <a:pPr marL="0" marR="0" lvl="0" indent="0" algn="ctr" rtl="0">
              <a:lnSpc>
                <a:spcPct val="100000"/>
              </a:lnSpc>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270" name="Google Shape;270;p32"/>
          <p:cNvPicPr preferRelativeResize="0"/>
          <p:nvPr/>
        </p:nvPicPr>
        <p:blipFill rotWithShape="1">
          <a:blip r:embed="rId3">
            <a:alphaModFix/>
          </a:blip>
          <a:srcRect/>
          <a:stretch/>
        </p:blipFill>
        <p:spPr>
          <a:xfrm>
            <a:off x="6520801" y="4194247"/>
            <a:ext cx="2241634" cy="641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On-screen Show (16:9)</PresentationFormat>
  <Paragraphs>373</Paragraphs>
  <Slides>51</Slides>
  <Notes>51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Calibri</vt:lpstr>
      <vt:lpstr>Play</vt:lpstr>
      <vt:lpstr>Montserrat</vt:lpstr>
      <vt:lpstr>Arial</vt:lpstr>
      <vt:lpstr>Open Sans</vt:lpstr>
      <vt:lpstr>Θέμα του Office</vt:lpstr>
      <vt:lpstr>Θέμα του Office</vt:lpstr>
      <vt:lpstr>e-education activities</vt:lpstr>
      <vt:lpstr>PowerPoint Presentation</vt:lpstr>
      <vt:lpstr>PowerPoint Presentation</vt:lpstr>
      <vt:lpstr> ACTIVITY 01  Introduction to e-education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E-education?</vt:lpstr>
      <vt:lpstr>What is E-education?</vt:lpstr>
      <vt:lpstr>PowerPoint Presentation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PowerPoint Presentation</vt:lpstr>
      <vt:lpstr>e-education activities</vt:lpstr>
      <vt:lpstr>PowerPoint Presentation</vt:lpstr>
      <vt:lpstr>PowerPoint Presentation</vt:lpstr>
      <vt:lpstr> ACTIVITY 02  Exploitation of some e-education platforms/resources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e-education activities</vt:lpstr>
      <vt:lpstr> ACTIVITY 03  Direct engagement with an online course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e-education activities</dc:title>
  <dc:creator>CMS</dc:creator>
  <cp:lastModifiedBy>Panagiotis G. Anastassopoulos</cp:lastModifiedBy>
  <cp:revision>2</cp:revision>
  <dcterms:modified xsi:type="dcterms:W3CDTF">2023-11-14T23:32:38Z</dcterms:modified>
</cp:coreProperties>
</file>