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1"/>
    <p:sldMasterId id="2147483670" r:id="rId2"/>
  </p:sldMasterIdLst>
  <p:notesMasterIdLst>
    <p:notesMasterId r:id="rId5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9144000" cy="5143500" type="screen16x9"/>
  <p:notesSz cx="6858000" cy="9144000"/>
  <p:embeddedFontLst>
    <p:embeddedFont>
      <p:font typeface="Calibri" panose="020F0502020204030204" pitchFamily="34" charset="0"/>
      <p:regular r:id="rId54"/>
      <p:bold r:id="rId55"/>
      <p:italic r:id="rId56"/>
      <p:boldItalic r:id="rId57"/>
    </p:embeddedFont>
    <p:embeddedFont>
      <p:font typeface="Open Sans" panose="020B0606030504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B4EBEA7-70BC-462A-97CE-B007D686ACA0}">
  <a:tblStyle styleId="{5B4EBEA7-70BC-462A-97CE-B007D686ACA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dk1">
              <a:alpha val="20000"/>
            </a:schemeClr>
          </a:solidFill>
        </a:fill>
      </a:tcStyle>
    </a:band1H>
    <a:band2H>
      <a:tcTxStyle b="off" i="off"/>
      <a:tcStyle>
        <a:tcBdr/>
      </a:tcStyle>
    </a:band2H>
    <a:band1V>
      <a:tcTxStyle b="off" i="off"/>
      <a:tcStyle>
        <a:tcBdr/>
        <a:fill>
          <a:solidFill>
            <a:schemeClr val="dk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3" name="Google Shape;4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5" name="Google Shape;52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4" name="Google Shape;55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5" name="Google Shape;675;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5" name="Google Shape;68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9" name="Google Shape;71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7" name="Google Shape;7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4" name="Google Shape;7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79" name="Google Shape;77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01" name="Google Shape;80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19" name="Google Shape;819;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37" name="Google Shape;83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57" name="Google Shape;85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74" name="Google Shape;874;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6" name="Google Shape;916;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7" name="Google Shape;917;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6" name="Google Shape;93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4" name="Google Shape;95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5" name="Google Shape;95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1" name="Google Shape;971;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3" name="Google Shape;983;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4" name="Google Shape;994;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5" name="Google Shape;100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8" name="Google Shape;101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a:spLocks noGrp="1"/>
          </p:cNvSpPr>
          <p:nvPr>
            <p:ph type="pic" idx="2"/>
          </p:nvPr>
        </p:nvSpPr>
        <p:spPr>
          <a:xfrm>
            <a:off x="1792288" y="459581"/>
            <a:ext cx="5486400" cy="3086100"/>
          </a:xfrm>
          <a:prstGeom prst="rect">
            <a:avLst/>
          </a:prstGeom>
          <a:noFill/>
          <a:ln>
            <a:noFill/>
          </a:ln>
        </p:spPr>
      </p:sp>
      <p:sp>
        <p:nvSpPr>
          <p:cNvPr id="103" name="Google Shape;103;p15"/>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04" name="Google Shape;104;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0" name="Google Shape;110;p1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1" name="Google Shape;111;p16"/>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2" name="Google Shape;112;p16"/>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3" name="Google Shape;113;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7"/>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Google Shape;120;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5" name="Google Shape;125;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9"/>
          <p:cNvSpPr txBox="1">
            <a:spLocks noGrp="1"/>
          </p:cNvSpPr>
          <p:nvPr>
            <p:ph type="body" idx="1"/>
          </p:nvPr>
        </p:nvSpPr>
        <p:spPr>
          <a:xfrm>
            <a:off x="457200" y="900113"/>
            <a:ext cx="4038600" cy="2545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1" name="Google Shape;131;p19"/>
          <p:cNvSpPr txBox="1">
            <a:spLocks noGrp="1"/>
          </p:cNvSpPr>
          <p:nvPr>
            <p:ph type="body" idx="2"/>
          </p:nvPr>
        </p:nvSpPr>
        <p:spPr>
          <a:xfrm>
            <a:off x="4648200" y="900113"/>
            <a:ext cx="4038600" cy="2545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2" name="Google Shape;132;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3" name="Google Shape;133;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4" name="Google Shape;134;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35"/>
        <p:cNvGrpSpPr/>
        <p:nvPr/>
      </p:nvGrpSpPr>
      <p:grpSpPr>
        <a:xfrm>
          <a:off x="0" y="0"/>
          <a:ext cx="0" cy="0"/>
          <a:chOff x="0" y="0"/>
          <a:chExt cx="0" cy="0"/>
        </a:xfrm>
      </p:grpSpPr>
      <p:sp>
        <p:nvSpPr>
          <p:cNvPr id="136" name="Google Shape;136;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7" name="Google Shape;137;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39"/>
        <p:cNvGrpSpPr/>
        <p:nvPr/>
      </p:nvGrpSpPr>
      <p:grpSpPr>
        <a:xfrm>
          <a:off x="0" y="0"/>
          <a:ext cx="0" cy="0"/>
          <a:chOff x="0" y="0"/>
          <a:chExt cx="0" cy="0"/>
        </a:xfrm>
      </p:grpSpPr>
      <p:sp>
        <p:nvSpPr>
          <p:cNvPr id="140" name="Google Shape;140;p21"/>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42" name="Google Shape;142;p21"/>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43" name="Google Shape;143;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4" name="Google Shape;144;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a:spLocks noGrp="1"/>
          </p:cNvSpPr>
          <p:nvPr>
            <p:ph type="pic" idx="2"/>
          </p:nvPr>
        </p:nvSpPr>
        <p:spPr>
          <a:xfrm>
            <a:off x="1792288" y="459581"/>
            <a:ext cx="5486400" cy="3086100"/>
          </a:xfrm>
          <a:prstGeom prst="rect">
            <a:avLst/>
          </a:prstGeom>
          <a:noFill/>
          <a:ln>
            <a:noFill/>
          </a:ln>
        </p:spPr>
      </p:sp>
      <p:sp>
        <p:nvSpPr>
          <p:cNvPr id="26" name="Google Shape;26;p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7" name="Google Shape;27;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2"/>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3"/>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7" name="Google Shape;157;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8"/>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0" name="Google Shape;60;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532211"/>
            <a:ext cx="8229600" cy="53101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404046"/>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 name="Google Shape;13;p1"/>
          <p:cNvPicPr preferRelativeResize="0"/>
          <p:nvPr/>
        </p:nvPicPr>
        <p:blipFill rotWithShape="1">
          <a:blip r:embed="rId13">
            <a:alphaModFix/>
          </a:blip>
          <a:srcRect/>
          <a:stretch/>
        </p:blipFill>
        <p:spPr>
          <a:xfrm>
            <a:off x="8249673" y="4778593"/>
            <a:ext cx="350168" cy="350168"/>
          </a:xfrm>
          <a:prstGeom prst="rect">
            <a:avLst/>
          </a:prstGeom>
          <a:noFill/>
          <a:ln>
            <a:noFill/>
          </a:ln>
        </p:spPr>
      </p:pic>
      <p:pic>
        <p:nvPicPr>
          <p:cNvPr id="14" name="Google Shape;14;p1"/>
          <p:cNvPicPr preferRelativeResize="0"/>
          <p:nvPr/>
        </p:nvPicPr>
        <p:blipFill rotWithShape="1">
          <a:blip r:embed="rId14">
            <a:alphaModFix/>
          </a:blip>
          <a:srcRect/>
          <a:stretch/>
        </p:blipFill>
        <p:spPr>
          <a:xfrm>
            <a:off x="395536" y="161802"/>
            <a:ext cx="1089234" cy="310602"/>
          </a:xfrm>
          <a:prstGeom prst="rect">
            <a:avLst/>
          </a:prstGeom>
          <a:noFill/>
          <a:ln>
            <a:noFill/>
          </a:ln>
        </p:spPr>
      </p:pic>
      <p:pic>
        <p:nvPicPr>
          <p:cNvPr id="15" name="Google Shape;15;p1"/>
          <p:cNvPicPr preferRelativeResize="0"/>
          <p:nvPr/>
        </p:nvPicPr>
        <p:blipFill rotWithShape="1">
          <a:blip r:embed="rId15">
            <a:alphaModFix/>
          </a:blip>
          <a:srcRect/>
          <a:stretch/>
        </p:blipFill>
        <p:spPr>
          <a:xfrm>
            <a:off x="7656207" y="151819"/>
            <a:ext cx="1174044" cy="428821"/>
          </a:xfrm>
          <a:prstGeom prst="rect">
            <a:avLst/>
          </a:prstGeom>
          <a:noFill/>
          <a:ln>
            <a:noFill/>
          </a:ln>
        </p:spPr>
      </p:pic>
      <p:sp>
        <p:nvSpPr>
          <p:cNvPr id="16" name="Google Shape;16;p1"/>
          <p:cNvSpPr txBox="1"/>
          <p:nvPr/>
        </p:nvSpPr>
        <p:spPr>
          <a:xfrm>
            <a:off x="534473" y="4882540"/>
            <a:ext cx="837305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EA535"/>
                </a:solidFill>
                <a:latin typeface="Calibri"/>
                <a:ea typeface="Calibri"/>
                <a:cs typeface="Calibri"/>
                <a:sym typeface="Calibri"/>
              </a:rPr>
              <a:t>Entwickelt von der Universidade de Aveiro Portugal </a:t>
            </a:r>
            <a:r>
              <a:rPr lang="en-US" sz="800" b="0" i="0" u="none" strike="noStrike" cap="none">
                <a:solidFill>
                  <a:srgbClr val="1F108C"/>
                </a:solidFill>
                <a:latin typeface="Calibri"/>
                <a:ea typeface="Calibri"/>
                <a:cs typeface="Calibri"/>
                <a:sym typeface="Calibri"/>
              </a:rPr>
              <a:t>Digitale Bildung in class activity</a:t>
            </a:r>
            <a:endParaRPr sz="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532211"/>
            <a:ext cx="8229600" cy="531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p13"/>
          <p:cNvSpPr txBox="1">
            <a:spLocks noGrp="1"/>
          </p:cNvSpPr>
          <p:nvPr>
            <p:ph type="body" idx="1"/>
          </p:nvPr>
        </p:nvSpPr>
        <p:spPr>
          <a:xfrm>
            <a:off x="457200" y="1200151"/>
            <a:ext cx="8229600" cy="3404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12">
            <a:alphaModFix/>
          </a:blip>
          <a:srcRect/>
          <a:stretch/>
        </p:blipFill>
        <p:spPr>
          <a:xfrm>
            <a:off x="8249673" y="4778593"/>
            <a:ext cx="350168" cy="350168"/>
          </a:xfrm>
          <a:prstGeom prst="rect">
            <a:avLst/>
          </a:prstGeom>
          <a:noFill/>
          <a:ln>
            <a:noFill/>
          </a:ln>
        </p:spPr>
      </p:pic>
      <p:pic>
        <p:nvPicPr>
          <p:cNvPr id="91" name="Google Shape;91;p13"/>
          <p:cNvPicPr preferRelativeResize="0"/>
          <p:nvPr/>
        </p:nvPicPr>
        <p:blipFill rotWithShape="1">
          <a:blip r:embed="rId13">
            <a:alphaModFix/>
          </a:blip>
          <a:srcRect/>
          <a:stretch/>
        </p:blipFill>
        <p:spPr>
          <a:xfrm>
            <a:off x="395536" y="161802"/>
            <a:ext cx="1089234" cy="310602"/>
          </a:xfrm>
          <a:prstGeom prst="rect">
            <a:avLst/>
          </a:prstGeom>
          <a:noFill/>
          <a:ln>
            <a:noFill/>
          </a:ln>
        </p:spPr>
      </p:pic>
      <p:pic>
        <p:nvPicPr>
          <p:cNvPr id="92" name="Google Shape;92;p13"/>
          <p:cNvPicPr preferRelativeResize="0"/>
          <p:nvPr/>
        </p:nvPicPr>
        <p:blipFill rotWithShape="1">
          <a:blip r:embed="rId14">
            <a:alphaModFix/>
          </a:blip>
          <a:srcRect/>
          <a:stretch/>
        </p:blipFill>
        <p:spPr>
          <a:xfrm>
            <a:off x="7656207" y="151819"/>
            <a:ext cx="1174044" cy="428821"/>
          </a:xfrm>
          <a:prstGeom prst="rect">
            <a:avLst/>
          </a:prstGeom>
          <a:noFill/>
          <a:ln>
            <a:noFill/>
          </a:ln>
        </p:spPr>
      </p:pic>
      <p:sp>
        <p:nvSpPr>
          <p:cNvPr id="93" name="Google Shape;93;p13"/>
          <p:cNvSpPr txBox="1"/>
          <p:nvPr/>
        </p:nvSpPr>
        <p:spPr>
          <a:xfrm>
            <a:off x="534473" y="4882540"/>
            <a:ext cx="83730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EA535"/>
                </a:solidFill>
                <a:latin typeface="Calibri"/>
                <a:ea typeface="Calibri"/>
                <a:cs typeface="Calibri"/>
                <a:sym typeface="Calibri"/>
              </a:rPr>
              <a:t>Entwickelt von der Universidade de Aveiro Portugal </a:t>
            </a:r>
            <a:r>
              <a:rPr lang="en-US" sz="800" b="0" i="0" u="none" strike="noStrike" cap="none">
                <a:solidFill>
                  <a:srgbClr val="1F108C"/>
                </a:solidFill>
                <a:latin typeface="Calibri"/>
                <a:ea typeface="Calibri"/>
                <a:cs typeface="Calibri"/>
                <a:sym typeface="Calibri"/>
              </a:rPr>
              <a:t>Digitale Bildung in class activity</a:t>
            </a:r>
            <a:endParaRPr sz="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www.mentimeter.com/app/presentation/ala7cmdm8pbqwyu8vo8xm5mpzwfrhnvz/io19h7b7e8e5/edit" TargetMode="External"/><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37.jpg"/><Relationship Id="rId4" Type="http://schemas.openxmlformats.org/officeDocument/2006/relationships/hyperlink" Target="https://www.facebook.com/digequalprojec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9.jp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hyperlink" Target="https://www.coursera.org/" TargetMode="External"/><Relationship Id="rId7" Type="http://schemas.openxmlformats.org/officeDocument/2006/relationships/hyperlink" Target="http://www.learnworlds.com/"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7.png"/><Relationship Id="rId5" Type="http://schemas.openxmlformats.org/officeDocument/2006/relationships/hyperlink" Target="https://www.open.ac.uk/" TargetMode="External"/><Relationship Id="rId10" Type="http://schemas.openxmlformats.org/officeDocument/2006/relationships/image" Target="../media/image45.png"/><Relationship Id="rId4" Type="http://schemas.openxmlformats.org/officeDocument/2006/relationships/image" Target="../media/image41.png"/><Relationship Id="rId9"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hyperlink" Target="https://www.coursera.org/" TargetMode="External"/><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8.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9.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39.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51.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9.jp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37.jpg"/><Relationship Id="rId4" Type="http://schemas.openxmlformats.org/officeDocument/2006/relationships/hyperlink" Target="https://www.facebook.com/digequalprojec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2"/>
        <p:cNvGrpSpPr/>
        <p:nvPr/>
      </p:nvGrpSpPr>
      <p:grpSpPr>
        <a:xfrm>
          <a:off x="0" y="0"/>
          <a:ext cx="0" cy="0"/>
          <a:chOff x="0" y="0"/>
          <a:chExt cx="0" cy="0"/>
        </a:xfrm>
      </p:grpSpPr>
      <p:sp>
        <p:nvSpPr>
          <p:cNvPr id="163" name="Google Shape;163;p24"/>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4" name="Google Shape;164;p24"/>
          <p:cNvGrpSpPr/>
          <p:nvPr/>
        </p:nvGrpSpPr>
        <p:grpSpPr>
          <a:xfrm>
            <a:off x="251520" y="-9534"/>
            <a:ext cx="8919713" cy="5215992"/>
            <a:chOff x="216024" y="-27709"/>
            <a:chExt cx="8919713" cy="5215992"/>
          </a:xfrm>
        </p:grpSpPr>
        <p:sp>
          <p:nvSpPr>
            <p:cNvPr id="165" name="Google Shape;165;p24"/>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6" name="Google Shape;166;p24"/>
            <p:cNvSpPr/>
            <p:nvPr/>
          </p:nvSpPr>
          <p:spPr>
            <a:xfrm>
              <a:off x="216024" y="4842034"/>
              <a:ext cx="3015060" cy="3462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67" name="Google Shape;167;p24"/>
            <p:cNvSpPr txBox="1"/>
            <p:nvPr/>
          </p:nvSpPr>
          <p:spPr>
            <a:xfrm>
              <a:off x="7056784" y="4786747"/>
              <a:ext cx="1912469" cy="2154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168" name="Google Shape;168;p24"/>
          <p:cNvSpPr txBox="1">
            <a:spLocks noGrp="1"/>
          </p:cNvSpPr>
          <p:nvPr>
            <p:ph type="ctrTitle"/>
          </p:nvPr>
        </p:nvSpPr>
        <p:spPr>
          <a:xfrm>
            <a:off x="5004048" y="1619895"/>
            <a:ext cx="3895904"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dirty="0" err="1">
                <a:solidFill>
                  <a:srgbClr val="1F108C"/>
                </a:solidFill>
              </a:rPr>
              <a:t>Digitale</a:t>
            </a:r>
            <a:r>
              <a:rPr lang="en-US" sz="3600" dirty="0">
                <a:solidFill>
                  <a:srgbClr val="1F108C"/>
                </a:solidFill>
              </a:rPr>
              <a:t> </a:t>
            </a:r>
            <a:r>
              <a:rPr lang="en-US" sz="3600" dirty="0" err="1">
                <a:solidFill>
                  <a:srgbClr val="1F108C"/>
                </a:solidFill>
              </a:rPr>
              <a:t>Bildung</a:t>
            </a:r>
            <a:r>
              <a:rPr lang="en-US" sz="3600" dirty="0">
                <a:solidFill>
                  <a:srgbClr val="1F108C"/>
                </a:solidFill>
              </a:rPr>
              <a:t> –</a:t>
            </a:r>
            <a:br>
              <a:rPr lang="en-US" sz="3600" dirty="0">
                <a:solidFill>
                  <a:srgbClr val="1F108C"/>
                </a:solidFill>
              </a:rPr>
            </a:br>
            <a:r>
              <a:rPr lang="en-US" sz="3600" dirty="0" err="1">
                <a:solidFill>
                  <a:srgbClr val="1F108C"/>
                </a:solidFill>
              </a:rPr>
              <a:t>Übungen</a:t>
            </a:r>
            <a:endParaRPr sz="3600" dirty="0">
              <a:solidFill>
                <a:srgbClr val="1F108C"/>
              </a:solidFill>
            </a:endParaRPr>
          </a:p>
        </p:txBody>
      </p:sp>
      <p:sp>
        <p:nvSpPr>
          <p:cNvPr id="170" name="Google Shape;170;p24"/>
          <p:cNvSpPr txBox="1">
            <a:spLocks noGrp="1"/>
          </p:cNvSpPr>
          <p:nvPr>
            <p:ph type="subTitle" idx="1"/>
          </p:nvPr>
        </p:nvSpPr>
        <p:spPr>
          <a:xfrm>
            <a:off x="5275329" y="2895476"/>
            <a:ext cx="3895904" cy="972418"/>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00B050"/>
                </a:solidFill>
              </a:rPr>
              <a:t>Übung 1</a:t>
            </a:r>
            <a:endParaRPr>
              <a:solidFill>
                <a:srgbClr val="00B050"/>
              </a:solidFill>
            </a:endParaRPr>
          </a:p>
          <a:p>
            <a:pPr marL="0" lvl="0" indent="0" algn="ctr" rtl="0">
              <a:lnSpc>
                <a:spcPct val="100000"/>
              </a:lnSpc>
              <a:spcBef>
                <a:spcPts val="208"/>
              </a:spcBef>
              <a:spcAft>
                <a:spcPts val="0"/>
              </a:spcAft>
              <a:buClr>
                <a:srgbClr val="5324D6"/>
              </a:buClr>
              <a:buSzPct val="100000"/>
              <a:buNone/>
            </a:pPr>
            <a:r>
              <a:rPr lang="en-US">
                <a:solidFill>
                  <a:srgbClr val="5324D6"/>
                </a:solidFill>
              </a:rPr>
              <a:t> </a:t>
            </a:r>
            <a:endParaRPr/>
          </a:p>
        </p:txBody>
      </p:sp>
      <p:cxnSp>
        <p:nvCxnSpPr>
          <p:cNvPr id="171" name="Google Shape;171;p24"/>
          <p:cNvCxnSpPr/>
          <p:nvPr/>
        </p:nvCxnSpPr>
        <p:spPr>
          <a:xfrm>
            <a:off x="5670025" y="3651870"/>
            <a:ext cx="1152128" cy="0"/>
          </a:xfrm>
          <a:prstGeom prst="straightConnector1">
            <a:avLst/>
          </a:prstGeom>
          <a:noFill/>
          <a:ln w="28575" cap="flat" cmpd="sng">
            <a:solidFill>
              <a:srgbClr val="0EA535"/>
            </a:solidFill>
            <a:prstDash val="dot"/>
            <a:round/>
            <a:headEnd type="none" w="sm" len="sm"/>
            <a:tailEnd type="none" w="sm" len="sm"/>
          </a:ln>
        </p:spPr>
      </p:cxnSp>
      <p:cxnSp>
        <p:nvCxnSpPr>
          <p:cNvPr id="172" name="Google Shape;172;p24"/>
          <p:cNvCxnSpPr/>
          <p:nvPr/>
        </p:nvCxnSpPr>
        <p:spPr>
          <a:xfrm>
            <a:off x="7668344" y="3651870"/>
            <a:ext cx="1152128" cy="0"/>
          </a:xfrm>
          <a:prstGeom prst="straightConnector1">
            <a:avLst/>
          </a:prstGeom>
          <a:noFill/>
          <a:ln w="28575" cap="flat" cmpd="sng">
            <a:solidFill>
              <a:srgbClr val="0EA535"/>
            </a:solidFill>
            <a:prstDash val="dot"/>
            <a:round/>
            <a:headEnd type="none" w="sm" len="sm"/>
            <a:tailEnd type="none" w="sm" len="sm"/>
          </a:ln>
        </p:spPr>
      </p:cxnSp>
      <p:pic>
        <p:nvPicPr>
          <p:cNvPr id="173" name="Google Shape;173;p24"/>
          <p:cNvPicPr preferRelativeResize="0"/>
          <p:nvPr/>
        </p:nvPicPr>
        <p:blipFill rotWithShape="1">
          <a:blip r:embed="rId4">
            <a:alphaModFix/>
          </a:blip>
          <a:srcRect/>
          <a:stretch/>
        </p:blipFill>
        <p:spPr>
          <a:xfrm>
            <a:off x="6660191" y="4567090"/>
            <a:ext cx="1691680" cy="505976"/>
          </a:xfrm>
          <a:prstGeom prst="rect">
            <a:avLst/>
          </a:prstGeom>
          <a:noFill/>
          <a:ln>
            <a:noFill/>
          </a:ln>
        </p:spPr>
      </p:pic>
      <p:sp>
        <p:nvSpPr>
          <p:cNvPr id="174" name="Google Shape;174;p24"/>
          <p:cNvSpPr/>
          <p:nvPr/>
        </p:nvSpPr>
        <p:spPr>
          <a:xfrm>
            <a:off x="4536153" y="3944015"/>
            <a:ext cx="4572000" cy="114390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00005F"/>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endParaRPr sz="800" b="0" i="0" u="none" strike="noStrike" cap="none">
              <a:solidFill>
                <a:srgbClr val="00005F"/>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rgbClr val="00005F"/>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175" name="Google Shape;175;p2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33"/>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77" name="Google Shape;277;p33"/>
          <p:cNvPicPr preferRelativeResize="0"/>
          <p:nvPr/>
        </p:nvPicPr>
        <p:blipFill rotWithShape="1">
          <a:blip r:embed="rId4">
            <a:alphaModFix/>
          </a:blip>
          <a:srcRect/>
          <a:stretch/>
        </p:blipFill>
        <p:spPr>
          <a:xfrm>
            <a:off x="441354" y="969859"/>
            <a:ext cx="1701284" cy="487222"/>
          </a:xfrm>
          <a:prstGeom prst="rect">
            <a:avLst/>
          </a:prstGeom>
          <a:noFill/>
          <a:ln>
            <a:noFill/>
          </a:ln>
        </p:spPr>
      </p:pic>
      <p:pic>
        <p:nvPicPr>
          <p:cNvPr id="278" name="Google Shape;278;p33" descr="The 2030 Agenda seeks to achieve prosperity that is respectful of the planet and its inhabitants."/>
          <p:cNvPicPr preferRelativeResize="0"/>
          <p:nvPr/>
        </p:nvPicPr>
        <p:blipFill rotWithShape="1">
          <a:blip r:embed="rId5">
            <a:alphaModFix/>
          </a:blip>
          <a:srcRect/>
          <a:stretch/>
        </p:blipFill>
        <p:spPr>
          <a:xfrm>
            <a:off x="0" y="0"/>
            <a:ext cx="915764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4"/>
          <p:cNvSpPr/>
          <p:nvPr/>
        </p:nvSpPr>
        <p:spPr>
          <a:xfrm>
            <a:off x="0" y="771550"/>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p34"/>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01</a:t>
            </a:r>
            <a:endParaRPr sz="1400" b="0" i="0" u="none" strike="noStrike" cap="none">
              <a:solidFill>
                <a:srgbClr val="000000"/>
              </a:solidFill>
              <a:latin typeface="Arial"/>
              <a:ea typeface="Arial"/>
              <a:cs typeface="Arial"/>
              <a:sym typeface="Arial"/>
            </a:endParaRPr>
          </a:p>
        </p:txBody>
      </p:sp>
      <p:sp>
        <p:nvSpPr>
          <p:cNvPr id="285" name="Google Shape;285;p34"/>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Einführung Digitale Bildung Plattformen und Ressourcen</a:t>
            </a:r>
            <a:endParaRPr sz="1400" b="0" i="0" u="none" strike="noStrike" cap="none">
              <a:solidFill>
                <a:srgbClr val="000000"/>
              </a:solidFill>
              <a:latin typeface="Arial"/>
              <a:ea typeface="Arial"/>
              <a:cs typeface="Arial"/>
              <a:sym typeface="Arial"/>
            </a:endParaRPr>
          </a:p>
        </p:txBody>
      </p:sp>
      <p:sp>
        <p:nvSpPr>
          <p:cNvPr id="286" name="Google Shape;286;p3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p34"/>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88" name="Google Shape;288;p34"/>
          <p:cNvPicPr preferRelativeResize="0"/>
          <p:nvPr/>
        </p:nvPicPr>
        <p:blipFill rotWithShape="1">
          <a:blip r:embed="rId4">
            <a:alphaModFix/>
          </a:blip>
          <a:srcRect/>
          <a:stretch/>
        </p:blipFill>
        <p:spPr>
          <a:xfrm>
            <a:off x="1986796" y="1759446"/>
            <a:ext cx="1701284" cy="487222"/>
          </a:xfrm>
          <a:prstGeom prst="rect">
            <a:avLst/>
          </a:prstGeom>
          <a:noFill/>
          <a:ln>
            <a:noFill/>
          </a:ln>
        </p:spPr>
      </p:pic>
      <p:pic>
        <p:nvPicPr>
          <p:cNvPr id="289" name="Google Shape;289;p34"/>
          <p:cNvPicPr preferRelativeResize="0"/>
          <p:nvPr/>
        </p:nvPicPr>
        <p:blipFill rotWithShape="1">
          <a:blip r:embed="rId5">
            <a:alphaModFix/>
          </a:blip>
          <a:srcRect/>
          <a:stretch/>
        </p:blipFill>
        <p:spPr>
          <a:xfrm>
            <a:off x="448508" y="1385533"/>
            <a:ext cx="1538288" cy="1023661"/>
          </a:xfrm>
          <a:prstGeom prst="rect">
            <a:avLst/>
          </a:prstGeom>
          <a:noFill/>
          <a:ln>
            <a:noFill/>
          </a:ln>
        </p:spPr>
      </p:pic>
      <p:grpSp>
        <p:nvGrpSpPr>
          <p:cNvPr id="290" name="Google Shape;290;p34"/>
          <p:cNvGrpSpPr/>
          <p:nvPr/>
        </p:nvGrpSpPr>
        <p:grpSpPr>
          <a:xfrm>
            <a:off x="6534867" y="1668697"/>
            <a:ext cx="2059830" cy="1287394"/>
            <a:chOff x="100794" y="0"/>
            <a:chExt cx="2059830" cy="1287394"/>
          </a:xfrm>
        </p:grpSpPr>
        <p:sp>
          <p:nvSpPr>
            <p:cNvPr id="291" name="Google Shape;291;p34"/>
            <p:cNvSpPr/>
            <p:nvPr/>
          </p:nvSpPr>
          <p:spPr>
            <a:xfrm>
              <a:off x="100794" y="0"/>
              <a:ext cx="2059830" cy="1287394"/>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4"/>
            <p:cNvSpPr/>
            <p:nvPr/>
          </p:nvSpPr>
          <p:spPr>
            <a:xfrm>
              <a:off x="362392" y="888559"/>
              <a:ext cx="53555" cy="53555"/>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4"/>
            <p:cNvSpPr/>
            <p:nvPr/>
          </p:nvSpPr>
          <p:spPr>
            <a:xfrm>
              <a:off x="389170" y="915337"/>
              <a:ext cx="479940" cy="37205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4"/>
            <p:cNvSpPr txBox="1"/>
            <p:nvPr/>
          </p:nvSpPr>
          <p:spPr>
            <a:xfrm>
              <a:off x="389170" y="915337"/>
              <a:ext cx="479940" cy="372056"/>
            </a:xfrm>
            <a:prstGeom prst="rect">
              <a:avLst/>
            </a:prstGeom>
            <a:noFill/>
            <a:ln>
              <a:noFill/>
            </a:ln>
          </p:spPr>
          <p:txBody>
            <a:bodyPr spcFirstLastPara="1" wrap="square" lIns="28375"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5" name="Google Shape;295;p34"/>
            <p:cNvSpPr/>
            <p:nvPr/>
          </p:nvSpPr>
          <p:spPr>
            <a:xfrm>
              <a:off x="835123" y="538645"/>
              <a:ext cx="96812" cy="96812"/>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4"/>
            <p:cNvSpPr/>
            <p:nvPr/>
          </p:nvSpPr>
          <p:spPr>
            <a:xfrm>
              <a:off x="883529" y="587051"/>
              <a:ext cx="494359" cy="70034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4"/>
            <p:cNvSpPr txBox="1"/>
            <p:nvPr/>
          </p:nvSpPr>
          <p:spPr>
            <a:xfrm>
              <a:off x="883529" y="587051"/>
              <a:ext cx="494359" cy="700342"/>
            </a:xfrm>
            <a:prstGeom prst="rect">
              <a:avLst/>
            </a:prstGeom>
            <a:noFill/>
            <a:ln>
              <a:noFill/>
            </a:ln>
          </p:spPr>
          <p:txBody>
            <a:bodyPr spcFirstLastPara="1" wrap="square" lIns="51275"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8" name="Google Shape;298;p34"/>
            <p:cNvSpPr/>
            <p:nvPr/>
          </p:nvSpPr>
          <p:spPr>
            <a:xfrm>
              <a:off x="1403637" y="325710"/>
              <a:ext cx="133888" cy="133888"/>
            </a:xfrm>
            <a:prstGeom prst="ellipse">
              <a:avLst/>
            </a:prstGeom>
            <a:solidFill>
              <a:srgbClr val="C0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4"/>
            <p:cNvSpPr/>
            <p:nvPr/>
          </p:nvSpPr>
          <p:spPr>
            <a:xfrm>
              <a:off x="1559071" y="228953"/>
              <a:ext cx="494359" cy="89473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4"/>
            <p:cNvSpPr txBox="1"/>
            <p:nvPr/>
          </p:nvSpPr>
          <p:spPr>
            <a:xfrm>
              <a:off x="1559071" y="228953"/>
              <a:ext cx="494359" cy="894738"/>
            </a:xfrm>
            <a:prstGeom prst="rect">
              <a:avLst/>
            </a:prstGeom>
            <a:noFill/>
            <a:ln>
              <a:noFill/>
            </a:ln>
          </p:spPr>
          <p:txBody>
            <a:bodyPr spcFirstLastPara="1" wrap="square" lIns="70925" tIns="0" rIns="0" bIns="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Arial"/>
                  <a:ea typeface="Arial"/>
                  <a:cs typeface="Arial"/>
                  <a:sym typeface="Arial"/>
                </a:rPr>
                <a:t>2030</a:t>
              </a:r>
              <a:endParaRPr sz="1400" b="1" i="0" u="none" strike="noStrike" cap="none">
                <a:solidFill>
                  <a:schemeClr val="dk1"/>
                </a:solidFill>
                <a:latin typeface="Arial"/>
                <a:ea typeface="Arial"/>
                <a:cs typeface="Arial"/>
                <a:sym typeface="Arial"/>
              </a:endParaRPr>
            </a:p>
          </p:txBody>
        </p:sp>
      </p:grpSp>
      <p:sp>
        <p:nvSpPr>
          <p:cNvPr id="301" name="Google Shape;301;p34"/>
          <p:cNvSpPr/>
          <p:nvPr/>
        </p:nvSpPr>
        <p:spPr>
          <a:xfrm>
            <a:off x="541704" y="2650301"/>
            <a:ext cx="8060592" cy="1814325"/>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4400" b="1" i="0" u="none" strike="noStrike" cap="none">
                <a:solidFill>
                  <a:schemeClr val="lt1"/>
                </a:solidFill>
                <a:latin typeface="Calibri"/>
                <a:ea typeface="Calibri"/>
                <a:cs typeface="Calibri"/>
                <a:sym typeface="Calibri"/>
              </a:rPr>
              <a:t>Nachhaltige Entwicklung beginnt mit Bildung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050" b="1" i="0" u="none" strike="noStrike" cap="none">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800"/>
              <a:buFont typeface="Arial"/>
              <a:buNone/>
            </a:pPr>
            <a:r>
              <a:rPr lang="en-US" sz="1200" b="1" i="0" u="none" strike="noStrike" cap="none">
                <a:solidFill>
                  <a:schemeClr val="lt1"/>
                </a:solidFill>
                <a:latin typeface="Calibri"/>
                <a:ea typeface="Calibri"/>
                <a:cs typeface="Calibri"/>
                <a:sym typeface="Calibri"/>
              </a:rPr>
              <a:t>Unesco 2015</a:t>
            </a:r>
            <a:endParaRPr sz="10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308" name="Google Shape;308;p3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35"/>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310" name="Google Shape;310;p35" descr="SDG 4: Quality Education : GLEC Global"/>
          <p:cNvPicPr preferRelativeResize="0"/>
          <p:nvPr/>
        </p:nvPicPr>
        <p:blipFill rotWithShape="1">
          <a:blip r:embed="rId4">
            <a:alphaModFix/>
          </a:blip>
          <a:srcRect/>
          <a:stretch/>
        </p:blipFill>
        <p:spPr>
          <a:xfrm>
            <a:off x="457200" y="809229"/>
            <a:ext cx="8077201" cy="3817039"/>
          </a:xfrm>
          <a:prstGeom prst="rect">
            <a:avLst/>
          </a:prstGeom>
          <a:noFill/>
          <a:ln>
            <a:noFill/>
          </a:ln>
        </p:spPr>
      </p:pic>
      <p:sp>
        <p:nvSpPr>
          <p:cNvPr id="311" name="Google Shape;311;p35"/>
          <p:cNvSpPr txBox="1"/>
          <p:nvPr/>
        </p:nvSpPr>
        <p:spPr>
          <a:xfrm>
            <a:off x="1907741" y="1980104"/>
            <a:ext cx="1072282" cy="369332"/>
          </a:xfrm>
          <a:prstGeom prst="rect">
            <a:avLst/>
          </a:prstGeom>
          <a:solidFill>
            <a:srgbClr val="EC163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BILDUNG</a:t>
            </a:r>
            <a:endParaRPr sz="1400" b="0" i="0" u="none" strike="noStrike" cap="none">
              <a:solidFill>
                <a:schemeClr val="lt1"/>
              </a:solidFill>
              <a:latin typeface="Calibri"/>
              <a:ea typeface="Calibri"/>
              <a:cs typeface="Calibri"/>
              <a:sym typeface="Calibri"/>
            </a:endParaRPr>
          </a:p>
        </p:txBody>
      </p:sp>
      <p:sp>
        <p:nvSpPr>
          <p:cNvPr id="312" name="Google Shape;312;p35"/>
          <p:cNvSpPr txBox="1"/>
          <p:nvPr/>
        </p:nvSpPr>
        <p:spPr>
          <a:xfrm>
            <a:off x="3874688" y="1578820"/>
            <a:ext cx="4486480" cy="2677656"/>
          </a:xfrm>
          <a:prstGeom prst="rect">
            <a:avLst/>
          </a:prstGeom>
          <a:solidFill>
            <a:srgbClr val="EB173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a:solidFill>
                  <a:schemeClr val="lt1"/>
                </a:solidFill>
                <a:latin typeface="Calibri"/>
                <a:ea typeface="Calibri"/>
                <a:cs typeface="Calibri"/>
                <a:sym typeface="Calibri"/>
              </a:rPr>
              <a:t>Gewährleistung einer integrativen und gerechten Qualitätsbildung und Förderung von Möglichkeiten des lebenslangen Lernens für alle</a:t>
            </a: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6"/>
          <p:cNvPicPr preferRelativeResize="0"/>
          <p:nvPr/>
        </p:nvPicPr>
        <p:blipFill rotWithShape="1">
          <a:blip r:embed="rId3">
            <a:alphaModFix/>
          </a:blip>
          <a:srcRect/>
          <a:stretch/>
        </p:blipFill>
        <p:spPr>
          <a:xfrm>
            <a:off x="118607" y="1411086"/>
            <a:ext cx="816857" cy="816857"/>
          </a:xfrm>
          <a:prstGeom prst="rect">
            <a:avLst/>
          </a:prstGeom>
          <a:noFill/>
          <a:ln>
            <a:noFill/>
          </a:ln>
        </p:spPr>
      </p:pic>
      <p:sp>
        <p:nvSpPr>
          <p:cNvPr id="319" name="Google Shape;319;p3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Was ist Digitale Bildung?</a:t>
            </a:r>
            <a:endParaRPr sz="1800" b="1" i="0" u="none" strike="noStrike" cap="none">
              <a:solidFill>
                <a:schemeClr val="lt1"/>
              </a:solidFill>
              <a:latin typeface="Calibri"/>
              <a:ea typeface="Calibri"/>
              <a:cs typeface="Calibri"/>
              <a:sym typeface="Calibri"/>
            </a:endParaRPr>
          </a:p>
        </p:txBody>
      </p:sp>
      <p:sp>
        <p:nvSpPr>
          <p:cNvPr id="320" name="Google Shape;320;p3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321" name="Google Shape;321;p36"/>
          <p:cNvSpPr/>
          <p:nvPr/>
        </p:nvSpPr>
        <p:spPr>
          <a:xfrm>
            <a:off x="537821" y="1913185"/>
            <a:ext cx="8142514" cy="2523727"/>
          </a:xfrm>
          <a:custGeom>
            <a:avLst/>
            <a:gdLst/>
            <a:ahLst/>
            <a:cxnLst/>
            <a:rect l="l" t="t" r="r" b="b"/>
            <a:pathLst>
              <a:path w="8142514" h="2523727" extrusionOk="0">
                <a:moveTo>
                  <a:pt x="0" y="0"/>
                </a:moveTo>
                <a:cubicBezTo>
                  <a:pt x="195229" y="-17923"/>
                  <a:pt x="426523" y="83684"/>
                  <a:pt x="744458" y="0"/>
                </a:cubicBezTo>
                <a:cubicBezTo>
                  <a:pt x="1062393" y="-83684"/>
                  <a:pt x="1267735" y="45044"/>
                  <a:pt x="1488917" y="0"/>
                </a:cubicBezTo>
                <a:cubicBezTo>
                  <a:pt x="1710099" y="-45044"/>
                  <a:pt x="1817704" y="20508"/>
                  <a:pt x="1989100" y="0"/>
                </a:cubicBezTo>
                <a:cubicBezTo>
                  <a:pt x="2160496" y="-20508"/>
                  <a:pt x="2408077" y="15603"/>
                  <a:pt x="2570708" y="0"/>
                </a:cubicBezTo>
                <a:cubicBezTo>
                  <a:pt x="2733339" y="-15603"/>
                  <a:pt x="2819325" y="34613"/>
                  <a:pt x="2989466" y="0"/>
                </a:cubicBezTo>
                <a:cubicBezTo>
                  <a:pt x="3159607" y="-34613"/>
                  <a:pt x="3492478" y="39703"/>
                  <a:pt x="3733924" y="0"/>
                </a:cubicBezTo>
                <a:cubicBezTo>
                  <a:pt x="3975370" y="-39703"/>
                  <a:pt x="4033825" y="3015"/>
                  <a:pt x="4315532" y="0"/>
                </a:cubicBezTo>
                <a:cubicBezTo>
                  <a:pt x="4597239" y="-3015"/>
                  <a:pt x="4844515" y="73618"/>
                  <a:pt x="5059991" y="0"/>
                </a:cubicBezTo>
                <a:cubicBezTo>
                  <a:pt x="5275467" y="-73618"/>
                  <a:pt x="5279560" y="38124"/>
                  <a:pt x="5397324" y="0"/>
                </a:cubicBezTo>
                <a:cubicBezTo>
                  <a:pt x="5515088" y="-38124"/>
                  <a:pt x="5905019" y="28231"/>
                  <a:pt x="6141782" y="0"/>
                </a:cubicBezTo>
                <a:cubicBezTo>
                  <a:pt x="6378545" y="-28231"/>
                  <a:pt x="6666725" y="49881"/>
                  <a:pt x="6804815" y="0"/>
                </a:cubicBezTo>
                <a:cubicBezTo>
                  <a:pt x="6942905" y="-49881"/>
                  <a:pt x="7183341" y="15812"/>
                  <a:pt x="7304998" y="0"/>
                </a:cubicBezTo>
                <a:cubicBezTo>
                  <a:pt x="7426655" y="-15812"/>
                  <a:pt x="7803236" y="12434"/>
                  <a:pt x="8142514" y="0"/>
                </a:cubicBezTo>
                <a:cubicBezTo>
                  <a:pt x="8157559" y="165505"/>
                  <a:pt x="8130685" y="285329"/>
                  <a:pt x="8142514" y="454271"/>
                </a:cubicBezTo>
                <a:cubicBezTo>
                  <a:pt x="8154343" y="623213"/>
                  <a:pt x="8139686" y="775690"/>
                  <a:pt x="8142514" y="984254"/>
                </a:cubicBezTo>
                <a:cubicBezTo>
                  <a:pt x="8145342" y="1192818"/>
                  <a:pt x="8089358" y="1368970"/>
                  <a:pt x="8142514" y="1514236"/>
                </a:cubicBezTo>
                <a:cubicBezTo>
                  <a:pt x="8195670" y="1659502"/>
                  <a:pt x="8104075" y="1807943"/>
                  <a:pt x="8142514" y="1943270"/>
                </a:cubicBezTo>
                <a:cubicBezTo>
                  <a:pt x="8180953" y="2078597"/>
                  <a:pt x="8086805" y="2361530"/>
                  <a:pt x="8142514" y="2523727"/>
                </a:cubicBezTo>
                <a:cubicBezTo>
                  <a:pt x="7937956" y="2562268"/>
                  <a:pt x="7738551" y="2516163"/>
                  <a:pt x="7560906" y="2523727"/>
                </a:cubicBezTo>
                <a:cubicBezTo>
                  <a:pt x="7383261" y="2531291"/>
                  <a:pt x="7202779" y="2455410"/>
                  <a:pt x="6979298" y="2523727"/>
                </a:cubicBezTo>
                <a:cubicBezTo>
                  <a:pt x="6755817" y="2592044"/>
                  <a:pt x="6752214" y="2484267"/>
                  <a:pt x="6641965" y="2523727"/>
                </a:cubicBezTo>
                <a:cubicBezTo>
                  <a:pt x="6531716" y="2563187"/>
                  <a:pt x="6457089" y="2501178"/>
                  <a:pt x="6304632" y="2523727"/>
                </a:cubicBezTo>
                <a:cubicBezTo>
                  <a:pt x="6152175" y="2546276"/>
                  <a:pt x="6102927" y="2492488"/>
                  <a:pt x="5967300" y="2523727"/>
                </a:cubicBezTo>
                <a:cubicBezTo>
                  <a:pt x="5831673" y="2554966"/>
                  <a:pt x="5597622" y="2480852"/>
                  <a:pt x="5304266" y="2523727"/>
                </a:cubicBezTo>
                <a:cubicBezTo>
                  <a:pt x="5010910" y="2566602"/>
                  <a:pt x="4819081" y="2470941"/>
                  <a:pt x="4641233" y="2523727"/>
                </a:cubicBezTo>
                <a:cubicBezTo>
                  <a:pt x="4463385" y="2576513"/>
                  <a:pt x="4341033" y="2492599"/>
                  <a:pt x="4059625" y="2523727"/>
                </a:cubicBezTo>
                <a:cubicBezTo>
                  <a:pt x="3778217" y="2554855"/>
                  <a:pt x="3559756" y="2449557"/>
                  <a:pt x="3315166" y="2523727"/>
                </a:cubicBezTo>
                <a:cubicBezTo>
                  <a:pt x="3070576" y="2597897"/>
                  <a:pt x="3091137" y="2504864"/>
                  <a:pt x="2977834" y="2523727"/>
                </a:cubicBezTo>
                <a:cubicBezTo>
                  <a:pt x="2864531" y="2542590"/>
                  <a:pt x="2642287" y="2473680"/>
                  <a:pt x="2396226" y="2523727"/>
                </a:cubicBezTo>
                <a:cubicBezTo>
                  <a:pt x="2150165" y="2573774"/>
                  <a:pt x="1989601" y="2486174"/>
                  <a:pt x="1733192" y="2523727"/>
                </a:cubicBezTo>
                <a:cubicBezTo>
                  <a:pt x="1476783" y="2561280"/>
                  <a:pt x="1364336" y="2489386"/>
                  <a:pt x="1070159" y="2523727"/>
                </a:cubicBezTo>
                <a:cubicBezTo>
                  <a:pt x="775982" y="2558068"/>
                  <a:pt x="363345" y="2432348"/>
                  <a:pt x="0" y="2523727"/>
                </a:cubicBezTo>
                <a:cubicBezTo>
                  <a:pt x="-3596" y="2301415"/>
                  <a:pt x="6719" y="2198386"/>
                  <a:pt x="0" y="2044219"/>
                </a:cubicBezTo>
                <a:cubicBezTo>
                  <a:pt x="-6719" y="1890052"/>
                  <a:pt x="37333" y="1700711"/>
                  <a:pt x="0" y="1539473"/>
                </a:cubicBezTo>
                <a:cubicBezTo>
                  <a:pt x="-37333" y="1378235"/>
                  <a:pt x="21938" y="1304052"/>
                  <a:pt x="0" y="1085203"/>
                </a:cubicBezTo>
                <a:cubicBezTo>
                  <a:pt x="-21938" y="866354"/>
                  <a:pt x="37823" y="821806"/>
                  <a:pt x="0" y="630932"/>
                </a:cubicBezTo>
                <a:cubicBezTo>
                  <a:pt x="-37823" y="440058"/>
                  <a:pt x="27826" y="279026"/>
                  <a:pt x="0" y="0"/>
                </a:cubicBezTo>
                <a:close/>
              </a:path>
            </a:pathLst>
          </a:custGeom>
          <a:noFill/>
          <a:ln w="28575" cap="flat" cmpd="sng">
            <a:solidFill>
              <a:srgbClr val="0EA53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800" b="0" i="0" u="none" strike="noStrike" cap="none">
                <a:solidFill>
                  <a:srgbClr val="0EA535"/>
                </a:solidFill>
                <a:latin typeface="Calibri"/>
                <a:ea typeface="Calibri"/>
                <a:cs typeface="Calibri"/>
                <a:sym typeface="Calibri"/>
              </a:rPr>
              <a:t>e-learning, digitales Lernen oder digitale Bildung</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EA535"/>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a:p>
            <a:pPr marL="0" marR="0" lvl="0" indent="0" algn="ctr" rtl="0">
              <a:lnSpc>
                <a:spcPct val="15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ist ein Bildungssystem, das </a:t>
            </a:r>
            <a:r>
              <a:rPr lang="en-US" sz="2400" b="1" i="0" u="none" strike="noStrike" cap="none">
                <a:solidFill>
                  <a:schemeClr val="lt1"/>
                </a:solidFill>
                <a:latin typeface="Calibri"/>
                <a:ea typeface="Calibri"/>
                <a:cs typeface="Calibri"/>
                <a:sym typeface="Calibri"/>
              </a:rPr>
              <a:t>Wissen </a:t>
            </a:r>
            <a:r>
              <a:rPr lang="en-US" sz="2400" b="0" i="0" u="none" strike="noStrike" cap="none">
                <a:solidFill>
                  <a:schemeClr val="lt1"/>
                </a:solidFill>
                <a:latin typeface="Calibri"/>
                <a:ea typeface="Calibri"/>
                <a:cs typeface="Calibri"/>
                <a:sym typeface="Calibri"/>
              </a:rPr>
              <a:t>und Kompetenzen </a:t>
            </a:r>
            <a:r>
              <a:rPr lang="en-US" sz="2400" b="1" i="0" u="none" strike="noStrike" cap="none">
                <a:solidFill>
                  <a:schemeClr val="lt1"/>
                </a:solidFill>
                <a:latin typeface="Calibri"/>
                <a:ea typeface="Calibri"/>
                <a:cs typeface="Calibri"/>
                <a:sym typeface="Calibri"/>
              </a:rPr>
              <a:t>vermittelt </a:t>
            </a:r>
            <a:r>
              <a:rPr lang="en-US" sz="2400" b="0" i="0" u="none" strike="noStrike" cap="none">
                <a:solidFill>
                  <a:schemeClr val="lt1"/>
                </a:solidFill>
                <a:latin typeface="Calibri"/>
                <a:ea typeface="Calibri"/>
                <a:cs typeface="Calibri"/>
                <a:sym typeface="Calibri"/>
              </a:rPr>
              <a:t>und viele Menschen erreicht, unabhängig davon, ob sie sich im selben Raum oder in derselben Zeit befinden oder nicht</a:t>
            </a:r>
            <a:endParaRPr sz="2000" b="0" i="0" u="none" strike="noStrike" cap="none">
              <a:solidFill>
                <a:schemeClr val="lt1"/>
              </a:solidFill>
              <a:latin typeface="Calibri"/>
              <a:ea typeface="Calibri"/>
              <a:cs typeface="Calibri"/>
              <a:sym typeface="Calibri"/>
            </a:endParaRPr>
          </a:p>
        </p:txBody>
      </p:sp>
      <p:sp>
        <p:nvSpPr>
          <p:cNvPr id="322" name="Google Shape;322;p3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3" name="Google Shape;323;p36"/>
          <p:cNvPicPr preferRelativeResize="0"/>
          <p:nvPr/>
        </p:nvPicPr>
        <p:blipFill rotWithShape="1">
          <a:blip r:embed="rId4">
            <a:alphaModFix/>
          </a:blip>
          <a:srcRect/>
          <a:stretch/>
        </p:blipFill>
        <p:spPr>
          <a:xfrm>
            <a:off x="361463" y="196325"/>
            <a:ext cx="1781175" cy="371475"/>
          </a:xfrm>
          <a:prstGeom prst="rect">
            <a:avLst/>
          </a:prstGeom>
          <a:noFill/>
          <a:ln>
            <a:noFill/>
          </a:ln>
        </p:spPr>
      </p:pic>
      <p:sp>
        <p:nvSpPr>
          <p:cNvPr id="324" name="Google Shape;324;p36"/>
          <p:cNvSpPr txBox="1"/>
          <p:nvPr/>
        </p:nvSpPr>
        <p:spPr>
          <a:xfrm>
            <a:off x="1372392" y="2571750"/>
            <a:ext cx="6473371"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ist ein Bildungssystem, das </a:t>
            </a:r>
            <a:r>
              <a:rPr lang="en-US" sz="2000" b="1" i="0" u="none" strike="noStrike" cap="none">
                <a:solidFill>
                  <a:srgbClr val="000000"/>
                </a:solidFill>
                <a:latin typeface="Calibri"/>
                <a:ea typeface="Calibri"/>
                <a:cs typeface="Calibri"/>
                <a:sym typeface="Calibri"/>
              </a:rPr>
              <a:t>Wissen </a:t>
            </a:r>
            <a:r>
              <a:rPr lang="en-US" sz="2000" b="0" i="0" u="none" strike="noStrike" cap="none">
                <a:solidFill>
                  <a:srgbClr val="000000"/>
                </a:solidFill>
                <a:latin typeface="Calibri"/>
                <a:ea typeface="Calibri"/>
                <a:cs typeface="Calibri"/>
                <a:sym typeface="Calibri"/>
              </a:rPr>
              <a:t>und Kompetenzen </a:t>
            </a:r>
            <a:r>
              <a:rPr lang="en-US" sz="2000" b="1" i="0" u="none" strike="noStrike" cap="none">
                <a:solidFill>
                  <a:srgbClr val="000000"/>
                </a:solidFill>
                <a:latin typeface="Calibri"/>
                <a:ea typeface="Calibri"/>
                <a:cs typeface="Calibri"/>
                <a:sym typeface="Calibri"/>
              </a:rPr>
              <a:t>vermittelt </a:t>
            </a:r>
            <a:r>
              <a:rPr lang="en-US" sz="2000" b="0" i="0" u="none" strike="noStrike" cap="none">
                <a:solidFill>
                  <a:srgbClr val="000000"/>
                </a:solidFill>
                <a:latin typeface="Calibri"/>
                <a:ea typeface="Calibri"/>
                <a:cs typeface="Calibri"/>
                <a:sym typeface="Calibri"/>
              </a:rPr>
              <a:t>und viele Menschen erreicht, unabhängig davon, ob sie sich am selben Ort oder in derselben Zeitzone befinden oder nicht</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 calcmode="lin" valueType="num">
                                      <p:cBhvr additive="base">
                                        <p:cTn id="7" dur="2000"/>
                                        <p:tgtEl>
                                          <p:spTgt spid="3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7"/>
          <p:cNvSpPr/>
          <p:nvPr/>
        </p:nvSpPr>
        <p:spPr>
          <a:xfrm>
            <a:off x="0" y="771550"/>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37"/>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01</a:t>
            </a:r>
            <a:endParaRPr sz="1400" b="0" i="0" u="none" strike="noStrike" cap="none">
              <a:solidFill>
                <a:srgbClr val="000000"/>
              </a:solidFill>
              <a:latin typeface="Arial"/>
              <a:ea typeface="Arial"/>
              <a:cs typeface="Arial"/>
              <a:sym typeface="Arial"/>
            </a:endParaRPr>
          </a:p>
        </p:txBody>
      </p:sp>
      <p:sp>
        <p:nvSpPr>
          <p:cNvPr id="331" name="Google Shape;331;p37"/>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Einführung Digitale Bildung Plattformen und Ressourcen</a:t>
            </a:r>
            <a:endParaRPr sz="1400" b="0" i="0" u="none" strike="noStrike" cap="none">
              <a:solidFill>
                <a:srgbClr val="000000"/>
              </a:solidFill>
              <a:latin typeface="Arial"/>
              <a:ea typeface="Arial"/>
              <a:cs typeface="Arial"/>
              <a:sym typeface="Arial"/>
            </a:endParaRPr>
          </a:p>
        </p:txBody>
      </p:sp>
      <p:pic>
        <p:nvPicPr>
          <p:cNvPr id="332" name="Google Shape;332;p37">
            <a:hlinkClick r:id="rId3"/>
          </p:cNvPr>
          <p:cNvPicPr preferRelativeResize="0"/>
          <p:nvPr/>
        </p:nvPicPr>
        <p:blipFill rotWithShape="1">
          <a:blip r:embed="rId4">
            <a:alphaModFix/>
          </a:blip>
          <a:srcRect l="18450" t="18855" r="15420" b="26163"/>
          <a:stretch/>
        </p:blipFill>
        <p:spPr>
          <a:xfrm>
            <a:off x="645122" y="1708067"/>
            <a:ext cx="2488818" cy="1549909"/>
          </a:xfrm>
          <a:prstGeom prst="rect">
            <a:avLst/>
          </a:prstGeom>
          <a:noFill/>
          <a:ln>
            <a:noFill/>
          </a:ln>
        </p:spPr>
      </p:pic>
      <p:pic>
        <p:nvPicPr>
          <p:cNvPr id="333" name="Google Shape;333;p37">
            <a:hlinkClick r:id="rId3"/>
          </p:cNvPr>
          <p:cNvPicPr preferRelativeResize="0"/>
          <p:nvPr/>
        </p:nvPicPr>
        <p:blipFill rotWithShape="1">
          <a:blip r:embed="rId5">
            <a:alphaModFix/>
          </a:blip>
          <a:srcRect/>
          <a:stretch/>
        </p:blipFill>
        <p:spPr>
          <a:xfrm>
            <a:off x="1057367" y="3380006"/>
            <a:ext cx="1541453" cy="1154602"/>
          </a:xfrm>
          <a:prstGeom prst="rect">
            <a:avLst/>
          </a:prstGeom>
          <a:noFill/>
          <a:ln>
            <a:noFill/>
          </a:ln>
        </p:spPr>
      </p:pic>
      <p:sp>
        <p:nvSpPr>
          <p:cNvPr id="334" name="Google Shape;334;p3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5" name="Google Shape;335;p37"/>
          <p:cNvPicPr preferRelativeResize="0"/>
          <p:nvPr/>
        </p:nvPicPr>
        <p:blipFill rotWithShape="1">
          <a:blip r:embed="rId6">
            <a:alphaModFix/>
          </a:blip>
          <a:srcRect/>
          <a:stretch/>
        </p:blipFill>
        <p:spPr>
          <a:xfrm>
            <a:off x="361463" y="196325"/>
            <a:ext cx="1781175" cy="371475"/>
          </a:xfrm>
          <a:prstGeom prst="rect">
            <a:avLst/>
          </a:prstGeom>
          <a:noFill/>
          <a:ln>
            <a:noFill/>
          </a:ln>
        </p:spPr>
      </p:pic>
      <p:pic>
        <p:nvPicPr>
          <p:cNvPr id="336" name="Google Shape;336;p37"/>
          <p:cNvPicPr preferRelativeResize="0"/>
          <p:nvPr/>
        </p:nvPicPr>
        <p:blipFill rotWithShape="1">
          <a:blip r:embed="rId7">
            <a:alphaModFix/>
          </a:blip>
          <a:srcRect/>
          <a:stretch/>
        </p:blipFill>
        <p:spPr>
          <a:xfrm>
            <a:off x="325768" y="1424103"/>
            <a:ext cx="3187864" cy="323867"/>
          </a:xfrm>
          <a:prstGeom prst="rect">
            <a:avLst/>
          </a:prstGeom>
          <a:noFill/>
          <a:ln>
            <a:noFill/>
          </a:ln>
        </p:spPr>
      </p:pic>
      <p:grpSp>
        <p:nvGrpSpPr>
          <p:cNvPr id="337" name="Google Shape;337;p37"/>
          <p:cNvGrpSpPr/>
          <p:nvPr/>
        </p:nvGrpSpPr>
        <p:grpSpPr>
          <a:xfrm>
            <a:off x="3770082" y="1567044"/>
            <a:ext cx="4781784" cy="3389041"/>
            <a:chOff x="266365" y="541"/>
            <a:chExt cx="4781784" cy="3389041"/>
          </a:xfrm>
        </p:grpSpPr>
        <p:sp>
          <p:nvSpPr>
            <p:cNvPr id="338" name="Google Shape;338;p37"/>
            <p:cNvSpPr/>
            <p:nvPr/>
          </p:nvSpPr>
          <p:spPr>
            <a:xfrm>
              <a:off x="284742" y="541"/>
              <a:ext cx="2287789" cy="1016712"/>
            </a:xfrm>
            <a:prstGeom prst="rect">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7"/>
            <p:cNvSpPr txBox="1"/>
            <p:nvPr/>
          </p:nvSpPr>
          <p:spPr>
            <a:xfrm>
              <a:off x="284742" y="541"/>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Haben Sie schon einmal einen Online-Kurs besucht (J/N)?</a:t>
              </a:r>
              <a:endParaRPr sz="1400" b="0" i="0" u="none" strike="noStrike" cap="none">
                <a:solidFill>
                  <a:srgbClr val="000000"/>
                </a:solidFill>
                <a:latin typeface="Arial"/>
                <a:ea typeface="Arial"/>
                <a:cs typeface="Arial"/>
                <a:sym typeface="Arial"/>
              </a:endParaRPr>
            </a:p>
          </p:txBody>
        </p:sp>
        <p:sp>
          <p:nvSpPr>
            <p:cNvPr id="340" name="Google Shape;340;p37"/>
            <p:cNvSpPr/>
            <p:nvPr/>
          </p:nvSpPr>
          <p:spPr>
            <a:xfrm>
              <a:off x="2741983" y="541"/>
              <a:ext cx="2287789" cy="1016712"/>
            </a:xfrm>
            <a:prstGeom prst="rect">
              <a:avLst/>
            </a:prstGeom>
            <a:solidFill>
              <a:srgbClr val="BD6D4F"/>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7"/>
            <p:cNvSpPr txBox="1"/>
            <p:nvPr/>
          </p:nvSpPr>
          <p:spPr>
            <a:xfrm>
              <a:off x="2741983" y="541"/>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Welche Arten von Kursen kann man in der Digitalen Bildung belegen?</a:t>
              </a:r>
              <a:endParaRPr sz="1400" b="0" i="0" u="none" strike="noStrike" cap="none">
                <a:solidFill>
                  <a:srgbClr val="000000"/>
                </a:solidFill>
                <a:latin typeface="Arial"/>
                <a:ea typeface="Arial"/>
                <a:cs typeface="Arial"/>
                <a:sym typeface="Arial"/>
              </a:endParaRPr>
            </a:p>
          </p:txBody>
        </p:sp>
        <p:sp>
          <p:nvSpPr>
            <p:cNvPr id="342" name="Google Shape;342;p37"/>
            <p:cNvSpPr/>
            <p:nvPr/>
          </p:nvSpPr>
          <p:spPr>
            <a:xfrm>
              <a:off x="284742" y="1186706"/>
              <a:ext cx="2287789" cy="1016712"/>
            </a:xfrm>
            <a:prstGeom prst="rect">
              <a:avLst/>
            </a:prstGeom>
            <a:solidFill>
              <a:srgbClr val="BC8B51"/>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7"/>
            <p:cNvSpPr txBox="1"/>
            <p:nvPr/>
          </p:nvSpPr>
          <p:spPr>
            <a:xfrm>
              <a:off x="284742" y="1186706"/>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Ist die Qualität von Kursen schlechter als die des Präsenzunterrichts (J/N)?</a:t>
              </a:r>
              <a:endParaRPr sz="1400" b="0" i="0" u="none" strike="noStrike" cap="none">
                <a:solidFill>
                  <a:srgbClr val="000000"/>
                </a:solidFill>
                <a:latin typeface="Arial"/>
                <a:ea typeface="Arial"/>
                <a:cs typeface="Arial"/>
                <a:sym typeface="Arial"/>
              </a:endParaRPr>
            </a:p>
          </p:txBody>
        </p:sp>
        <p:sp>
          <p:nvSpPr>
            <p:cNvPr id="344" name="Google Shape;344;p37"/>
            <p:cNvSpPr/>
            <p:nvPr/>
          </p:nvSpPr>
          <p:spPr>
            <a:xfrm>
              <a:off x="2741983" y="1186706"/>
              <a:ext cx="2287789" cy="1016712"/>
            </a:xfrm>
            <a:prstGeom prst="rect">
              <a:avLst/>
            </a:prstGeom>
            <a:solidFill>
              <a:srgbClr val="BBA754"/>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7"/>
            <p:cNvSpPr txBox="1"/>
            <p:nvPr/>
          </p:nvSpPr>
          <p:spPr>
            <a:xfrm>
              <a:off x="2741983" y="1186706"/>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Sind alle Online-Kurse kostenlos (J/N)?</a:t>
              </a:r>
              <a:endParaRPr sz="1400" b="0" i="0" u="none" strike="noStrike" cap="none">
                <a:solidFill>
                  <a:srgbClr val="000000"/>
                </a:solidFill>
                <a:latin typeface="Arial"/>
                <a:ea typeface="Arial"/>
                <a:cs typeface="Arial"/>
                <a:sym typeface="Arial"/>
              </a:endParaRPr>
            </a:p>
          </p:txBody>
        </p:sp>
        <p:sp>
          <p:nvSpPr>
            <p:cNvPr id="346" name="Google Shape;346;p37"/>
            <p:cNvSpPr/>
            <p:nvPr/>
          </p:nvSpPr>
          <p:spPr>
            <a:xfrm>
              <a:off x="266365" y="2372870"/>
              <a:ext cx="2287789" cy="1016712"/>
            </a:xfrm>
            <a:prstGeom prst="rect">
              <a:avLst/>
            </a:prstGeom>
            <a:solidFill>
              <a:srgbClr val="B4BA55"/>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7"/>
            <p:cNvSpPr txBox="1"/>
            <p:nvPr/>
          </p:nvSpPr>
          <p:spPr>
            <a:xfrm>
              <a:off x="266365" y="2372870"/>
              <a:ext cx="2287789"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Können Online-Kurse zertifiziert werden?</a:t>
              </a:r>
              <a:endParaRPr sz="1400" b="0" i="0" u="none" strike="noStrike" cap="none">
                <a:solidFill>
                  <a:schemeClr val="lt1"/>
                </a:solidFill>
                <a:latin typeface="Calibri"/>
                <a:ea typeface="Calibri"/>
                <a:cs typeface="Calibri"/>
                <a:sym typeface="Calibri"/>
              </a:endParaRPr>
            </a:p>
          </p:txBody>
        </p:sp>
        <p:sp>
          <p:nvSpPr>
            <p:cNvPr id="348" name="Google Shape;348;p37"/>
            <p:cNvSpPr/>
            <p:nvPr/>
          </p:nvSpPr>
          <p:spPr>
            <a:xfrm>
              <a:off x="2723606" y="2372870"/>
              <a:ext cx="2324543" cy="1016712"/>
            </a:xfrm>
            <a:prstGeom prst="rect">
              <a:avLst/>
            </a:prstGeom>
            <a:solidFill>
              <a:srgbClr val="99B958"/>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7"/>
            <p:cNvSpPr txBox="1"/>
            <p:nvPr/>
          </p:nvSpPr>
          <p:spPr>
            <a:xfrm>
              <a:off x="2723606" y="2372870"/>
              <a:ext cx="2324543" cy="1016712"/>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400" b="0" i="0" u="none" strike="noStrike" cap="none">
                  <a:solidFill>
                    <a:schemeClr val="lt1"/>
                  </a:solidFill>
                  <a:latin typeface="Calibri"/>
                  <a:ea typeface="Calibri"/>
                  <a:cs typeface="Calibri"/>
                  <a:sym typeface="Calibri"/>
                </a:rPr>
                <a:t>Welche Ängste und Bedenken haben Sie?</a:t>
              </a:r>
              <a:endParaRPr sz="14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2. Warum sollte man sich mit Digitaler Bildung beschäftigen?</a:t>
            </a:r>
            <a:endParaRPr sz="1400" b="0" i="0" u="none" strike="noStrike" cap="none">
              <a:solidFill>
                <a:srgbClr val="000000"/>
              </a:solidFill>
              <a:latin typeface="Arial"/>
              <a:ea typeface="Arial"/>
              <a:cs typeface="Arial"/>
              <a:sym typeface="Arial"/>
            </a:endParaRPr>
          </a:p>
        </p:txBody>
      </p:sp>
      <p:sp>
        <p:nvSpPr>
          <p:cNvPr id="356" name="Google Shape;356;p3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pic>
        <p:nvPicPr>
          <p:cNvPr id="357" name="Google Shape;357;p38" descr="Top 4 Benefits Of eLearning Education - eLearning Industry"/>
          <p:cNvPicPr preferRelativeResize="0"/>
          <p:nvPr/>
        </p:nvPicPr>
        <p:blipFill rotWithShape="1">
          <a:blip r:embed="rId3">
            <a:alphaModFix/>
          </a:blip>
          <a:srcRect/>
          <a:stretch/>
        </p:blipFill>
        <p:spPr>
          <a:xfrm>
            <a:off x="849085" y="2114841"/>
            <a:ext cx="3497133" cy="1887523"/>
          </a:xfrm>
          <a:prstGeom prst="roundRect">
            <a:avLst>
              <a:gd name="adj" fmla="val 8594"/>
            </a:avLst>
          </a:prstGeom>
          <a:solidFill>
            <a:srgbClr val="ECECEC"/>
          </a:solidFill>
          <a:ln>
            <a:noFill/>
          </a:ln>
          <a:effectLst>
            <a:reflection stA="38000" endPos="28000" dist="5000" dir="5400000" sy="-100000" algn="bl" rotWithShape="0"/>
          </a:effectLst>
        </p:spPr>
      </p:pic>
      <p:sp>
        <p:nvSpPr>
          <p:cNvPr id="358" name="Google Shape;358;p3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38"/>
          <p:cNvPicPr preferRelativeResize="0"/>
          <p:nvPr/>
        </p:nvPicPr>
        <p:blipFill rotWithShape="1">
          <a:blip r:embed="rId4">
            <a:alphaModFix/>
          </a:blip>
          <a:srcRect/>
          <a:stretch/>
        </p:blipFill>
        <p:spPr>
          <a:xfrm>
            <a:off x="361463" y="196325"/>
            <a:ext cx="1781175" cy="371475"/>
          </a:xfrm>
          <a:prstGeom prst="rect">
            <a:avLst/>
          </a:prstGeom>
          <a:noFill/>
          <a:ln>
            <a:noFill/>
          </a:ln>
        </p:spPr>
      </p:pic>
      <p:grpSp>
        <p:nvGrpSpPr>
          <p:cNvPr id="360" name="Google Shape;360;p38"/>
          <p:cNvGrpSpPr/>
          <p:nvPr/>
        </p:nvGrpSpPr>
        <p:grpSpPr>
          <a:xfrm>
            <a:off x="4903552" y="1490300"/>
            <a:ext cx="3339062" cy="3500799"/>
            <a:chOff x="901384" y="0"/>
            <a:chExt cx="3339062" cy="3500799"/>
          </a:xfrm>
        </p:grpSpPr>
        <p:sp>
          <p:nvSpPr>
            <p:cNvPr id="361" name="Google Shape;361;p38"/>
            <p:cNvSpPr/>
            <p:nvPr/>
          </p:nvSpPr>
          <p:spPr>
            <a:xfrm>
              <a:off x="1853017" y="1129358"/>
              <a:ext cx="1435463" cy="1241733"/>
            </a:xfrm>
            <a:prstGeom prst="hexagon">
              <a:avLst>
                <a:gd name="adj" fmla="val 28570"/>
                <a:gd name="vf" fmla="val 115470"/>
              </a:avLst>
            </a:prstGeom>
            <a:solidFill>
              <a:srgbClr val="0EA535"/>
            </a:solid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8"/>
            <p:cNvSpPr txBox="1"/>
            <p:nvPr/>
          </p:nvSpPr>
          <p:spPr>
            <a:xfrm>
              <a:off x="2090893" y="1335131"/>
              <a:ext cx="959711" cy="83018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2000" b="1" i="0" u="none" strike="noStrike" cap="none">
                  <a:solidFill>
                    <a:schemeClr val="lt1"/>
                  </a:solidFill>
                  <a:latin typeface="Calibri"/>
                  <a:ea typeface="Calibri"/>
                  <a:cs typeface="Calibri"/>
                  <a:sym typeface="Calibri"/>
                </a:rPr>
                <a:t>Gründe</a:t>
              </a:r>
              <a:endParaRPr sz="1000" b="0" i="0" u="none" strike="noStrike" cap="none">
                <a:solidFill>
                  <a:srgbClr val="000000"/>
                </a:solidFill>
                <a:latin typeface="Arial"/>
                <a:ea typeface="Arial"/>
                <a:cs typeface="Arial"/>
                <a:sym typeface="Arial"/>
              </a:endParaRPr>
            </a:p>
          </p:txBody>
        </p:sp>
        <p:sp>
          <p:nvSpPr>
            <p:cNvPr id="363" name="Google Shape;363;p38"/>
            <p:cNvSpPr/>
            <p:nvPr/>
          </p:nvSpPr>
          <p:spPr>
            <a:xfrm>
              <a:off x="2751893" y="535272"/>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8"/>
            <p:cNvSpPr/>
            <p:nvPr/>
          </p:nvSpPr>
          <p:spPr>
            <a:xfrm>
              <a:off x="1985244" y="0"/>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8"/>
            <p:cNvSpPr txBox="1"/>
            <p:nvPr/>
          </p:nvSpPr>
          <p:spPr>
            <a:xfrm>
              <a:off x="2180190" y="168652"/>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Trend</a:t>
              </a:r>
              <a:endParaRPr sz="1400" b="0" i="0" u="none" strike="noStrike" cap="none">
                <a:solidFill>
                  <a:srgbClr val="000000"/>
                </a:solidFill>
                <a:latin typeface="Arial"/>
                <a:ea typeface="Arial"/>
                <a:cs typeface="Arial"/>
                <a:sym typeface="Arial"/>
              </a:endParaRPr>
            </a:p>
          </p:txBody>
        </p:sp>
        <p:sp>
          <p:nvSpPr>
            <p:cNvPr id="366" name="Google Shape;366;p38"/>
            <p:cNvSpPr/>
            <p:nvPr/>
          </p:nvSpPr>
          <p:spPr>
            <a:xfrm>
              <a:off x="3383977" y="1407671"/>
              <a:ext cx="541596" cy="466656"/>
            </a:xfrm>
            <a:prstGeom prst="hexagon">
              <a:avLst>
                <a:gd name="adj" fmla="val 28900"/>
                <a:gd name="vf" fmla="val 115470"/>
              </a:avLst>
            </a:prstGeom>
            <a:solidFill>
              <a:srgbClr val="D0D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8"/>
            <p:cNvSpPr/>
            <p:nvPr/>
          </p:nvSpPr>
          <p:spPr>
            <a:xfrm>
              <a:off x="3064095" y="625943"/>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8"/>
            <p:cNvSpPr txBox="1"/>
            <p:nvPr/>
          </p:nvSpPr>
          <p:spPr>
            <a:xfrm>
              <a:off x="3259041" y="794595"/>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attraktiv</a:t>
              </a:r>
              <a:endParaRPr sz="1400" b="0" i="0" u="none" strike="noStrike" cap="none">
                <a:solidFill>
                  <a:srgbClr val="000000"/>
                </a:solidFill>
                <a:latin typeface="Arial"/>
                <a:ea typeface="Arial"/>
                <a:cs typeface="Arial"/>
                <a:sym typeface="Arial"/>
              </a:endParaRPr>
            </a:p>
          </p:txBody>
        </p:sp>
        <p:sp>
          <p:nvSpPr>
            <p:cNvPr id="369" name="Google Shape;369;p38"/>
            <p:cNvSpPr/>
            <p:nvPr/>
          </p:nvSpPr>
          <p:spPr>
            <a:xfrm>
              <a:off x="2944891" y="2392446"/>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8"/>
            <p:cNvSpPr/>
            <p:nvPr/>
          </p:nvSpPr>
          <p:spPr>
            <a:xfrm>
              <a:off x="3064095" y="1856474"/>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8"/>
            <p:cNvSpPr txBox="1"/>
            <p:nvPr/>
          </p:nvSpPr>
          <p:spPr>
            <a:xfrm>
              <a:off x="3207523" y="1976229"/>
              <a:ext cx="888914"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digitale Kompetenz</a:t>
              </a:r>
              <a:endParaRPr sz="1400" b="0" i="0" u="none" strike="noStrike" cap="none">
                <a:solidFill>
                  <a:srgbClr val="000000"/>
                </a:solidFill>
                <a:latin typeface="Arial"/>
                <a:ea typeface="Arial"/>
                <a:cs typeface="Arial"/>
                <a:sym typeface="Arial"/>
              </a:endParaRPr>
            </a:p>
          </p:txBody>
        </p:sp>
        <p:sp>
          <p:nvSpPr>
            <p:cNvPr id="372" name="Google Shape;372;p38"/>
            <p:cNvSpPr/>
            <p:nvPr/>
          </p:nvSpPr>
          <p:spPr>
            <a:xfrm>
              <a:off x="1855688" y="2494670"/>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8"/>
            <p:cNvSpPr/>
            <p:nvPr/>
          </p:nvSpPr>
          <p:spPr>
            <a:xfrm>
              <a:off x="1985244" y="2483117"/>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8"/>
            <p:cNvSpPr txBox="1"/>
            <p:nvPr/>
          </p:nvSpPr>
          <p:spPr>
            <a:xfrm>
              <a:off x="2180190" y="2651769"/>
              <a:ext cx="837977" cy="680378"/>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EA535"/>
                  </a:solidFill>
                  <a:latin typeface="Calibri"/>
                  <a:ea typeface="Calibri"/>
                  <a:cs typeface="Calibri"/>
                  <a:sym typeface="Calibri"/>
                </a:rPr>
                <a:t>Karriere-entwicklung </a:t>
              </a:r>
              <a:endParaRPr sz="1400" b="0" i="0" u="none" strike="noStrike" cap="none">
                <a:solidFill>
                  <a:srgbClr val="000000"/>
                </a:solidFill>
                <a:latin typeface="Arial"/>
                <a:ea typeface="Arial"/>
                <a:cs typeface="Arial"/>
                <a:sym typeface="Arial"/>
              </a:endParaRPr>
            </a:p>
          </p:txBody>
        </p:sp>
        <p:sp>
          <p:nvSpPr>
            <p:cNvPr id="375" name="Google Shape;375;p38"/>
            <p:cNvSpPr/>
            <p:nvPr/>
          </p:nvSpPr>
          <p:spPr>
            <a:xfrm>
              <a:off x="1213252" y="1622620"/>
              <a:ext cx="541596" cy="466656"/>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8"/>
            <p:cNvSpPr/>
            <p:nvPr/>
          </p:nvSpPr>
          <p:spPr>
            <a:xfrm>
              <a:off x="901384" y="1857174"/>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8"/>
            <p:cNvSpPr txBox="1"/>
            <p:nvPr/>
          </p:nvSpPr>
          <p:spPr>
            <a:xfrm>
              <a:off x="1096330" y="2025826"/>
              <a:ext cx="786459"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eigene Zeit und eigenes Tempo</a:t>
              </a:r>
              <a:endParaRPr sz="1400" b="0" i="0" u="none" strike="noStrike" cap="none">
                <a:solidFill>
                  <a:srgbClr val="000000"/>
                </a:solidFill>
                <a:latin typeface="Arial"/>
                <a:ea typeface="Arial"/>
                <a:cs typeface="Arial"/>
                <a:sym typeface="Arial"/>
              </a:endParaRPr>
            </a:p>
          </p:txBody>
        </p:sp>
        <p:sp>
          <p:nvSpPr>
            <p:cNvPr id="378" name="Google Shape;378;p38"/>
            <p:cNvSpPr/>
            <p:nvPr/>
          </p:nvSpPr>
          <p:spPr>
            <a:xfrm>
              <a:off x="901384" y="624542"/>
              <a:ext cx="1176351" cy="1017682"/>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8"/>
            <p:cNvSpPr txBox="1"/>
            <p:nvPr/>
          </p:nvSpPr>
          <p:spPr>
            <a:xfrm>
              <a:off x="1096330" y="793194"/>
              <a:ext cx="793417" cy="680378"/>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0EA535"/>
                  </a:solidFill>
                  <a:latin typeface="Calibri"/>
                  <a:ea typeface="Calibri"/>
                  <a:cs typeface="Calibri"/>
                  <a:sym typeface="Calibri"/>
                </a:rPr>
                <a:t>Umwelt-freundlich</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2. Warum sollte man sich mit Digitaler Bildung beschäftigen?</a:t>
            </a:r>
            <a:endParaRPr sz="1400" b="0" i="0" u="none" strike="noStrike" cap="none">
              <a:solidFill>
                <a:srgbClr val="000000"/>
              </a:solidFill>
              <a:latin typeface="Arial"/>
              <a:ea typeface="Arial"/>
              <a:cs typeface="Arial"/>
              <a:sym typeface="Arial"/>
            </a:endParaRPr>
          </a:p>
        </p:txBody>
      </p:sp>
      <p:sp>
        <p:nvSpPr>
          <p:cNvPr id="386" name="Google Shape;386;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387" name="Google Shape;387;p39" descr="Briefcase outline"/>
          <p:cNvSpPr/>
          <p:nvPr/>
        </p:nvSpPr>
        <p:spPr>
          <a:xfrm>
            <a:off x="4950330" y="1967992"/>
            <a:ext cx="793246" cy="603758"/>
          </a:xfrm>
          <a:custGeom>
            <a:avLst/>
            <a:gdLst/>
            <a:ahLst/>
            <a:cxnLst/>
            <a:rect l="l" t="t" r="r" b="b"/>
            <a:pathLst>
              <a:path w="683492" h="572612" extrusionOk="0">
                <a:moveTo>
                  <a:pt x="649318" y="94040"/>
                </a:moveTo>
                <a:lnTo>
                  <a:pt x="461357" y="94040"/>
                </a:lnTo>
                <a:lnTo>
                  <a:pt x="461357" y="42718"/>
                </a:lnTo>
                <a:cubicBezTo>
                  <a:pt x="461329" y="19137"/>
                  <a:pt x="442221" y="28"/>
                  <a:pt x="418639" y="0"/>
                </a:cubicBezTo>
                <a:lnTo>
                  <a:pt x="264853" y="0"/>
                </a:lnTo>
                <a:cubicBezTo>
                  <a:pt x="241272" y="28"/>
                  <a:pt x="222163" y="19137"/>
                  <a:pt x="222135" y="42718"/>
                </a:cubicBezTo>
                <a:lnTo>
                  <a:pt x="222135" y="94040"/>
                </a:lnTo>
                <a:lnTo>
                  <a:pt x="34175" y="94040"/>
                </a:lnTo>
                <a:cubicBezTo>
                  <a:pt x="15326" y="94101"/>
                  <a:pt x="61" y="109366"/>
                  <a:pt x="0" y="128215"/>
                </a:cubicBezTo>
                <a:lnTo>
                  <a:pt x="0" y="538438"/>
                </a:lnTo>
                <a:cubicBezTo>
                  <a:pt x="61" y="557287"/>
                  <a:pt x="15326" y="572552"/>
                  <a:pt x="34175" y="572613"/>
                </a:cubicBezTo>
                <a:lnTo>
                  <a:pt x="649318" y="572613"/>
                </a:lnTo>
                <a:cubicBezTo>
                  <a:pt x="668167" y="572552"/>
                  <a:pt x="683432" y="557287"/>
                  <a:pt x="683493" y="538438"/>
                </a:cubicBezTo>
                <a:lnTo>
                  <a:pt x="683493" y="128223"/>
                </a:lnTo>
                <a:cubicBezTo>
                  <a:pt x="683436" y="109371"/>
                  <a:pt x="668170" y="94101"/>
                  <a:pt x="649318" y="94040"/>
                </a:cubicBezTo>
                <a:close/>
                <a:moveTo>
                  <a:pt x="239222" y="42718"/>
                </a:moveTo>
                <a:cubicBezTo>
                  <a:pt x="239222" y="28562"/>
                  <a:pt x="250697" y="17087"/>
                  <a:pt x="264853" y="17087"/>
                </a:cubicBezTo>
                <a:lnTo>
                  <a:pt x="418639" y="17087"/>
                </a:lnTo>
                <a:cubicBezTo>
                  <a:pt x="432795" y="17087"/>
                  <a:pt x="444270" y="28562"/>
                  <a:pt x="444270" y="42718"/>
                </a:cubicBezTo>
                <a:lnTo>
                  <a:pt x="444270" y="93980"/>
                </a:lnTo>
                <a:lnTo>
                  <a:pt x="239222" y="93980"/>
                </a:lnTo>
                <a:close/>
                <a:moveTo>
                  <a:pt x="34175" y="111127"/>
                </a:moveTo>
                <a:lnTo>
                  <a:pt x="649318" y="111127"/>
                </a:lnTo>
                <a:cubicBezTo>
                  <a:pt x="658755" y="111127"/>
                  <a:pt x="666405" y="118777"/>
                  <a:pt x="666405" y="128215"/>
                </a:cubicBezTo>
                <a:lnTo>
                  <a:pt x="666405" y="281941"/>
                </a:lnTo>
                <a:lnTo>
                  <a:pt x="401552" y="281941"/>
                </a:lnTo>
                <a:lnTo>
                  <a:pt x="401552" y="247766"/>
                </a:lnTo>
                <a:lnTo>
                  <a:pt x="281941" y="247766"/>
                </a:lnTo>
                <a:lnTo>
                  <a:pt x="281941" y="281941"/>
                </a:lnTo>
                <a:lnTo>
                  <a:pt x="17087" y="281941"/>
                </a:lnTo>
                <a:lnTo>
                  <a:pt x="17087" y="128223"/>
                </a:lnTo>
                <a:cubicBezTo>
                  <a:pt x="17082" y="118786"/>
                  <a:pt x="24729" y="111132"/>
                  <a:pt x="34166" y="111127"/>
                </a:cubicBezTo>
                <a:cubicBezTo>
                  <a:pt x="34169" y="111127"/>
                  <a:pt x="34172" y="111127"/>
                  <a:pt x="34175" y="111127"/>
                </a:cubicBezTo>
                <a:close/>
                <a:moveTo>
                  <a:pt x="384465" y="264853"/>
                </a:moveTo>
                <a:lnTo>
                  <a:pt x="384465" y="324659"/>
                </a:lnTo>
                <a:cubicBezTo>
                  <a:pt x="384465" y="334096"/>
                  <a:pt x="376815" y="341746"/>
                  <a:pt x="367377" y="341746"/>
                </a:cubicBezTo>
                <a:lnTo>
                  <a:pt x="316115" y="341746"/>
                </a:lnTo>
                <a:cubicBezTo>
                  <a:pt x="306678" y="341746"/>
                  <a:pt x="299028" y="334096"/>
                  <a:pt x="299028" y="324659"/>
                </a:cubicBezTo>
                <a:lnTo>
                  <a:pt x="299028" y="264853"/>
                </a:lnTo>
                <a:close/>
                <a:moveTo>
                  <a:pt x="649318" y="555534"/>
                </a:moveTo>
                <a:lnTo>
                  <a:pt x="34175" y="555534"/>
                </a:lnTo>
                <a:cubicBezTo>
                  <a:pt x="24737" y="555534"/>
                  <a:pt x="17087" y="547884"/>
                  <a:pt x="17087" y="538447"/>
                </a:cubicBezTo>
                <a:lnTo>
                  <a:pt x="17087" y="299028"/>
                </a:lnTo>
                <a:lnTo>
                  <a:pt x="281941" y="299028"/>
                </a:lnTo>
                <a:lnTo>
                  <a:pt x="281941" y="324659"/>
                </a:lnTo>
                <a:cubicBezTo>
                  <a:pt x="281941" y="343533"/>
                  <a:pt x="297242" y="358834"/>
                  <a:pt x="316115" y="358834"/>
                </a:cubicBezTo>
                <a:lnTo>
                  <a:pt x="367377" y="358834"/>
                </a:lnTo>
                <a:cubicBezTo>
                  <a:pt x="386251" y="358834"/>
                  <a:pt x="401552" y="343533"/>
                  <a:pt x="401552" y="324659"/>
                </a:cubicBezTo>
                <a:lnTo>
                  <a:pt x="401552" y="299028"/>
                </a:lnTo>
                <a:lnTo>
                  <a:pt x="666405" y="299028"/>
                </a:lnTo>
                <a:lnTo>
                  <a:pt x="666405" y="538438"/>
                </a:lnTo>
                <a:cubicBezTo>
                  <a:pt x="666410" y="547876"/>
                  <a:pt x="658764" y="555530"/>
                  <a:pt x="649326" y="555534"/>
                </a:cubicBezTo>
                <a:cubicBezTo>
                  <a:pt x="649324" y="555534"/>
                  <a:pt x="649320" y="555534"/>
                  <a:pt x="649318" y="555534"/>
                </a:cubicBez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9" name="Google Shape;389;p39"/>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390" name="Google Shape;390;p39"/>
          <p:cNvGrpSpPr/>
          <p:nvPr/>
        </p:nvGrpSpPr>
        <p:grpSpPr>
          <a:xfrm>
            <a:off x="209866" y="1675493"/>
            <a:ext cx="8724266" cy="2743149"/>
            <a:chOff x="106" y="0"/>
            <a:chExt cx="8724266" cy="2743149"/>
          </a:xfrm>
        </p:grpSpPr>
        <p:sp>
          <p:nvSpPr>
            <p:cNvPr id="391" name="Google Shape;391;p39"/>
            <p:cNvSpPr/>
            <p:nvPr/>
          </p:nvSpPr>
          <p:spPr>
            <a:xfrm>
              <a:off x="106"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9"/>
            <p:cNvSpPr txBox="1"/>
            <p:nvPr/>
          </p:nvSpPr>
          <p:spPr>
            <a:xfrm>
              <a:off x="106"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Trend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E-Learning hat die Bildung verändert</a:t>
              </a:r>
              <a:endParaRPr sz="1400" b="0" i="1" u="none" strike="noStrike" cap="none">
                <a:solidFill>
                  <a:schemeClr val="lt1"/>
                </a:solidFill>
                <a:latin typeface="Calibri"/>
                <a:ea typeface="Calibri"/>
                <a:cs typeface="Calibri"/>
                <a:sym typeface="Calibri"/>
              </a:endParaRPr>
            </a:p>
          </p:txBody>
        </p:sp>
        <p:sp>
          <p:nvSpPr>
            <p:cNvPr id="393" name="Google Shape;393;p39"/>
            <p:cNvSpPr/>
            <p:nvPr/>
          </p:nvSpPr>
          <p:spPr>
            <a:xfrm>
              <a:off x="252662" y="164589"/>
              <a:ext cx="913468" cy="913468"/>
            </a:xfrm>
            <a:prstGeom prst="ellipse">
              <a:avLst/>
            </a:prstGeom>
            <a:blipFill rotWithShape="1">
              <a:blip r:embed="rId4">
                <a:alphaModFix/>
              </a:blip>
              <a:stretch>
                <a:fillRect l="-24995" r="-24994"/>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9"/>
            <p:cNvSpPr/>
            <p:nvPr/>
          </p:nvSpPr>
          <p:spPr>
            <a:xfrm>
              <a:off x="1461243"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9"/>
            <p:cNvSpPr txBox="1"/>
            <p:nvPr/>
          </p:nvSpPr>
          <p:spPr>
            <a:xfrm>
              <a:off x="1461243"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attraktiv</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die Lernenden sind konzentrierter und weniger abgelenkt </a:t>
              </a:r>
              <a:endParaRPr sz="1400" b="0" i="1" u="none" strike="noStrike" cap="none">
                <a:solidFill>
                  <a:schemeClr val="lt1"/>
                </a:solidFill>
                <a:latin typeface="Calibri"/>
                <a:ea typeface="Calibri"/>
                <a:cs typeface="Calibri"/>
                <a:sym typeface="Calibri"/>
              </a:endParaRPr>
            </a:p>
          </p:txBody>
        </p:sp>
        <p:sp>
          <p:nvSpPr>
            <p:cNvPr id="396" name="Google Shape;396;p39"/>
            <p:cNvSpPr/>
            <p:nvPr/>
          </p:nvSpPr>
          <p:spPr>
            <a:xfrm>
              <a:off x="1713799" y="164589"/>
              <a:ext cx="913468" cy="913468"/>
            </a:xfrm>
            <a:prstGeom prst="ellipse">
              <a:avLst/>
            </a:prstGeom>
            <a:blipFill rotWithShape="1">
              <a:blip r:embed="rId5">
                <a:alphaModFix/>
              </a:blip>
              <a:stretch>
                <a:fillRect l="-24995" r="-24994"/>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9"/>
            <p:cNvSpPr/>
            <p:nvPr/>
          </p:nvSpPr>
          <p:spPr>
            <a:xfrm>
              <a:off x="2922381"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9"/>
            <p:cNvSpPr txBox="1"/>
            <p:nvPr/>
          </p:nvSpPr>
          <p:spPr>
            <a:xfrm>
              <a:off x="2922381"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digitale Kompetenz</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niemand sollte zurückgelassen werden</a:t>
              </a:r>
              <a:endParaRPr sz="1400" b="0" i="0" u="none" strike="noStrike" cap="none">
                <a:solidFill>
                  <a:srgbClr val="000000"/>
                </a:solidFill>
                <a:latin typeface="Arial"/>
                <a:ea typeface="Arial"/>
                <a:cs typeface="Arial"/>
                <a:sym typeface="Arial"/>
              </a:endParaRPr>
            </a:p>
          </p:txBody>
        </p:sp>
        <p:sp>
          <p:nvSpPr>
            <p:cNvPr id="399" name="Google Shape;399;p39"/>
            <p:cNvSpPr/>
            <p:nvPr/>
          </p:nvSpPr>
          <p:spPr>
            <a:xfrm>
              <a:off x="3174936" y="164589"/>
              <a:ext cx="913468" cy="913468"/>
            </a:xfrm>
            <a:prstGeom prst="ellipse">
              <a:avLst/>
            </a:prstGeom>
            <a:blipFill rotWithShape="1">
              <a:blip r:embed="rId6">
                <a:alphaModFix/>
              </a:blip>
              <a:stretch>
                <a:fillRect l="-24995" r="-24994"/>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9"/>
            <p:cNvSpPr/>
            <p:nvPr/>
          </p:nvSpPr>
          <p:spPr>
            <a:xfrm>
              <a:off x="4383518"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9"/>
            <p:cNvSpPr txBox="1"/>
            <p:nvPr/>
          </p:nvSpPr>
          <p:spPr>
            <a:xfrm>
              <a:off x="4383518"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Karriereentwicklung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 kann dazu beitragen, die Effizienz der Mitarbeiter zu steigern</a:t>
              </a:r>
              <a:endParaRPr sz="1400" b="0" i="1" u="none" strike="noStrike" cap="none">
                <a:solidFill>
                  <a:schemeClr val="lt1"/>
                </a:solidFill>
                <a:latin typeface="Calibri"/>
                <a:ea typeface="Calibri"/>
                <a:cs typeface="Calibri"/>
                <a:sym typeface="Calibri"/>
              </a:endParaRPr>
            </a:p>
          </p:txBody>
        </p:sp>
        <p:sp>
          <p:nvSpPr>
            <p:cNvPr id="402" name="Google Shape;402;p39"/>
            <p:cNvSpPr/>
            <p:nvPr/>
          </p:nvSpPr>
          <p:spPr>
            <a:xfrm>
              <a:off x="4636074" y="164589"/>
              <a:ext cx="913468" cy="913468"/>
            </a:xfrm>
            <a:prstGeom prst="ellipse">
              <a:avLst/>
            </a:prstGeom>
            <a:blipFill rotWithShape="1">
              <a:blip r:embed="rId7">
                <a:alphaModFix/>
              </a:blip>
              <a:stretch>
                <a:fillRect/>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9"/>
            <p:cNvSpPr/>
            <p:nvPr/>
          </p:nvSpPr>
          <p:spPr>
            <a:xfrm>
              <a:off x="5844656"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9"/>
            <p:cNvSpPr txBox="1"/>
            <p:nvPr/>
          </p:nvSpPr>
          <p:spPr>
            <a:xfrm>
              <a:off x="5844656"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eigene Zeit und eigenes Tempo</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Lernende können Lernkurve anpassen</a:t>
              </a:r>
              <a:endParaRPr sz="1400" b="0" i="0" u="none" strike="noStrike" cap="none">
                <a:solidFill>
                  <a:srgbClr val="000000"/>
                </a:solidFill>
                <a:latin typeface="Arial"/>
                <a:ea typeface="Arial"/>
                <a:cs typeface="Arial"/>
                <a:sym typeface="Arial"/>
              </a:endParaRPr>
            </a:p>
          </p:txBody>
        </p:sp>
        <p:sp>
          <p:nvSpPr>
            <p:cNvPr id="405" name="Google Shape;405;p39"/>
            <p:cNvSpPr/>
            <p:nvPr/>
          </p:nvSpPr>
          <p:spPr>
            <a:xfrm>
              <a:off x="6097211" y="164589"/>
              <a:ext cx="913468" cy="913468"/>
            </a:xfrm>
            <a:prstGeom prst="ellipse">
              <a:avLst/>
            </a:prstGeom>
            <a:blipFill rotWithShape="1">
              <a:blip r:embed="rId8">
                <a:alphaModFix/>
              </a:blip>
              <a:stretch>
                <a:fillRect l="-24995" r="-24994"/>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9"/>
            <p:cNvSpPr/>
            <p:nvPr/>
          </p:nvSpPr>
          <p:spPr>
            <a:xfrm>
              <a:off x="7305793" y="0"/>
              <a:ext cx="1418579" cy="2743149"/>
            </a:xfrm>
            <a:prstGeom prst="roundRect">
              <a:avLst>
                <a:gd name="adj" fmla="val 10000"/>
              </a:avLst>
            </a:prstGeom>
            <a:solidFill>
              <a:schemeClr val="lt1"/>
            </a:solid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9"/>
            <p:cNvSpPr txBox="1"/>
            <p:nvPr/>
          </p:nvSpPr>
          <p:spPr>
            <a:xfrm>
              <a:off x="7305793" y="1097260"/>
              <a:ext cx="1418579" cy="1097260"/>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umweltfreundlich</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trägt massiv zur Verringerung der CO2-Emissionen und des Energieverbrauchs bei </a:t>
              </a:r>
              <a:endParaRPr sz="1400" b="0" i="1" u="none" strike="noStrike" cap="none">
                <a:solidFill>
                  <a:schemeClr val="lt1"/>
                </a:solidFill>
                <a:latin typeface="Calibri"/>
                <a:ea typeface="Calibri"/>
                <a:cs typeface="Calibri"/>
                <a:sym typeface="Calibri"/>
              </a:endParaRPr>
            </a:p>
          </p:txBody>
        </p:sp>
        <p:sp>
          <p:nvSpPr>
            <p:cNvPr id="408" name="Google Shape;408;p39"/>
            <p:cNvSpPr/>
            <p:nvPr/>
          </p:nvSpPr>
          <p:spPr>
            <a:xfrm>
              <a:off x="7558349" y="164589"/>
              <a:ext cx="913468" cy="913468"/>
            </a:xfrm>
            <a:prstGeom prst="ellipse">
              <a:avLst/>
            </a:prstGeom>
            <a:blipFill rotWithShape="1">
              <a:blip r:embed="rId9">
                <a:alphaModFix/>
              </a:blip>
              <a:stretch>
                <a:fillRect l="-24995" r="-24994"/>
              </a:stretch>
            </a:blipFill>
            <a:ln w="25400" cap="flat" cmpd="sng">
              <a:solidFill>
                <a:srgbClr val="8CA8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39"/>
            <p:cNvSpPr/>
            <p:nvPr/>
          </p:nvSpPr>
          <p:spPr>
            <a:xfrm>
              <a:off x="401231" y="2609392"/>
              <a:ext cx="8026521" cy="133757"/>
            </a:xfrm>
            <a:prstGeom prst="leftRightArrow">
              <a:avLst>
                <a:gd name="adj1" fmla="val 50000"/>
                <a:gd name="adj2" fmla="val 50000"/>
              </a:avLst>
            </a:prstGeom>
            <a:solidFill>
              <a:srgbClr val="CAD9B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chemeClr val="lt1"/>
                </a:solidFill>
                <a:latin typeface="Calibri"/>
                <a:ea typeface="Calibri"/>
                <a:cs typeface="Calibri"/>
                <a:sym typeface="Calibri"/>
              </a:rPr>
              <a:t>         3. Wie kann man in der Digitalen Bildung miteinander interagieren?</a:t>
            </a:r>
            <a:endParaRPr sz="1200" b="0" i="0" u="none" strike="noStrike" cap="none">
              <a:solidFill>
                <a:srgbClr val="000000"/>
              </a:solidFill>
              <a:latin typeface="Arial"/>
              <a:ea typeface="Arial"/>
              <a:cs typeface="Arial"/>
              <a:sym typeface="Arial"/>
            </a:endParaRPr>
          </a:p>
        </p:txBody>
      </p:sp>
      <p:sp>
        <p:nvSpPr>
          <p:cNvPr id="416" name="Google Shape;416;p4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pic>
        <p:nvPicPr>
          <p:cNvPr id="417" name="Google Shape;417;p40"/>
          <p:cNvPicPr preferRelativeResize="0"/>
          <p:nvPr/>
        </p:nvPicPr>
        <p:blipFill rotWithShape="1">
          <a:blip r:embed="rId3">
            <a:alphaModFix/>
          </a:blip>
          <a:srcRect/>
          <a:stretch/>
        </p:blipFill>
        <p:spPr>
          <a:xfrm>
            <a:off x="5032960" y="1913186"/>
            <a:ext cx="2891840" cy="2025770"/>
          </a:xfrm>
          <a:prstGeom prst="rect">
            <a:avLst/>
          </a:prstGeom>
          <a:noFill/>
          <a:ln>
            <a:noFill/>
          </a:ln>
        </p:spPr>
      </p:pic>
      <p:sp>
        <p:nvSpPr>
          <p:cNvPr id="418" name="Google Shape;418;p4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9" name="Google Shape;419;p40"/>
          <p:cNvPicPr preferRelativeResize="0"/>
          <p:nvPr/>
        </p:nvPicPr>
        <p:blipFill rotWithShape="1">
          <a:blip r:embed="rId4">
            <a:alphaModFix/>
          </a:blip>
          <a:srcRect/>
          <a:stretch/>
        </p:blipFill>
        <p:spPr>
          <a:xfrm>
            <a:off x="361463" y="196325"/>
            <a:ext cx="1781175" cy="371475"/>
          </a:xfrm>
          <a:prstGeom prst="rect">
            <a:avLst/>
          </a:prstGeom>
          <a:noFill/>
          <a:ln>
            <a:noFill/>
          </a:ln>
        </p:spPr>
      </p:pic>
      <p:grpSp>
        <p:nvGrpSpPr>
          <p:cNvPr id="420" name="Google Shape;420;p40"/>
          <p:cNvGrpSpPr/>
          <p:nvPr/>
        </p:nvGrpSpPr>
        <p:grpSpPr>
          <a:xfrm>
            <a:off x="776951" y="1463041"/>
            <a:ext cx="3313958" cy="3474479"/>
            <a:chOff x="776951" y="0"/>
            <a:chExt cx="3313958" cy="3474479"/>
          </a:xfrm>
        </p:grpSpPr>
        <p:sp>
          <p:nvSpPr>
            <p:cNvPr id="421" name="Google Shape;421;p40"/>
            <p:cNvSpPr/>
            <p:nvPr/>
          </p:nvSpPr>
          <p:spPr>
            <a:xfrm>
              <a:off x="1721429" y="1120867"/>
              <a:ext cx="1424670" cy="1232398"/>
            </a:xfrm>
            <a:prstGeom prst="hexagon">
              <a:avLst>
                <a:gd name="adj" fmla="val 28570"/>
                <a:gd name="vf" fmla="val 115470"/>
              </a:avLst>
            </a:prstGeom>
            <a:solidFill>
              <a:srgbClr val="36609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40"/>
            <p:cNvSpPr txBox="1"/>
            <p:nvPr/>
          </p:nvSpPr>
          <p:spPr>
            <a:xfrm>
              <a:off x="1957517" y="1325093"/>
              <a:ext cx="952494" cy="823946"/>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2800" b="1" i="0" u="none" strike="noStrike" cap="none">
                  <a:solidFill>
                    <a:schemeClr val="lt1"/>
                  </a:solidFill>
                  <a:latin typeface="Calibri"/>
                  <a:ea typeface="Calibri"/>
                  <a:cs typeface="Calibri"/>
                  <a:sym typeface="Calibri"/>
                </a:rPr>
                <a:t>Wie?</a:t>
              </a:r>
              <a:r>
                <a:rPr lang="en-US" sz="2000" b="0" i="0" u="none" strike="noStrike" cap="none">
                  <a:solidFill>
                    <a:schemeClr val="lt1"/>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p:txBody>
        </p:sp>
        <p:sp>
          <p:nvSpPr>
            <p:cNvPr id="423" name="Google Shape;423;p40"/>
            <p:cNvSpPr/>
            <p:nvPr/>
          </p:nvSpPr>
          <p:spPr>
            <a:xfrm>
              <a:off x="2613547" y="531247"/>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40"/>
            <p:cNvSpPr/>
            <p:nvPr/>
          </p:nvSpPr>
          <p:spPr>
            <a:xfrm>
              <a:off x="1852662" y="0"/>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40"/>
            <p:cNvSpPr txBox="1"/>
            <p:nvPr/>
          </p:nvSpPr>
          <p:spPr>
            <a:xfrm>
              <a:off x="2046143" y="167384"/>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Mehrere Formate</a:t>
              </a:r>
              <a:endParaRPr sz="1400" b="0" i="0" u="none" strike="noStrike" cap="none">
                <a:solidFill>
                  <a:srgbClr val="000000"/>
                </a:solidFill>
                <a:latin typeface="Arial"/>
                <a:ea typeface="Arial"/>
                <a:cs typeface="Arial"/>
                <a:sym typeface="Arial"/>
              </a:endParaRPr>
            </a:p>
          </p:txBody>
        </p:sp>
        <p:sp>
          <p:nvSpPr>
            <p:cNvPr id="426" name="Google Shape;426;p40"/>
            <p:cNvSpPr/>
            <p:nvPr/>
          </p:nvSpPr>
          <p:spPr>
            <a:xfrm>
              <a:off x="3240880" y="1397088"/>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40"/>
            <p:cNvSpPr/>
            <p:nvPr/>
          </p:nvSpPr>
          <p:spPr>
            <a:xfrm>
              <a:off x="2923402" y="621237"/>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40"/>
            <p:cNvSpPr txBox="1"/>
            <p:nvPr/>
          </p:nvSpPr>
          <p:spPr>
            <a:xfrm>
              <a:off x="3116883" y="788621"/>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Aktive </a:t>
              </a:r>
              <a:r>
                <a:rPr lang="en-US" sz="1000" b="1" i="0" u="none" strike="noStrike" cap="none">
                  <a:solidFill>
                    <a:srgbClr val="366092"/>
                  </a:solidFill>
                  <a:latin typeface="Calibri"/>
                  <a:ea typeface="Calibri"/>
                  <a:cs typeface="Calibri"/>
                  <a:sym typeface="Calibri"/>
                </a:rPr>
                <a:t>Lernmöglich-keiten</a:t>
              </a:r>
              <a:endParaRPr sz="1400" b="1" i="0" u="none" strike="noStrike" cap="none">
                <a:solidFill>
                  <a:srgbClr val="366092"/>
                </a:solidFill>
                <a:latin typeface="Calibri"/>
                <a:ea typeface="Calibri"/>
                <a:cs typeface="Calibri"/>
                <a:sym typeface="Calibri"/>
              </a:endParaRPr>
            </a:p>
          </p:txBody>
        </p:sp>
        <p:sp>
          <p:nvSpPr>
            <p:cNvPr id="429" name="Google Shape;429;p40"/>
            <p:cNvSpPr/>
            <p:nvPr/>
          </p:nvSpPr>
          <p:spPr>
            <a:xfrm>
              <a:off x="2805094" y="2374459"/>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40"/>
            <p:cNvSpPr/>
            <p:nvPr/>
          </p:nvSpPr>
          <p:spPr>
            <a:xfrm>
              <a:off x="2923402" y="1842516"/>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40"/>
            <p:cNvSpPr txBox="1"/>
            <p:nvPr/>
          </p:nvSpPr>
          <p:spPr>
            <a:xfrm>
              <a:off x="3116883" y="2009900"/>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rgbClr val="366092"/>
                  </a:solidFill>
                  <a:latin typeface="Calibri"/>
                  <a:ea typeface="Calibri"/>
                  <a:cs typeface="Calibri"/>
                  <a:sym typeface="Calibri"/>
                </a:rPr>
                <a:t>Feedback</a:t>
              </a:r>
              <a:endParaRPr sz="1400" b="0" i="0" u="none" strike="noStrike" cap="none">
                <a:solidFill>
                  <a:srgbClr val="000000"/>
                </a:solidFill>
                <a:latin typeface="Arial"/>
                <a:ea typeface="Arial"/>
                <a:cs typeface="Arial"/>
                <a:sym typeface="Arial"/>
              </a:endParaRPr>
            </a:p>
          </p:txBody>
        </p:sp>
        <p:sp>
          <p:nvSpPr>
            <p:cNvPr id="432" name="Google Shape;432;p40"/>
            <p:cNvSpPr/>
            <p:nvPr/>
          </p:nvSpPr>
          <p:spPr>
            <a:xfrm>
              <a:off x="1724080" y="2475914"/>
              <a:ext cx="537524" cy="463148"/>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40"/>
            <p:cNvSpPr/>
            <p:nvPr/>
          </p:nvSpPr>
          <p:spPr>
            <a:xfrm>
              <a:off x="1852662" y="2464448"/>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40"/>
            <p:cNvSpPr txBox="1"/>
            <p:nvPr/>
          </p:nvSpPr>
          <p:spPr>
            <a:xfrm>
              <a:off x="2046143" y="2631832"/>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200" b="1" i="0" u="none" strike="noStrike" cap="none">
                  <a:solidFill>
                    <a:srgbClr val="366092"/>
                  </a:solidFill>
                  <a:latin typeface="Calibri"/>
                  <a:ea typeface="Calibri"/>
                  <a:cs typeface="Calibri"/>
                  <a:sym typeface="Calibri"/>
                </a:rPr>
                <a:t>Interaktion</a:t>
              </a:r>
              <a:endParaRPr sz="1200" b="0" i="0" u="none" strike="noStrike" cap="none">
                <a:solidFill>
                  <a:srgbClr val="000000"/>
                </a:solidFill>
                <a:latin typeface="Arial"/>
                <a:ea typeface="Arial"/>
                <a:cs typeface="Arial"/>
                <a:sym typeface="Arial"/>
              </a:endParaRPr>
            </a:p>
          </p:txBody>
        </p:sp>
        <p:sp>
          <p:nvSpPr>
            <p:cNvPr id="435" name="Google Shape;435;p40"/>
            <p:cNvSpPr/>
            <p:nvPr/>
          </p:nvSpPr>
          <p:spPr>
            <a:xfrm>
              <a:off x="1086475" y="1610421"/>
              <a:ext cx="537524" cy="463148"/>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40"/>
            <p:cNvSpPr/>
            <p:nvPr/>
          </p:nvSpPr>
          <p:spPr>
            <a:xfrm>
              <a:off x="776951" y="1843211"/>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40"/>
            <p:cNvSpPr txBox="1"/>
            <p:nvPr/>
          </p:nvSpPr>
          <p:spPr>
            <a:xfrm>
              <a:off x="970432" y="2010595"/>
              <a:ext cx="780545" cy="675263"/>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1" i="0" u="none" strike="noStrike" cap="none">
                  <a:solidFill>
                    <a:srgbClr val="366092"/>
                  </a:solidFill>
                  <a:latin typeface="Calibri"/>
                  <a:ea typeface="Calibri"/>
                  <a:cs typeface="Calibri"/>
                  <a:sym typeface="Calibri"/>
                </a:rPr>
                <a:t>Gamification</a:t>
              </a:r>
              <a:endParaRPr sz="1100" b="1" i="0" u="none" strike="noStrike" cap="none">
                <a:solidFill>
                  <a:srgbClr val="366092"/>
                </a:solidFill>
                <a:latin typeface="Calibri"/>
                <a:ea typeface="Calibri"/>
                <a:cs typeface="Calibri"/>
                <a:sym typeface="Calibri"/>
              </a:endParaRPr>
            </a:p>
          </p:txBody>
        </p:sp>
        <p:sp>
          <p:nvSpPr>
            <p:cNvPr id="438" name="Google Shape;438;p40"/>
            <p:cNvSpPr/>
            <p:nvPr/>
          </p:nvSpPr>
          <p:spPr>
            <a:xfrm>
              <a:off x="776951" y="619847"/>
              <a:ext cx="1167507" cy="1010031"/>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40"/>
            <p:cNvSpPr txBox="1"/>
            <p:nvPr/>
          </p:nvSpPr>
          <p:spPr>
            <a:xfrm>
              <a:off x="970432" y="787231"/>
              <a:ext cx="780545" cy="675263"/>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100" b="1" i="0" u="none" strike="noStrike" cap="none">
                  <a:solidFill>
                    <a:srgbClr val="366092"/>
                  </a:solidFill>
                  <a:latin typeface="Calibri"/>
                  <a:ea typeface="Calibri"/>
                  <a:cs typeface="Calibri"/>
                  <a:sym typeface="Calibri"/>
                </a:rPr>
                <a:t>Selbstein-schätzung</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b="1" i="0" u="none" strike="noStrike" cap="none">
                <a:solidFill>
                  <a:schemeClr val="lt1"/>
                </a:solidFill>
                <a:latin typeface="Calibri"/>
                <a:ea typeface="Calibri"/>
                <a:cs typeface="Calibri"/>
                <a:sym typeface="Calibri"/>
              </a:rPr>
              <a:t>         3. Wie kann man in der Digitalen Bildung miteinander interagieren?</a:t>
            </a:r>
            <a:endParaRPr sz="1200" b="0" i="0" u="none" strike="noStrike" cap="none">
              <a:solidFill>
                <a:srgbClr val="000000"/>
              </a:solidFill>
              <a:latin typeface="Arial"/>
              <a:ea typeface="Arial"/>
              <a:cs typeface="Arial"/>
              <a:sym typeface="Arial"/>
            </a:endParaRPr>
          </a:p>
        </p:txBody>
      </p:sp>
      <p:sp>
        <p:nvSpPr>
          <p:cNvPr id="446" name="Google Shape;446;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447" name="Google Shape;447;p4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48" name="Google Shape;448;p41"/>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449" name="Google Shape;449;p41"/>
          <p:cNvGrpSpPr/>
          <p:nvPr/>
        </p:nvGrpSpPr>
        <p:grpSpPr>
          <a:xfrm>
            <a:off x="522614" y="1551365"/>
            <a:ext cx="8164086" cy="3267377"/>
            <a:chOff x="99" y="0"/>
            <a:chExt cx="8164086" cy="3267377"/>
          </a:xfrm>
        </p:grpSpPr>
        <p:sp>
          <p:nvSpPr>
            <p:cNvPr id="450" name="Google Shape;450;p41"/>
            <p:cNvSpPr/>
            <p:nvPr/>
          </p:nvSpPr>
          <p:spPr>
            <a:xfrm>
              <a:off x="99"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41"/>
            <p:cNvSpPr txBox="1"/>
            <p:nvPr/>
          </p:nvSpPr>
          <p:spPr>
            <a:xfrm>
              <a:off x="99"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Mehrere Formate</a:t>
              </a:r>
              <a:endParaRPr sz="1400" b="1" i="1"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verschiedene Plattformen und Formate sind von Vorteil und wecken die Aufmerksamkeit der Lernenden</a:t>
              </a:r>
              <a:endParaRPr sz="1400" b="0" i="1" u="none" strike="noStrike" cap="none">
                <a:solidFill>
                  <a:schemeClr val="lt1"/>
                </a:solidFill>
                <a:latin typeface="Calibri"/>
                <a:ea typeface="Calibri"/>
                <a:cs typeface="Calibri"/>
                <a:sym typeface="Calibri"/>
              </a:endParaRPr>
            </a:p>
          </p:txBody>
        </p:sp>
        <p:sp>
          <p:nvSpPr>
            <p:cNvPr id="452" name="Google Shape;452;p41"/>
            <p:cNvSpPr/>
            <p:nvPr/>
          </p:nvSpPr>
          <p:spPr>
            <a:xfrm>
              <a:off x="119828" y="196042"/>
              <a:ext cx="1088036" cy="1088036"/>
            </a:xfrm>
            <a:prstGeom prst="ellipse">
              <a:avLst/>
            </a:prstGeom>
            <a:blipFill rotWithShape="1">
              <a:blip r:embed="rId4">
                <a:alphaModFix/>
              </a:blip>
              <a:stretch>
                <a:fillRect l="-24995" r="-24994"/>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41"/>
            <p:cNvSpPr/>
            <p:nvPr/>
          </p:nvSpPr>
          <p:spPr>
            <a:xfrm>
              <a:off x="1367418"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1"/>
            <p:cNvSpPr txBox="1"/>
            <p:nvPr/>
          </p:nvSpPr>
          <p:spPr>
            <a:xfrm>
              <a:off x="1367418"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Aktive Lernmöglichkeiten</a:t>
              </a:r>
              <a:endParaRPr sz="1400" b="1" i="1"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lassen keine Langeweile aufkommen und tragen dazu bei, die Lernenden</a:t>
              </a:r>
              <a:endParaRPr sz="1400" b="0" i="0" u="none" strike="noStrike" cap="none">
                <a:solidFill>
                  <a:schemeClr val="lt1"/>
                </a:solidFill>
                <a:latin typeface="Calibri"/>
                <a:ea typeface="Calibri"/>
                <a:cs typeface="Calibri"/>
                <a:sym typeface="Calibri"/>
              </a:endParaRPr>
            </a:p>
          </p:txBody>
        </p:sp>
        <p:sp>
          <p:nvSpPr>
            <p:cNvPr id="455" name="Google Shape;455;p41"/>
            <p:cNvSpPr/>
            <p:nvPr/>
          </p:nvSpPr>
          <p:spPr>
            <a:xfrm>
              <a:off x="1487146" y="196042"/>
              <a:ext cx="1088036" cy="1088036"/>
            </a:xfrm>
            <a:prstGeom prst="ellipse">
              <a:avLst/>
            </a:prstGeom>
            <a:blipFill rotWithShape="1">
              <a:blip r:embed="rId5">
                <a:alphaModFix/>
              </a:blip>
              <a:stretch>
                <a:fillRect l="-24995" r="-24994"/>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1"/>
            <p:cNvSpPr/>
            <p:nvPr/>
          </p:nvSpPr>
          <p:spPr>
            <a:xfrm>
              <a:off x="2734736"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41"/>
            <p:cNvSpPr txBox="1"/>
            <p:nvPr/>
          </p:nvSpPr>
          <p:spPr>
            <a:xfrm>
              <a:off x="2734736"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Rückmeldung</a:t>
              </a:r>
              <a:endParaRPr sz="1400" b="1" i="1"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a:solidFill>
                    <a:schemeClr val="lt1"/>
                  </a:solidFill>
                  <a:latin typeface="Calibri"/>
                  <a:ea typeface="Calibri"/>
                  <a:cs typeface="Calibri"/>
                  <a:sym typeface="Calibri"/>
                </a:rPr>
                <a:t>das Sammeln von Ideen für mögliche Verbesserungen kann ebenfalls von Bedeutung sein</a:t>
              </a:r>
              <a:endParaRPr sz="1400" b="0" i="0" u="none" strike="noStrike" cap="none">
                <a:solidFill>
                  <a:srgbClr val="000000"/>
                </a:solidFill>
                <a:latin typeface="Arial"/>
                <a:ea typeface="Arial"/>
                <a:cs typeface="Arial"/>
                <a:sym typeface="Arial"/>
              </a:endParaRPr>
            </a:p>
          </p:txBody>
        </p:sp>
        <p:sp>
          <p:nvSpPr>
            <p:cNvPr id="458" name="Google Shape;458;p41"/>
            <p:cNvSpPr/>
            <p:nvPr/>
          </p:nvSpPr>
          <p:spPr>
            <a:xfrm>
              <a:off x="2854465" y="196042"/>
              <a:ext cx="1088036" cy="1088036"/>
            </a:xfrm>
            <a:prstGeom prst="ellipse">
              <a:avLst/>
            </a:prstGeom>
            <a:blipFill rotWithShape="1">
              <a:blip r:embed="rId6">
                <a:alphaModFix/>
              </a:blip>
              <a:stretch>
                <a:fillRect l="-24995" r="-24994"/>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41"/>
            <p:cNvSpPr/>
            <p:nvPr/>
          </p:nvSpPr>
          <p:spPr>
            <a:xfrm>
              <a:off x="4102055"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41"/>
            <p:cNvSpPr txBox="1"/>
            <p:nvPr/>
          </p:nvSpPr>
          <p:spPr>
            <a:xfrm>
              <a:off x="4102055"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Interaktion</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Die Lernenden werden durch Diskussionen und Engagement die Erfahrung machen, dass alle einbezogen werden.</a:t>
              </a:r>
              <a:endParaRPr sz="1400" b="0" i="0" u="none" strike="noStrike" cap="none">
                <a:solidFill>
                  <a:srgbClr val="000000"/>
                </a:solidFill>
                <a:latin typeface="Arial"/>
                <a:ea typeface="Arial"/>
                <a:cs typeface="Arial"/>
                <a:sym typeface="Arial"/>
              </a:endParaRPr>
            </a:p>
          </p:txBody>
        </p:sp>
        <p:sp>
          <p:nvSpPr>
            <p:cNvPr id="461" name="Google Shape;461;p41"/>
            <p:cNvSpPr/>
            <p:nvPr/>
          </p:nvSpPr>
          <p:spPr>
            <a:xfrm>
              <a:off x="4221783" y="196042"/>
              <a:ext cx="1088036" cy="1088036"/>
            </a:xfrm>
            <a:prstGeom prst="ellipse">
              <a:avLst/>
            </a:prstGeom>
            <a:blipFill rotWithShape="1">
              <a:blip r:embed="rId7">
                <a:alphaModFix/>
              </a:blip>
              <a:stretch>
                <a:fillRect l="-24995" r="-24994"/>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41"/>
            <p:cNvSpPr/>
            <p:nvPr/>
          </p:nvSpPr>
          <p:spPr>
            <a:xfrm>
              <a:off x="5469373"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41"/>
            <p:cNvSpPr txBox="1"/>
            <p:nvPr/>
          </p:nvSpPr>
          <p:spPr>
            <a:xfrm>
              <a:off x="5469373"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Gamification</a:t>
              </a:r>
              <a:endParaRPr sz="1400" b="1" i="0" u="none" strike="noStrike" cap="none">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eine Gemeinschaftsatmosphäre erleben und unbewusst neue Inhalte lernen </a:t>
              </a:r>
              <a:endParaRPr sz="1400" b="0" i="0" u="none" strike="noStrike" cap="none">
                <a:solidFill>
                  <a:schemeClr val="lt1"/>
                </a:solidFill>
                <a:latin typeface="Calibri"/>
                <a:ea typeface="Calibri"/>
                <a:cs typeface="Calibri"/>
                <a:sym typeface="Calibri"/>
              </a:endParaRPr>
            </a:p>
          </p:txBody>
        </p:sp>
        <p:sp>
          <p:nvSpPr>
            <p:cNvPr id="464" name="Google Shape;464;p41"/>
            <p:cNvSpPr/>
            <p:nvPr/>
          </p:nvSpPr>
          <p:spPr>
            <a:xfrm>
              <a:off x="5589102" y="196042"/>
              <a:ext cx="1088036" cy="1088036"/>
            </a:xfrm>
            <a:prstGeom prst="ellipse">
              <a:avLst/>
            </a:prstGeom>
            <a:blipFill rotWithShape="1">
              <a:blip r:embed="rId8">
                <a:alphaModFix/>
              </a:blip>
              <a:stretch>
                <a:fillRect l="-24995" r="-24994"/>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41"/>
            <p:cNvSpPr/>
            <p:nvPr/>
          </p:nvSpPr>
          <p:spPr>
            <a:xfrm>
              <a:off x="6836692" y="0"/>
              <a:ext cx="1327493" cy="3267377"/>
            </a:xfrm>
            <a:prstGeom prst="roundRect">
              <a:avLst>
                <a:gd name="adj" fmla="val 10000"/>
              </a:avLst>
            </a:prstGeom>
            <a:solidFill>
              <a:schemeClr val="lt1"/>
            </a:solid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41"/>
            <p:cNvSpPr txBox="1"/>
            <p:nvPr/>
          </p:nvSpPr>
          <p:spPr>
            <a:xfrm>
              <a:off x="6836692" y="1306951"/>
              <a:ext cx="1327493" cy="1306951"/>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Selbsteinschätzung</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490"/>
                </a:spcBef>
                <a:spcAft>
                  <a:spcPts val="0"/>
                </a:spcAft>
                <a:buClr>
                  <a:srgbClr val="000000"/>
                </a:buClr>
                <a:buSzPts val="1400"/>
                <a:buFont typeface="Arial"/>
                <a:buChar char="•"/>
              </a:pPr>
              <a:r>
                <a:rPr lang="en-US" sz="1400" b="0" i="0" u="none" strike="noStrike" cap="none">
                  <a:solidFill>
                    <a:schemeClr val="lt1"/>
                  </a:solidFill>
                  <a:latin typeface="Calibri"/>
                  <a:ea typeface="Calibri"/>
                  <a:cs typeface="Calibri"/>
                  <a:sym typeface="Calibri"/>
                </a:rPr>
                <a:t>Chancen erhöhen die Verantwortung für das Engagement</a:t>
              </a:r>
              <a:endParaRPr sz="1400" b="0" i="0" u="none" strike="noStrike" cap="none">
                <a:solidFill>
                  <a:srgbClr val="000000"/>
                </a:solidFill>
                <a:latin typeface="Arial"/>
                <a:ea typeface="Arial"/>
                <a:cs typeface="Arial"/>
                <a:sym typeface="Arial"/>
              </a:endParaRPr>
            </a:p>
          </p:txBody>
        </p:sp>
        <p:sp>
          <p:nvSpPr>
            <p:cNvPr id="467" name="Google Shape;467;p41"/>
            <p:cNvSpPr/>
            <p:nvPr/>
          </p:nvSpPr>
          <p:spPr>
            <a:xfrm>
              <a:off x="6956421" y="196042"/>
              <a:ext cx="1088036" cy="1088036"/>
            </a:xfrm>
            <a:prstGeom prst="ellipse">
              <a:avLst/>
            </a:prstGeom>
            <a:blipFill rotWithShape="1">
              <a:blip r:embed="rId9">
                <a:alphaModFix/>
              </a:blip>
              <a:stretch>
                <a:fillRect l="-24995" r="-24994"/>
              </a:stretch>
            </a:blipFill>
            <a:ln w="25400" cap="flat" cmpd="sng">
              <a:solidFill>
                <a:srgbClr val="1C417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41"/>
            <p:cNvSpPr/>
            <p:nvPr/>
          </p:nvSpPr>
          <p:spPr>
            <a:xfrm>
              <a:off x="424441" y="3214975"/>
              <a:ext cx="7511143" cy="52402"/>
            </a:xfrm>
            <a:prstGeom prst="leftRightArrow">
              <a:avLst>
                <a:gd name="adj1" fmla="val 50000"/>
                <a:gd name="adj2" fmla="val 50000"/>
              </a:avLst>
            </a:prstGeom>
            <a:solidFill>
              <a:srgbClr val="A7AFB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4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4. Digitale Bildung: Vorteile</a:t>
            </a:r>
            <a:endParaRPr sz="1400" b="0" i="0" u="none" strike="noStrike" cap="none">
              <a:solidFill>
                <a:srgbClr val="000000"/>
              </a:solidFill>
              <a:latin typeface="Arial"/>
              <a:ea typeface="Arial"/>
              <a:cs typeface="Arial"/>
              <a:sym typeface="Arial"/>
            </a:endParaRPr>
          </a:p>
        </p:txBody>
      </p:sp>
      <p:sp>
        <p:nvSpPr>
          <p:cNvPr id="475" name="Google Shape;475;p4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476" name="Google Shape;476;p4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7" name="Google Shape;477;p42"/>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478" name="Google Shape;478;p42"/>
          <p:cNvGrpSpPr/>
          <p:nvPr/>
        </p:nvGrpSpPr>
        <p:grpSpPr>
          <a:xfrm>
            <a:off x="7825011" y="6726542"/>
            <a:ext cx="6167125" cy="2868430"/>
            <a:chOff x="771126" y="1757"/>
            <a:chExt cx="6167125" cy="2868430"/>
          </a:xfrm>
        </p:grpSpPr>
        <p:sp>
          <p:nvSpPr>
            <p:cNvPr id="479" name="Google Shape;479;p42"/>
            <p:cNvSpPr/>
            <p:nvPr/>
          </p:nvSpPr>
          <p:spPr>
            <a:xfrm>
              <a:off x="771126" y="1757"/>
              <a:ext cx="1434215" cy="860529"/>
            </a:xfrm>
            <a:prstGeom prst="rect">
              <a:avLst/>
            </a:prstGeom>
            <a:solidFill>
              <a:srgbClr val="8CA84E"/>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42"/>
            <p:cNvSpPr txBox="1"/>
            <p:nvPr/>
          </p:nvSpPr>
          <p:spPr>
            <a:xfrm>
              <a:off x="771126"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Einfacher Zugang</a:t>
              </a:r>
              <a:endParaRPr sz="1400" b="0" i="0" u="none" strike="noStrike" cap="none">
                <a:solidFill>
                  <a:srgbClr val="000000"/>
                </a:solidFill>
                <a:latin typeface="Arial"/>
                <a:ea typeface="Arial"/>
                <a:cs typeface="Arial"/>
                <a:sym typeface="Arial"/>
              </a:endParaRPr>
            </a:p>
          </p:txBody>
        </p:sp>
        <p:sp>
          <p:nvSpPr>
            <p:cNvPr id="481" name="Google Shape;481;p42"/>
            <p:cNvSpPr/>
            <p:nvPr/>
          </p:nvSpPr>
          <p:spPr>
            <a:xfrm>
              <a:off x="2348762" y="1757"/>
              <a:ext cx="1434215" cy="860529"/>
            </a:xfrm>
            <a:prstGeom prst="rect">
              <a:avLst/>
            </a:prstGeom>
            <a:solidFill>
              <a:srgbClr val="91AE55"/>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42"/>
            <p:cNvSpPr txBox="1"/>
            <p:nvPr/>
          </p:nvSpPr>
          <p:spPr>
            <a:xfrm>
              <a:off x="2348762"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Selbstgesteuertes Lernen</a:t>
              </a:r>
              <a:endParaRPr sz="1400" b="0" i="0" u="none" strike="noStrike" cap="none">
                <a:solidFill>
                  <a:srgbClr val="000000"/>
                </a:solidFill>
                <a:latin typeface="Arial"/>
                <a:ea typeface="Arial"/>
                <a:cs typeface="Arial"/>
                <a:sym typeface="Arial"/>
              </a:endParaRPr>
            </a:p>
          </p:txBody>
        </p:sp>
        <p:sp>
          <p:nvSpPr>
            <p:cNvPr id="483" name="Google Shape;483;p42"/>
            <p:cNvSpPr/>
            <p:nvPr/>
          </p:nvSpPr>
          <p:spPr>
            <a:xfrm>
              <a:off x="3926399" y="1757"/>
              <a:ext cx="1434215" cy="860529"/>
            </a:xfrm>
            <a:prstGeom prst="rect">
              <a:avLst/>
            </a:prstGeom>
            <a:solidFill>
              <a:srgbClr val="96B35E"/>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42"/>
            <p:cNvSpPr txBox="1"/>
            <p:nvPr/>
          </p:nvSpPr>
          <p:spPr>
            <a:xfrm>
              <a:off x="3926399"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Themenvielfalt</a:t>
              </a:r>
              <a:endParaRPr sz="1400" b="0" i="0" u="none" strike="noStrike" cap="none">
                <a:solidFill>
                  <a:srgbClr val="000000"/>
                </a:solidFill>
                <a:latin typeface="Arial"/>
                <a:ea typeface="Arial"/>
                <a:cs typeface="Arial"/>
                <a:sym typeface="Arial"/>
              </a:endParaRPr>
            </a:p>
          </p:txBody>
        </p:sp>
        <p:sp>
          <p:nvSpPr>
            <p:cNvPr id="485" name="Google Shape;485;p42"/>
            <p:cNvSpPr/>
            <p:nvPr/>
          </p:nvSpPr>
          <p:spPr>
            <a:xfrm>
              <a:off x="5504036" y="1757"/>
              <a:ext cx="1434215" cy="860529"/>
            </a:xfrm>
            <a:prstGeom prst="rect">
              <a:avLst/>
            </a:prstGeom>
            <a:solidFill>
              <a:srgbClr val="9CB768"/>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42"/>
            <p:cNvSpPr txBox="1"/>
            <p:nvPr/>
          </p:nvSpPr>
          <p:spPr>
            <a:xfrm>
              <a:off x="5504036"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Unbegrenzte Lernmittel</a:t>
              </a:r>
              <a:endParaRPr sz="1400" b="0" i="0" u="none" strike="noStrike" cap="none">
                <a:solidFill>
                  <a:srgbClr val="000000"/>
                </a:solidFill>
                <a:latin typeface="Arial"/>
                <a:ea typeface="Arial"/>
                <a:cs typeface="Arial"/>
                <a:sym typeface="Arial"/>
              </a:endParaRPr>
            </a:p>
          </p:txBody>
        </p:sp>
        <p:sp>
          <p:nvSpPr>
            <p:cNvPr id="487" name="Google Shape;487;p42"/>
            <p:cNvSpPr/>
            <p:nvPr/>
          </p:nvSpPr>
          <p:spPr>
            <a:xfrm>
              <a:off x="771126" y="1005707"/>
              <a:ext cx="1434215" cy="860529"/>
            </a:xfrm>
            <a:prstGeom prst="rect">
              <a:avLst/>
            </a:prstGeom>
            <a:solidFill>
              <a:srgbClr val="A1BC71"/>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42"/>
            <p:cNvSpPr txBox="1"/>
            <p:nvPr/>
          </p:nvSpPr>
          <p:spPr>
            <a:xfrm>
              <a:off x="771126"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Kollaboratives Lernen </a:t>
              </a:r>
              <a:endParaRPr sz="1400" b="0" i="0" u="none" strike="noStrike" cap="none">
                <a:solidFill>
                  <a:srgbClr val="000000"/>
                </a:solidFill>
                <a:latin typeface="Arial"/>
                <a:ea typeface="Arial"/>
                <a:cs typeface="Arial"/>
                <a:sym typeface="Arial"/>
              </a:endParaRPr>
            </a:p>
          </p:txBody>
        </p:sp>
        <p:sp>
          <p:nvSpPr>
            <p:cNvPr id="489" name="Google Shape;489;p42"/>
            <p:cNvSpPr/>
            <p:nvPr/>
          </p:nvSpPr>
          <p:spPr>
            <a:xfrm>
              <a:off x="2348762" y="1005707"/>
              <a:ext cx="1434215" cy="860529"/>
            </a:xfrm>
            <a:prstGeom prst="rect">
              <a:avLst/>
            </a:prstGeom>
            <a:solidFill>
              <a:srgbClr val="A8C07B"/>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42"/>
            <p:cNvSpPr txBox="1"/>
            <p:nvPr/>
          </p:nvSpPr>
          <p:spPr>
            <a:xfrm>
              <a:off x="2348762"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Geringere Ressourcen</a:t>
              </a:r>
              <a:endParaRPr sz="1400" b="0" i="0" u="none" strike="noStrike" cap="none">
                <a:solidFill>
                  <a:srgbClr val="000000"/>
                </a:solidFill>
                <a:latin typeface="Arial"/>
                <a:ea typeface="Arial"/>
                <a:cs typeface="Arial"/>
                <a:sym typeface="Arial"/>
              </a:endParaRPr>
            </a:p>
          </p:txBody>
        </p:sp>
        <p:sp>
          <p:nvSpPr>
            <p:cNvPr id="491" name="Google Shape;491;p42"/>
            <p:cNvSpPr/>
            <p:nvPr/>
          </p:nvSpPr>
          <p:spPr>
            <a:xfrm>
              <a:off x="3926399" y="1005707"/>
              <a:ext cx="1434215" cy="860529"/>
            </a:xfrm>
            <a:prstGeom prst="rect">
              <a:avLst/>
            </a:prstGeom>
            <a:solidFill>
              <a:srgbClr val="ADC485"/>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42"/>
            <p:cNvSpPr txBox="1"/>
            <p:nvPr/>
          </p:nvSpPr>
          <p:spPr>
            <a:xfrm>
              <a:off x="3926399"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Billiger</a:t>
              </a:r>
              <a:endParaRPr sz="1400" b="0" i="0" u="none" strike="noStrike" cap="none">
                <a:solidFill>
                  <a:srgbClr val="000000"/>
                </a:solidFill>
                <a:latin typeface="Arial"/>
                <a:ea typeface="Arial"/>
                <a:cs typeface="Arial"/>
                <a:sym typeface="Arial"/>
              </a:endParaRPr>
            </a:p>
          </p:txBody>
        </p:sp>
        <p:sp>
          <p:nvSpPr>
            <p:cNvPr id="493" name="Google Shape;493;p42"/>
            <p:cNvSpPr/>
            <p:nvPr/>
          </p:nvSpPr>
          <p:spPr>
            <a:xfrm>
              <a:off x="5504036" y="1005707"/>
              <a:ext cx="1434215" cy="860529"/>
            </a:xfrm>
            <a:prstGeom prst="rect">
              <a:avLst/>
            </a:prstGeom>
            <a:solidFill>
              <a:srgbClr val="B3C88E"/>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42"/>
            <p:cNvSpPr txBox="1"/>
            <p:nvPr/>
          </p:nvSpPr>
          <p:spPr>
            <a:xfrm>
              <a:off x="5504036"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Red-Do</a:t>
              </a:r>
              <a:endParaRPr sz="1400" b="0" i="0" u="none" strike="noStrike" cap="none">
                <a:solidFill>
                  <a:srgbClr val="000000"/>
                </a:solidFill>
                <a:latin typeface="Arial"/>
                <a:ea typeface="Arial"/>
                <a:cs typeface="Arial"/>
                <a:sym typeface="Arial"/>
              </a:endParaRPr>
            </a:p>
          </p:txBody>
        </p:sp>
        <p:sp>
          <p:nvSpPr>
            <p:cNvPr id="495" name="Google Shape;495;p42"/>
            <p:cNvSpPr/>
            <p:nvPr/>
          </p:nvSpPr>
          <p:spPr>
            <a:xfrm>
              <a:off x="2348762" y="2009658"/>
              <a:ext cx="1434215" cy="860529"/>
            </a:xfrm>
            <a:prstGeom prst="rect">
              <a:avLst/>
            </a:prstGeom>
            <a:solidFill>
              <a:srgbClr val="B9CD97"/>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42"/>
            <p:cNvSpPr txBox="1"/>
            <p:nvPr/>
          </p:nvSpPr>
          <p:spPr>
            <a:xfrm>
              <a:off x="2348762" y="2009658"/>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Wachstum</a:t>
              </a:r>
              <a:endParaRPr sz="1400" b="0" i="0" u="none" strike="noStrike" cap="none">
                <a:solidFill>
                  <a:srgbClr val="000000"/>
                </a:solidFill>
                <a:latin typeface="Arial"/>
                <a:ea typeface="Arial"/>
                <a:cs typeface="Arial"/>
                <a:sym typeface="Arial"/>
              </a:endParaRPr>
            </a:p>
          </p:txBody>
        </p:sp>
        <p:sp>
          <p:nvSpPr>
            <p:cNvPr id="497" name="Google Shape;497;p42"/>
            <p:cNvSpPr/>
            <p:nvPr/>
          </p:nvSpPr>
          <p:spPr>
            <a:xfrm>
              <a:off x="3926399" y="2009658"/>
              <a:ext cx="1434215" cy="860529"/>
            </a:xfrm>
            <a:prstGeom prst="rect">
              <a:avLst/>
            </a:prstGeom>
            <a:solidFill>
              <a:srgbClr val="BFD1A1"/>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42"/>
            <p:cNvSpPr txBox="1"/>
            <p:nvPr/>
          </p:nvSpPr>
          <p:spPr>
            <a:xfrm>
              <a:off x="3926399" y="2009658"/>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Interaktiv </a:t>
              </a:r>
              <a:endParaRPr sz="1400" b="0" i="0" u="none" strike="noStrike" cap="none">
                <a:solidFill>
                  <a:schemeClr val="lt1"/>
                </a:solidFill>
                <a:latin typeface="Calibri"/>
                <a:ea typeface="Calibri"/>
                <a:cs typeface="Calibri"/>
                <a:sym typeface="Calibri"/>
              </a:endParaRPr>
            </a:p>
          </p:txBody>
        </p:sp>
      </p:grpSp>
      <p:grpSp>
        <p:nvGrpSpPr>
          <p:cNvPr id="499" name="Google Shape;499;p42"/>
          <p:cNvGrpSpPr/>
          <p:nvPr/>
        </p:nvGrpSpPr>
        <p:grpSpPr>
          <a:xfrm>
            <a:off x="1454994" y="1552946"/>
            <a:ext cx="6504469" cy="3025334"/>
            <a:chOff x="629898" y="1582"/>
            <a:chExt cx="6504469" cy="3025334"/>
          </a:xfrm>
        </p:grpSpPr>
        <p:sp>
          <p:nvSpPr>
            <p:cNvPr id="500" name="Google Shape;500;p42"/>
            <p:cNvSpPr/>
            <p:nvPr/>
          </p:nvSpPr>
          <p:spPr>
            <a:xfrm>
              <a:off x="629898"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42"/>
            <p:cNvSpPr txBox="1"/>
            <p:nvPr/>
          </p:nvSpPr>
          <p:spPr>
            <a:xfrm>
              <a:off x="629898"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Einfacher Zugang</a:t>
              </a:r>
              <a:endParaRPr sz="1400" b="0" i="0" u="none" strike="noStrike" cap="none">
                <a:solidFill>
                  <a:srgbClr val="000000"/>
                </a:solidFill>
                <a:latin typeface="Arial"/>
                <a:ea typeface="Arial"/>
                <a:cs typeface="Arial"/>
                <a:sym typeface="Arial"/>
              </a:endParaRPr>
            </a:p>
          </p:txBody>
        </p:sp>
        <p:sp>
          <p:nvSpPr>
            <p:cNvPr id="502" name="Google Shape;502;p42"/>
            <p:cNvSpPr/>
            <p:nvPr/>
          </p:nvSpPr>
          <p:spPr>
            <a:xfrm>
              <a:off x="2293832"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42"/>
            <p:cNvSpPr txBox="1"/>
            <p:nvPr/>
          </p:nvSpPr>
          <p:spPr>
            <a:xfrm>
              <a:off x="2293832"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Homy</a:t>
              </a:r>
              <a:endParaRPr sz="1400" b="0" i="0" u="none" strike="noStrike" cap="none">
                <a:solidFill>
                  <a:srgbClr val="000000"/>
                </a:solidFill>
                <a:latin typeface="Arial"/>
                <a:ea typeface="Arial"/>
                <a:cs typeface="Arial"/>
                <a:sym typeface="Arial"/>
              </a:endParaRPr>
            </a:p>
          </p:txBody>
        </p:sp>
        <p:sp>
          <p:nvSpPr>
            <p:cNvPr id="504" name="Google Shape;504;p42"/>
            <p:cNvSpPr/>
            <p:nvPr/>
          </p:nvSpPr>
          <p:spPr>
            <a:xfrm>
              <a:off x="3957766"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42"/>
            <p:cNvSpPr txBox="1"/>
            <p:nvPr/>
          </p:nvSpPr>
          <p:spPr>
            <a:xfrm>
              <a:off x="3957766"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Selbstgesteuertes Lernen</a:t>
              </a:r>
              <a:endParaRPr sz="1400" b="0" i="0" u="none" strike="noStrike" cap="none">
                <a:solidFill>
                  <a:srgbClr val="000000"/>
                </a:solidFill>
                <a:latin typeface="Arial"/>
                <a:ea typeface="Arial"/>
                <a:cs typeface="Arial"/>
                <a:sym typeface="Arial"/>
              </a:endParaRPr>
            </a:p>
          </p:txBody>
        </p:sp>
        <p:sp>
          <p:nvSpPr>
            <p:cNvPr id="506" name="Google Shape;506;p42"/>
            <p:cNvSpPr/>
            <p:nvPr/>
          </p:nvSpPr>
          <p:spPr>
            <a:xfrm>
              <a:off x="5621700" y="1582"/>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42"/>
            <p:cNvSpPr txBox="1"/>
            <p:nvPr/>
          </p:nvSpPr>
          <p:spPr>
            <a:xfrm>
              <a:off x="5621700" y="1582"/>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Themenvielfalt</a:t>
              </a:r>
              <a:endParaRPr sz="1400" b="0" i="0" u="none" strike="noStrike" cap="none">
                <a:solidFill>
                  <a:srgbClr val="000000"/>
                </a:solidFill>
                <a:latin typeface="Arial"/>
                <a:ea typeface="Arial"/>
                <a:cs typeface="Arial"/>
                <a:sym typeface="Arial"/>
              </a:endParaRPr>
            </a:p>
          </p:txBody>
        </p:sp>
        <p:sp>
          <p:nvSpPr>
            <p:cNvPr id="508" name="Google Shape;508;p42"/>
            <p:cNvSpPr/>
            <p:nvPr/>
          </p:nvSpPr>
          <p:spPr>
            <a:xfrm>
              <a:off x="652861"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42"/>
            <p:cNvSpPr txBox="1"/>
            <p:nvPr/>
          </p:nvSpPr>
          <p:spPr>
            <a:xfrm>
              <a:off x="652861"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Unbegrenzte Lernmittel</a:t>
              </a:r>
              <a:endParaRPr sz="1400" b="0" i="0" u="none" strike="noStrike" cap="none">
                <a:solidFill>
                  <a:srgbClr val="000000"/>
                </a:solidFill>
                <a:latin typeface="Arial"/>
                <a:ea typeface="Arial"/>
                <a:cs typeface="Arial"/>
                <a:sym typeface="Arial"/>
              </a:endParaRPr>
            </a:p>
          </p:txBody>
        </p:sp>
        <p:sp>
          <p:nvSpPr>
            <p:cNvPr id="510" name="Google Shape;510;p42"/>
            <p:cNvSpPr/>
            <p:nvPr/>
          </p:nvSpPr>
          <p:spPr>
            <a:xfrm>
              <a:off x="2293832"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42"/>
            <p:cNvSpPr txBox="1"/>
            <p:nvPr/>
          </p:nvSpPr>
          <p:spPr>
            <a:xfrm>
              <a:off x="2293832"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Kollaboratives Lernen </a:t>
              </a:r>
              <a:endParaRPr sz="1400" b="0" i="0" u="none" strike="noStrike" cap="none">
                <a:solidFill>
                  <a:srgbClr val="000000"/>
                </a:solidFill>
                <a:latin typeface="Arial"/>
                <a:ea typeface="Arial"/>
                <a:cs typeface="Arial"/>
                <a:sym typeface="Arial"/>
              </a:endParaRPr>
            </a:p>
          </p:txBody>
        </p:sp>
        <p:sp>
          <p:nvSpPr>
            <p:cNvPr id="512" name="Google Shape;512;p42"/>
            <p:cNvSpPr/>
            <p:nvPr/>
          </p:nvSpPr>
          <p:spPr>
            <a:xfrm>
              <a:off x="3957766"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42"/>
            <p:cNvSpPr txBox="1"/>
            <p:nvPr/>
          </p:nvSpPr>
          <p:spPr>
            <a:xfrm>
              <a:off x="3957766"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Geringere Ressourcen</a:t>
              </a:r>
              <a:endParaRPr sz="1400" b="0" i="0" u="none" strike="noStrike" cap="none">
                <a:solidFill>
                  <a:srgbClr val="000000"/>
                </a:solidFill>
                <a:latin typeface="Arial"/>
                <a:ea typeface="Arial"/>
                <a:cs typeface="Arial"/>
                <a:sym typeface="Arial"/>
              </a:endParaRPr>
            </a:p>
          </p:txBody>
        </p:sp>
        <p:sp>
          <p:nvSpPr>
            <p:cNvPr id="514" name="Google Shape;514;p42"/>
            <p:cNvSpPr/>
            <p:nvPr/>
          </p:nvSpPr>
          <p:spPr>
            <a:xfrm>
              <a:off x="5621700" y="1060449"/>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42"/>
            <p:cNvSpPr txBox="1"/>
            <p:nvPr/>
          </p:nvSpPr>
          <p:spPr>
            <a:xfrm>
              <a:off x="5621700" y="1060449"/>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Billiger</a:t>
              </a:r>
              <a:endParaRPr sz="1400" b="0" i="0" u="none" strike="noStrike" cap="none">
                <a:solidFill>
                  <a:srgbClr val="000000"/>
                </a:solidFill>
                <a:latin typeface="Arial"/>
                <a:ea typeface="Arial"/>
                <a:cs typeface="Arial"/>
                <a:sym typeface="Arial"/>
              </a:endParaRPr>
            </a:p>
          </p:txBody>
        </p:sp>
        <p:sp>
          <p:nvSpPr>
            <p:cNvPr id="516" name="Google Shape;516;p42"/>
            <p:cNvSpPr/>
            <p:nvPr/>
          </p:nvSpPr>
          <p:spPr>
            <a:xfrm>
              <a:off x="1461865" y="2119316"/>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42"/>
            <p:cNvSpPr txBox="1"/>
            <p:nvPr/>
          </p:nvSpPr>
          <p:spPr>
            <a:xfrm>
              <a:off x="1461865" y="2119316"/>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Red-Do</a:t>
              </a:r>
              <a:endParaRPr sz="1400" b="0" i="0" u="none" strike="noStrike" cap="none">
                <a:solidFill>
                  <a:srgbClr val="000000"/>
                </a:solidFill>
                <a:latin typeface="Arial"/>
                <a:ea typeface="Arial"/>
                <a:cs typeface="Arial"/>
                <a:sym typeface="Arial"/>
              </a:endParaRPr>
            </a:p>
          </p:txBody>
        </p:sp>
        <p:sp>
          <p:nvSpPr>
            <p:cNvPr id="518" name="Google Shape;518;p42"/>
            <p:cNvSpPr/>
            <p:nvPr/>
          </p:nvSpPr>
          <p:spPr>
            <a:xfrm>
              <a:off x="3125799" y="2119316"/>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42"/>
            <p:cNvSpPr txBox="1"/>
            <p:nvPr/>
          </p:nvSpPr>
          <p:spPr>
            <a:xfrm>
              <a:off x="3125799" y="2119316"/>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Wachstum</a:t>
              </a:r>
              <a:endParaRPr sz="1400" b="0" i="0" u="none" strike="noStrike" cap="none">
                <a:solidFill>
                  <a:srgbClr val="000000"/>
                </a:solidFill>
                <a:latin typeface="Arial"/>
                <a:ea typeface="Arial"/>
                <a:cs typeface="Arial"/>
                <a:sym typeface="Arial"/>
              </a:endParaRPr>
            </a:p>
          </p:txBody>
        </p:sp>
        <p:sp>
          <p:nvSpPr>
            <p:cNvPr id="520" name="Google Shape;520;p42"/>
            <p:cNvSpPr/>
            <p:nvPr/>
          </p:nvSpPr>
          <p:spPr>
            <a:xfrm>
              <a:off x="4789733" y="2119316"/>
              <a:ext cx="1512667" cy="907600"/>
            </a:xfrm>
            <a:prstGeom prst="rect">
              <a:avLst/>
            </a:prstGeom>
            <a:solidFill>
              <a:schemeClr val="lt1"/>
            </a:solidFill>
            <a:ln w="38100" cap="flat" cmpd="sng">
              <a:solidFill>
                <a:srgbClr val="8CA84E"/>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2"/>
            <p:cNvSpPr txBox="1"/>
            <p:nvPr/>
          </p:nvSpPr>
          <p:spPr>
            <a:xfrm>
              <a:off x="4789733" y="2119316"/>
              <a:ext cx="1512667" cy="907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Interaktiv </a:t>
              </a: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descr="A picture containing text, computer, indoor, computer&#10;&#10;Description automatically generated"/>
          <p:cNvPicPr preferRelativeResize="0">
            <a:picLocks noGrp="1"/>
          </p:cNvPicPr>
          <p:nvPr>
            <p:ph type="pic" idx="2"/>
          </p:nvPr>
        </p:nvPicPr>
        <p:blipFill rotWithShape="1">
          <a:blip r:embed="rId3">
            <a:alphaModFix/>
          </a:blip>
          <a:srcRect t="7790" b="7787"/>
          <a:stretch/>
        </p:blipFill>
        <p:spPr>
          <a:xfrm>
            <a:off x="1771663" y="707088"/>
            <a:ext cx="5486400" cy="3086100"/>
          </a:xfrm>
          <a:prstGeom prst="rect">
            <a:avLst/>
          </a:prstGeom>
          <a:noFill/>
          <a:ln>
            <a:noFill/>
          </a:ln>
        </p:spPr>
      </p:pic>
      <p:sp>
        <p:nvSpPr>
          <p:cNvPr id="181" name="Google Shape;181;p25"/>
          <p:cNvSpPr/>
          <p:nvPr/>
        </p:nvSpPr>
        <p:spPr>
          <a:xfrm>
            <a:off x="0" y="3935974"/>
            <a:ext cx="9144000" cy="796045"/>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"Die </a:t>
            </a:r>
            <a:r>
              <a:rPr lang="en-US" sz="2000" b="0" i="1" u="none" strike="noStrike" cap="none">
                <a:solidFill>
                  <a:schemeClr val="lt1"/>
                </a:solidFill>
                <a:latin typeface="Calibri"/>
                <a:ea typeface="Calibri"/>
                <a:cs typeface="Calibri"/>
                <a:sym typeface="Calibri"/>
              </a:rPr>
              <a:t>Menschen auf die Nutzung der digitalen Technologie vorbereiten </a:t>
            </a:r>
            <a:endParaRPr sz="1400" b="0" i="1"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lt1"/>
                </a:solidFill>
                <a:latin typeface="Calibri"/>
                <a:ea typeface="Calibri"/>
                <a:cs typeface="Calibri"/>
                <a:sym typeface="Calibri"/>
              </a:rPr>
              <a:t>ist eine der wichtigsten Aufgaben für die Zukunft</a:t>
            </a: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182" name="Google Shape;182;p2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3" name="Google Shape;183;p25"/>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4. Digitale Bildung: Vorteile</a:t>
            </a:r>
            <a:endParaRPr sz="1400" b="0" i="0" u="none" strike="noStrike" cap="none">
              <a:solidFill>
                <a:srgbClr val="000000"/>
              </a:solidFill>
              <a:latin typeface="Arial"/>
              <a:ea typeface="Arial"/>
              <a:cs typeface="Arial"/>
              <a:sym typeface="Arial"/>
            </a:endParaRPr>
          </a:p>
        </p:txBody>
      </p:sp>
      <p:sp>
        <p:nvSpPr>
          <p:cNvPr id="528" name="Google Shape;528;p4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529" name="Google Shape;529;p4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0" name="Google Shape;530;p43"/>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531" name="Google Shape;531;p43"/>
          <p:cNvGrpSpPr/>
          <p:nvPr/>
        </p:nvGrpSpPr>
        <p:grpSpPr>
          <a:xfrm>
            <a:off x="630233" y="1535621"/>
            <a:ext cx="8056570" cy="3249508"/>
            <a:chOff x="8" y="84956"/>
            <a:chExt cx="8056570" cy="3249508"/>
          </a:xfrm>
        </p:grpSpPr>
        <p:sp>
          <p:nvSpPr>
            <p:cNvPr id="532" name="Google Shape;532;p43"/>
            <p:cNvSpPr/>
            <p:nvPr/>
          </p:nvSpPr>
          <p:spPr>
            <a:xfrm>
              <a:off x="2069657" y="84956"/>
              <a:ext cx="5986921" cy="617071"/>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3"/>
            <p:cNvSpPr txBox="1"/>
            <p:nvPr/>
          </p:nvSpPr>
          <p:spPr>
            <a:xfrm>
              <a:off x="2069657" y="162090"/>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ortsunabhängiger Unterricht, Vermeidung von langen Anreisen und längerer Abwesenheit von zu Hause</a:t>
              </a:r>
              <a:endParaRPr sz="1400" b="0" i="0" u="none" strike="noStrike" cap="none">
                <a:solidFill>
                  <a:srgbClr val="000000"/>
                </a:solidFill>
                <a:latin typeface="Arial"/>
                <a:ea typeface="Arial"/>
                <a:cs typeface="Arial"/>
                <a:sym typeface="Arial"/>
              </a:endParaRPr>
            </a:p>
          </p:txBody>
        </p:sp>
        <p:sp>
          <p:nvSpPr>
            <p:cNvPr id="534" name="Google Shape;534;p43"/>
            <p:cNvSpPr/>
            <p:nvPr/>
          </p:nvSpPr>
          <p:spPr>
            <a:xfrm>
              <a:off x="14516" y="122023"/>
              <a:ext cx="1873717" cy="617071"/>
            </a:xfrm>
            <a:prstGeom prst="roundRect">
              <a:avLst>
                <a:gd name="adj" fmla="val 16667"/>
              </a:avLst>
            </a:prstGeom>
            <a:solidFill>
              <a:srgbClr val="8CA8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3"/>
            <p:cNvSpPr txBox="1"/>
            <p:nvPr/>
          </p:nvSpPr>
          <p:spPr>
            <a:xfrm>
              <a:off x="44639" y="152146"/>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Einfacher Zugang</a:t>
              </a:r>
              <a:endParaRPr sz="1400" b="0" i="0" u="none" strike="noStrike" cap="none">
                <a:solidFill>
                  <a:srgbClr val="000000"/>
                </a:solidFill>
                <a:latin typeface="Arial"/>
                <a:ea typeface="Arial"/>
                <a:cs typeface="Arial"/>
                <a:sym typeface="Arial"/>
              </a:endParaRPr>
            </a:p>
          </p:txBody>
        </p:sp>
        <p:sp>
          <p:nvSpPr>
            <p:cNvPr id="536" name="Google Shape;536;p43"/>
            <p:cNvSpPr/>
            <p:nvPr/>
          </p:nvSpPr>
          <p:spPr>
            <a:xfrm>
              <a:off x="2069657" y="679918"/>
              <a:ext cx="5986921" cy="617071"/>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3"/>
            <p:cNvSpPr txBox="1"/>
            <p:nvPr/>
          </p:nvSpPr>
          <p:spPr>
            <a:xfrm>
              <a:off x="2069657" y="757052"/>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das Lernen von zu Hause bietet eine Flexibilität, die andere traditionelle Unterrichtsformen nicht bieten können</a:t>
              </a:r>
              <a:endParaRPr sz="1400" b="0" i="0" u="none" strike="noStrike" cap="none">
                <a:solidFill>
                  <a:srgbClr val="000000"/>
                </a:solidFill>
                <a:latin typeface="Arial"/>
                <a:ea typeface="Arial"/>
                <a:cs typeface="Arial"/>
                <a:sym typeface="Arial"/>
              </a:endParaRPr>
            </a:p>
          </p:txBody>
        </p:sp>
        <p:sp>
          <p:nvSpPr>
            <p:cNvPr id="538" name="Google Shape;538;p43"/>
            <p:cNvSpPr/>
            <p:nvPr/>
          </p:nvSpPr>
          <p:spPr>
            <a:xfrm>
              <a:off x="8" y="752405"/>
              <a:ext cx="1873717" cy="617071"/>
            </a:xfrm>
            <a:prstGeom prst="roundRect">
              <a:avLst>
                <a:gd name="adj" fmla="val 16667"/>
              </a:avLst>
            </a:prstGeom>
            <a:solidFill>
              <a:srgbClr val="97B46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3"/>
            <p:cNvSpPr txBox="1"/>
            <p:nvPr/>
          </p:nvSpPr>
          <p:spPr>
            <a:xfrm>
              <a:off x="30131" y="782528"/>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Lernen von zu Hause</a:t>
              </a:r>
              <a:endParaRPr sz="1400" b="0" i="0" u="none" strike="noStrike" cap="none">
                <a:solidFill>
                  <a:srgbClr val="000000"/>
                </a:solidFill>
                <a:latin typeface="Arial"/>
                <a:ea typeface="Arial"/>
                <a:cs typeface="Arial"/>
                <a:sym typeface="Arial"/>
              </a:endParaRPr>
            </a:p>
          </p:txBody>
        </p:sp>
        <p:sp>
          <p:nvSpPr>
            <p:cNvPr id="540" name="Google Shape;540;p43"/>
            <p:cNvSpPr/>
            <p:nvPr/>
          </p:nvSpPr>
          <p:spPr>
            <a:xfrm>
              <a:off x="2069657" y="1358696"/>
              <a:ext cx="5986921" cy="617071"/>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3"/>
            <p:cNvSpPr txBox="1"/>
            <p:nvPr/>
          </p:nvSpPr>
          <p:spPr>
            <a:xfrm>
              <a:off x="2069657" y="1435830"/>
              <a:ext cx="5755519" cy="462803"/>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lernen, ihre täglichen Aktivitäten zu planen und zu gestalten</a:t>
              </a:r>
              <a:endParaRPr sz="1400" b="0" i="0" u="none" strike="noStrike" cap="none">
                <a:solidFill>
                  <a:srgbClr val="000000"/>
                </a:solidFill>
                <a:latin typeface="Arial"/>
                <a:ea typeface="Arial"/>
                <a:cs typeface="Arial"/>
                <a:sym typeface="Arial"/>
              </a:endParaRPr>
            </a:p>
          </p:txBody>
        </p:sp>
        <p:sp>
          <p:nvSpPr>
            <p:cNvPr id="542" name="Google Shape;542;p43"/>
            <p:cNvSpPr/>
            <p:nvPr/>
          </p:nvSpPr>
          <p:spPr>
            <a:xfrm>
              <a:off x="8" y="1431184"/>
              <a:ext cx="1873717" cy="617071"/>
            </a:xfrm>
            <a:prstGeom prst="roundRect">
              <a:avLst>
                <a:gd name="adj" fmla="val 16667"/>
              </a:avLst>
            </a:prstGeom>
            <a:solidFill>
              <a:srgbClr val="A4BE7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43"/>
            <p:cNvSpPr txBox="1"/>
            <p:nvPr/>
          </p:nvSpPr>
          <p:spPr>
            <a:xfrm>
              <a:off x="30131" y="1461307"/>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Selbstgesteuertes Lernen</a:t>
              </a:r>
              <a:endParaRPr sz="1400" b="0" i="0" u="none" strike="noStrike" cap="none">
                <a:solidFill>
                  <a:srgbClr val="000000"/>
                </a:solidFill>
                <a:latin typeface="Arial"/>
                <a:ea typeface="Arial"/>
                <a:cs typeface="Arial"/>
                <a:sym typeface="Arial"/>
              </a:endParaRPr>
            </a:p>
          </p:txBody>
        </p:sp>
        <p:sp>
          <p:nvSpPr>
            <p:cNvPr id="544" name="Google Shape;544;p43"/>
            <p:cNvSpPr/>
            <p:nvPr/>
          </p:nvSpPr>
          <p:spPr>
            <a:xfrm>
              <a:off x="2069657" y="2037475"/>
              <a:ext cx="5986921" cy="617071"/>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3"/>
            <p:cNvSpPr txBox="1"/>
            <p:nvPr/>
          </p:nvSpPr>
          <p:spPr>
            <a:xfrm>
              <a:off x="2069657" y="2114609"/>
              <a:ext cx="5755519" cy="462803"/>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größeres Angebot und Vielfalt an Online-Schulungen, Methoden und Lehrern</a:t>
              </a:r>
              <a:endParaRPr sz="1400" b="0" i="0" u="none" strike="noStrike" cap="none">
                <a:solidFill>
                  <a:srgbClr val="000000"/>
                </a:solidFill>
                <a:latin typeface="Arial"/>
                <a:ea typeface="Arial"/>
                <a:cs typeface="Arial"/>
                <a:sym typeface="Arial"/>
              </a:endParaRPr>
            </a:p>
          </p:txBody>
        </p:sp>
        <p:sp>
          <p:nvSpPr>
            <p:cNvPr id="546" name="Google Shape;546;p43"/>
            <p:cNvSpPr/>
            <p:nvPr/>
          </p:nvSpPr>
          <p:spPr>
            <a:xfrm>
              <a:off x="8" y="2109962"/>
              <a:ext cx="1873717" cy="617071"/>
            </a:xfrm>
            <a:prstGeom prst="roundRect">
              <a:avLst>
                <a:gd name="adj" fmla="val 16667"/>
              </a:avLst>
            </a:prstGeom>
            <a:solidFill>
              <a:srgbClr val="B1C7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3"/>
            <p:cNvSpPr txBox="1"/>
            <p:nvPr/>
          </p:nvSpPr>
          <p:spPr>
            <a:xfrm>
              <a:off x="30131" y="2140085"/>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Themenvielfalt</a:t>
              </a:r>
              <a:endParaRPr sz="1400" b="0" i="0" u="none" strike="noStrike" cap="none">
                <a:solidFill>
                  <a:srgbClr val="000000"/>
                </a:solidFill>
                <a:latin typeface="Arial"/>
                <a:ea typeface="Arial"/>
                <a:cs typeface="Arial"/>
                <a:sym typeface="Arial"/>
              </a:endParaRPr>
            </a:p>
          </p:txBody>
        </p:sp>
        <p:sp>
          <p:nvSpPr>
            <p:cNvPr id="548" name="Google Shape;548;p43"/>
            <p:cNvSpPr/>
            <p:nvPr/>
          </p:nvSpPr>
          <p:spPr>
            <a:xfrm>
              <a:off x="2069657" y="2716253"/>
              <a:ext cx="5986921" cy="617071"/>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3"/>
            <p:cNvSpPr txBox="1"/>
            <p:nvPr/>
          </p:nvSpPr>
          <p:spPr>
            <a:xfrm>
              <a:off x="2069657" y="2793387"/>
              <a:ext cx="5755519" cy="462803"/>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nahezu unbegrenzte Inhalte und Arbeitsbereiche</a:t>
              </a:r>
              <a:endParaRPr sz="1400" b="0" i="0" u="none" strike="noStrike" cap="none">
                <a:solidFill>
                  <a:srgbClr val="000000"/>
                </a:solidFill>
                <a:latin typeface="Arial"/>
                <a:ea typeface="Arial"/>
                <a:cs typeface="Arial"/>
                <a:sym typeface="Arial"/>
              </a:endParaRPr>
            </a:p>
          </p:txBody>
        </p:sp>
        <p:sp>
          <p:nvSpPr>
            <p:cNvPr id="550" name="Google Shape;550;p43"/>
            <p:cNvSpPr/>
            <p:nvPr/>
          </p:nvSpPr>
          <p:spPr>
            <a:xfrm>
              <a:off x="8" y="2717393"/>
              <a:ext cx="1873717" cy="617071"/>
            </a:xfrm>
            <a:prstGeom prst="roundRect">
              <a:avLst>
                <a:gd name="adj" fmla="val 16667"/>
              </a:avLst>
            </a:prstGeom>
            <a:solidFill>
              <a:srgbClr val="BFD1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3"/>
            <p:cNvSpPr txBox="1"/>
            <p:nvPr/>
          </p:nvSpPr>
          <p:spPr>
            <a:xfrm>
              <a:off x="30131" y="2747516"/>
              <a:ext cx="1813471" cy="556825"/>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Unbegrenzte Lernmittel</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4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4. Digitale Bildung: Vorteile</a:t>
            </a:r>
            <a:endParaRPr sz="1400" b="0" i="0" u="none" strike="noStrike" cap="none">
              <a:solidFill>
                <a:srgbClr val="000000"/>
              </a:solidFill>
              <a:latin typeface="Arial"/>
              <a:ea typeface="Arial"/>
              <a:cs typeface="Arial"/>
              <a:sym typeface="Arial"/>
            </a:endParaRPr>
          </a:p>
        </p:txBody>
      </p:sp>
      <p:sp>
        <p:nvSpPr>
          <p:cNvPr id="558" name="Google Shape;558;p4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559" name="Google Shape;559;p4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60" name="Google Shape;560;p44"/>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561" name="Google Shape;561;p44"/>
          <p:cNvGrpSpPr/>
          <p:nvPr/>
        </p:nvGrpSpPr>
        <p:grpSpPr>
          <a:xfrm>
            <a:off x="630225" y="1451072"/>
            <a:ext cx="8056578" cy="3334057"/>
            <a:chOff x="0" y="407"/>
            <a:chExt cx="8056578" cy="3334057"/>
          </a:xfrm>
        </p:grpSpPr>
        <p:sp>
          <p:nvSpPr>
            <p:cNvPr id="562" name="Google Shape;562;p44"/>
            <p:cNvSpPr/>
            <p:nvPr/>
          </p:nvSpPr>
          <p:spPr>
            <a:xfrm>
              <a:off x="2069657" y="407"/>
              <a:ext cx="5986921" cy="512869"/>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44"/>
            <p:cNvSpPr txBox="1"/>
            <p:nvPr/>
          </p:nvSpPr>
          <p:spPr>
            <a:xfrm>
              <a:off x="2069657" y="64516"/>
              <a:ext cx="5794595" cy="384651"/>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Calibri"/>
                  <a:ea typeface="Calibri"/>
                  <a:cs typeface="Calibri"/>
                  <a:sym typeface="Calibri"/>
                </a:rPr>
                <a:t>gemeinschaftliche Räume, in denen sie neue Informationen austauschen und lernen und sich gegenseitig helfen können</a:t>
              </a:r>
              <a:endParaRPr sz="1200" b="0" i="0" u="none" strike="noStrike" cap="none">
                <a:solidFill>
                  <a:srgbClr val="000000"/>
                </a:solidFill>
                <a:latin typeface="Arial"/>
                <a:ea typeface="Arial"/>
                <a:cs typeface="Arial"/>
                <a:sym typeface="Arial"/>
              </a:endParaRPr>
            </a:p>
          </p:txBody>
        </p:sp>
        <p:sp>
          <p:nvSpPr>
            <p:cNvPr id="564" name="Google Shape;564;p44"/>
            <p:cNvSpPr/>
            <p:nvPr/>
          </p:nvSpPr>
          <p:spPr>
            <a:xfrm>
              <a:off x="8" y="60653"/>
              <a:ext cx="1873717" cy="512869"/>
            </a:xfrm>
            <a:prstGeom prst="roundRect">
              <a:avLst>
                <a:gd name="adj" fmla="val 16667"/>
              </a:avLst>
            </a:prstGeom>
            <a:solidFill>
              <a:srgbClr val="8CA8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44"/>
            <p:cNvSpPr txBox="1"/>
            <p:nvPr/>
          </p:nvSpPr>
          <p:spPr>
            <a:xfrm>
              <a:off x="25044" y="85689"/>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Kollaboratives Lernen </a:t>
              </a:r>
              <a:endParaRPr sz="1400" b="0" i="0" u="none" strike="noStrike" cap="none">
                <a:solidFill>
                  <a:srgbClr val="000000"/>
                </a:solidFill>
                <a:latin typeface="Arial"/>
                <a:ea typeface="Arial"/>
                <a:cs typeface="Arial"/>
                <a:sym typeface="Arial"/>
              </a:endParaRPr>
            </a:p>
          </p:txBody>
        </p:sp>
        <p:sp>
          <p:nvSpPr>
            <p:cNvPr id="566" name="Google Shape;566;p44"/>
            <p:cNvSpPr/>
            <p:nvPr/>
          </p:nvSpPr>
          <p:spPr>
            <a:xfrm>
              <a:off x="2069657" y="564563"/>
              <a:ext cx="5986921" cy="512869"/>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44"/>
            <p:cNvSpPr txBox="1"/>
            <p:nvPr/>
          </p:nvSpPr>
          <p:spPr>
            <a:xfrm>
              <a:off x="2069657" y="628672"/>
              <a:ext cx="5794595" cy="384651"/>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Calibri"/>
                  <a:ea typeface="Calibri"/>
                  <a:cs typeface="Calibri"/>
                  <a:sym typeface="Calibri"/>
                </a:rPr>
                <a:t>Man braucht nur einen Computer, ein Telefon und das Internet,</a:t>
              </a:r>
              <a:endParaRPr sz="1200" b="0" i="0" u="none" strike="noStrike" cap="none">
                <a:solidFill>
                  <a:srgbClr val="000000"/>
                </a:solidFill>
                <a:latin typeface="Arial"/>
                <a:ea typeface="Arial"/>
                <a:cs typeface="Arial"/>
                <a:sym typeface="Arial"/>
              </a:endParaRPr>
            </a:p>
          </p:txBody>
        </p:sp>
        <p:sp>
          <p:nvSpPr>
            <p:cNvPr id="568" name="Google Shape;568;p44"/>
            <p:cNvSpPr/>
            <p:nvPr/>
          </p:nvSpPr>
          <p:spPr>
            <a:xfrm>
              <a:off x="8" y="624810"/>
              <a:ext cx="1873717" cy="512869"/>
            </a:xfrm>
            <a:prstGeom prst="roundRect">
              <a:avLst>
                <a:gd name="adj" fmla="val 16667"/>
              </a:avLst>
            </a:prstGeom>
            <a:solidFill>
              <a:srgbClr val="95B2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44"/>
            <p:cNvSpPr txBox="1"/>
            <p:nvPr/>
          </p:nvSpPr>
          <p:spPr>
            <a:xfrm>
              <a:off x="25044" y="649846"/>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Geringere Ressourcen</a:t>
              </a:r>
              <a:endParaRPr sz="1400" b="0" i="0" u="none" strike="noStrike" cap="none">
                <a:solidFill>
                  <a:srgbClr val="000000"/>
                </a:solidFill>
                <a:latin typeface="Arial"/>
                <a:ea typeface="Arial"/>
                <a:cs typeface="Arial"/>
                <a:sym typeface="Arial"/>
              </a:endParaRPr>
            </a:p>
          </p:txBody>
        </p:sp>
        <p:sp>
          <p:nvSpPr>
            <p:cNvPr id="570" name="Google Shape;570;p44"/>
            <p:cNvSpPr/>
            <p:nvPr/>
          </p:nvSpPr>
          <p:spPr>
            <a:xfrm>
              <a:off x="2069657" y="1128719"/>
              <a:ext cx="5986921" cy="512869"/>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44"/>
            <p:cNvSpPr txBox="1"/>
            <p:nvPr/>
          </p:nvSpPr>
          <p:spPr>
            <a:xfrm>
              <a:off x="2069657" y="1192828"/>
              <a:ext cx="5794595" cy="384651"/>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Calibri"/>
                  <a:ea typeface="Calibri"/>
                  <a:cs typeface="Calibri"/>
                  <a:sym typeface="Calibri"/>
                </a:rPr>
                <a:t>billigere Angebote im Vergleich zu Face-to-Face-Optionen</a:t>
              </a:r>
              <a:endParaRPr sz="1200" b="0" i="0" u="none" strike="noStrike" cap="none">
                <a:solidFill>
                  <a:srgbClr val="000000"/>
                </a:solidFill>
                <a:latin typeface="Arial"/>
                <a:ea typeface="Arial"/>
                <a:cs typeface="Arial"/>
                <a:sym typeface="Arial"/>
              </a:endParaRPr>
            </a:p>
          </p:txBody>
        </p:sp>
        <p:sp>
          <p:nvSpPr>
            <p:cNvPr id="572" name="Google Shape;572;p44"/>
            <p:cNvSpPr/>
            <p:nvPr/>
          </p:nvSpPr>
          <p:spPr>
            <a:xfrm>
              <a:off x="8" y="1188966"/>
              <a:ext cx="1873717" cy="512869"/>
            </a:xfrm>
            <a:prstGeom prst="roundRect">
              <a:avLst>
                <a:gd name="adj" fmla="val 16667"/>
              </a:avLst>
            </a:prstGeom>
            <a:solidFill>
              <a:srgbClr val="9FBA6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44"/>
            <p:cNvSpPr txBox="1"/>
            <p:nvPr/>
          </p:nvSpPr>
          <p:spPr>
            <a:xfrm>
              <a:off x="25044" y="1214002"/>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Billiger</a:t>
              </a:r>
              <a:endParaRPr sz="1400" b="0" i="0" u="none" strike="noStrike" cap="none">
                <a:solidFill>
                  <a:srgbClr val="000000"/>
                </a:solidFill>
                <a:latin typeface="Arial"/>
                <a:ea typeface="Arial"/>
                <a:cs typeface="Arial"/>
                <a:sym typeface="Arial"/>
              </a:endParaRPr>
            </a:p>
          </p:txBody>
        </p:sp>
        <p:sp>
          <p:nvSpPr>
            <p:cNvPr id="574" name="Google Shape;574;p44"/>
            <p:cNvSpPr/>
            <p:nvPr/>
          </p:nvSpPr>
          <p:spPr>
            <a:xfrm>
              <a:off x="2069657" y="1692875"/>
              <a:ext cx="5986921" cy="512869"/>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4"/>
            <p:cNvSpPr txBox="1"/>
            <p:nvPr/>
          </p:nvSpPr>
          <p:spPr>
            <a:xfrm>
              <a:off x="2069657" y="1756984"/>
              <a:ext cx="5794595" cy="384651"/>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Calibri"/>
                  <a:ea typeface="Calibri"/>
                  <a:cs typeface="Calibri"/>
                  <a:sym typeface="Calibri"/>
                </a:rPr>
                <a:t>die Möglichkeit, Klassen wiederherzustellen, zu wiederholen oder zu ersetzen.</a:t>
              </a:r>
              <a:endParaRPr sz="1200" b="0" i="0" u="none" strike="noStrike" cap="none">
                <a:solidFill>
                  <a:srgbClr val="000000"/>
                </a:solidFill>
                <a:latin typeface="Arial"/>
                <a:ea typeface="Arial"/>
                <a:cs typeface="Arial"/>
                <a:sym typeface="Arial"/>
              </a:endParaRPr>
            </a:p>
          </p:txBody>
        </p:sp>
        <p:sp>
          <p:nvSpPr>
            <p:cNvPr id="576" name="Google Shape;576;p44"/>
            <p:cNvSpPr/>
            <p:nvPr/>
          </p:nvSpPr>
          <p:spPr>
            <a:xfrm>
              <a:off x="8" y="1753122"/>
              <a:ext cx="1873717" cy="512869"/>
            </a:xfrm>
            <a:prstGeom prst="roundRect">
              <a:avLst>
                <a:gd name="adj" fmla="val 16667"/>
              </a:avLst>
            </a:prstGeom>
            <a:solidFill>
              <a:srgbClr val="A9C17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44"/>
            <p:cNvSpPr txBox="1"/>
            <p:nvPr/>
          </p:nvSpPr>
          <p:spPr>
            <a:xfrm>
              <a:off x="25044" y="1778158"/>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Einfache Administration</a:t>
              </a:r>
              <a:endParaRPr sz="1400" b="0" i="0" u="none" strike="noStrike" cap="none">
                <a:solidFill>
                  <a:srgbClr val="000000"/>
                </a:solidFill>
                <a:latin typeface="Arial"/>
                <a:ea typeface="Arial"/>
                <a:cs typeface="Arial"/>
                <a:sym typeface="Arial"/>
              </a:endParaRPr>
            </a:p>
          </p:txBody>
        </p:sp>
        <p:sp>
          <p:nvSpPr>
            <p:cNvPr id="578" name="Google Shape;578;p44"/>
            <p:cNvSpPr/>
            <p:nvPr/>
          </p:nvSpPr>
          <p:spPr>
            <a:xfrm>
              <a:off x="2069657" y="2257032"/>
              <a:ext cx="5986921" cy="512869"/>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44"/>
            <p:cNvSpPr txBox="1"/>
            <p:nvPr/>
          </p:nvSpPr>
          <p:spPr>
            <a:xfrm>
              <a:off x="2069657" y="2321141"/>
              <a:ext cx="5794595" cy="384651"/>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Calibri"/>
                  <a:ea typeface="Calibri"/>
                  <a:cs typeface="Calibri"/>
                  <a:sym typeface="Calibri"/>
                </a:rPr>
                <a:t>mehr Menschen erlangen höheres Bildungsniveau, was zu einem größeren sozialen Wohlstand führt</a:t>
              </a:r>
              <a:endParaRPr sz="1400" b="0" i="0" u="none" strike="noStrike" cap="none">
                <a:solidFill>
                  <a:srgbClr val="000000"/>
                </a:solidFill>
                <a:latin typeface="Calibri"/>
                <a:ea typeface="Calibri"/>
                <a:cs typeface="Calibri"/>
                <a:sym typeface="Calibri"/>
              </a:endParaRPr>
            </a:p>
          </p:txBody>
        </p:sp>
        <p:sp>
          <p:nvSpPr>
            <p:cNvPr id="580" name="Google Shape;580;p44"/>
            <p:cNvSpPr/>
            <p:nvPr/>
          </p:nvSpPr>
          <p:spPr>
            <a:xfrm>
              <a:off x="8" y="2317279"/>
              <a:ext cx="1873717" cy="512869"/>
            </a:xfrm>
            <a:prstGeom prst="roundRect">
              <a:avLst>
                <a:gd name="adj" fmla="val 16667"/>
              </a:avLst>
            </a:prstGeom>
            <a:solidFill>
              <a:srgbClr val="B4C9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44"/>
            <p:cNvSpPr txBox="1"/>
            <p:nvPr/>
          </p:nvSpPr>
          <p:spPr>
            <a:xfrm>
              <a:off x="25044" y="2342315"/>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Wohlstand</a:t>
              </a:r>
              <a:endParaRPr sz="1400" b="0" i="0" u="none" strike="noStrike" cap="none">
                <a:solidFill>
                  <a:srgbClr val="000000"/>
                </a:solidFill>
                <a:latin typeface="Arial"/>
                <a:ea typeface="Arial"/>
                <a:cs typeface="Arial"/>
                <a:sym typeface="Arial"/>
              </a:endParaRPr>
            </a:p>
          </p:txBody>
        </p:sp>
        <p:sp>
          <p:nvSpPr>
            <p:cNvPr id="582" name="Google Shape;582;p44"/>
            <p:cNvSpPr/>
            <p:nvPr/>
          </p:nvSpPr>
          <p:spPr>
            <a:xfrm>
              <a:off x="2069657" y="2821188"/>
              <a:ext cx="5986921" cy="512869"/>
            </a:xfrm>
            <a:prstGeom prst="rightArrow">
              <a:avLst>
                <a:gd name="adj1" fmla="val 75000"/>
                <a:gd name="adj2" fmla="val 50000"/>
              </a:avLst>
            </a:prstGeom>
            <a:solidFill>
              <a:srgbClr val="DDE5D0">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44"/>
            <p:cNvSpPr txBox="1"/>
            <p:nvPr/>
          </p:nvSpPr>
          <p:spPr>
            <a:xfrm>
              <a:off x="2069657" y="2885297"/>
              <a:ext cx="5794595" cy="384651"/>
            </a:xfrm>
            <a:prstGeom prst="rect">
              <a:avLst/>
            </a:prstGeom>
            <a:noFill/>
            <a:ln>
              <a:noFill/>
            </a:ln>
          </p:spPr>
          <p:txBody>
            <a:bodyPr spcFirstLastPara="1" wrap="square" lIns="10150" tIns="10150" rIns="10150" bIns="10150"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400" b="0" i="0" u="none" strike="noStrike" cap="none">
                  <a:solidFill>
                    <a:srgbClr val="000000"/>
                  </a:solidFill>
                  <a:latin typeface="Calibri"/>
                  <a:ea typeface="Calibri"/>
                  <a:cs typeface="Calibri"/>
                  <a:sym typeface="Calibri"/>
                </a:rPr>
                <a:t>aktive Lern- und Lehrprozesse sowie Kreativität und Innovation</a:t>
              </a:r>
              <a:endParaRPr sz="1200" b="0" i="0" u="none" strike="noStrike" cap="none">
                <a:solidFill>
                  <a:srgbClr val="000000"/>
                </a:solidFill>
                <a:latin typeface="Arial"/>
                <a:ea typeface="Arial"/>
                <a:cs typeface="Arial"/>
                <a:sym typeface="Arial"/>
              </a:endParaRPr>
            </a:p>
          </p:txBody>
        </p:sp>
        <p:sp>
          <p:nvSpPr>
            <p:cNvPr id="584" name="Google Shape;584;p44"/>
            <p:cNvSpPr/>
            <p:nvPr/>
          </p:nvSpPr>
          <p:spPr>
            <a:xfrm>
              <a:off x="0" y="2821595"/>
              <a:ext cx="1873717" cy="512869"/>
            </a:xfrm>
            <a:prstGeom prst="roundRect">
              <a:avLst>
                <a:gd name="adj" fmla="val 16667"/>
              </a:avLst>
            </a:prstGeom>
            <a:solidFill>
              <a:srgbClr val="BFD1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44"/>
            <p:cNvSpPr txBox="1"/>
            <p:nvPr/>
          </p:nvSpPr>
          <p:spPr>
            <a:xfrm>
              <a:off x="25036" y="2846631"/>
              <a:ext cx="1823645" cy="462797"/>
            </a:xfrm>
            <a:prstGeom prst="rect">
              <a:avLst/>
            </a:prstGeom>
            <a:noFill/>
            <a:ln>
              <a:noFill/>
            </a:ln>
          </p:spPr>
          <p:txBody>
            <a:bodyPr spcFirstLastPara="1" wrap="square" lIns="60950" tIns="30475" rIns="60950" bIns="304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Interaktiv</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5. Digitale Bildung: Herausforderungen</a:t>
            </a:r>
            <a:endParaRPr sz="1400" b="0" i="0" u="none" strike="noStrike" cap="none">
              <a:solidFill>
                <a:srgbClr val="000000"/>
              </a:solidFill>
              <a:latin typeface="Arial"/>
              <a:ea typeface="Arial"/>
              <a:cs typeface="Arial"/>
              <a:sym typeface="Arial"/>
            </a:endParaRPr>
          </a:p>
        </p:txBody>
      </p:sp>
      <p:sp>
        <p:nvSpPr>
          <p:cNvPr id="592" name="Google Shape;592;p4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593" name="Google Shape;593;p4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4" name="Google Shape;594;p45"/>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595" name="Google Shape;595;p45"/>
          <p:cNvGrpSpPr/>
          <p:nvPr/>
        </p:nvGrpSpPr>
        <p:grpSpPr>
          <a:xfrm>
            <a:off x="2111222" y="1552528"/>
            <a:ext cx="5023143" cy="3109564"/>
            <a:chOff x="880922" y="1163"/>
            <a:chExt cx="5023143" cy="3109564"/>
          </a:xfrm>
        </p:grpSpPr>
        <p:sp>
          <p:nvSpPr>
            <p:cNvPr id="596" name="Google Shape;596;p45"/>
            <p:cNvSpPr/>
            <p:nvPr/>
          </p:nvSpPr>
          <p:spPr>
            <a:xfrm>
              <a:off x="880922" y="1163"/>
              <a:ext cx="2391973" cy="1435183"/>
            </a:xfrm>
            <a:prstGeom prst="rect">
              <a:avLst/>
            </a:prstGeom>
            <a:solidFill>
              <a:srgbClr val="AD4643"/>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5"/>
            <p:cNvSpPr txBox="1"/>
            <p:nvPr/>
          </p:nvSpPr>
          <p:spPr>
            <a:xfrm>
              <a:off x="880922" y="1163"/>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Infrastruktur</a:t>
              </a:r>
              <a:endParaRPr sz="1400" b="0" i="0" u="none" strike="noStrike" cap="none">
                <a:solidFill>
                  <a:srgbClr val="000000"/>
                </a:solidFill>
                <a:latin typeface="Arial"/>
                <a:ea typeface="Arial"/>
                <a:cs typeface="Arial"/>
                <a:sym typeface="Arial"/>
              </a:endParaRPr>
            </a:p>
          </p:txBody>
        </p:sp>
        <p:sp>
          <p:nvSpPr>
            <p:cNvPr id="598" name="Google Shape;598;p45"/>
            <p:cNvSpPr/>
            <p:nvPr/>
          </p:nvSpPr>
          <p:spPr>
            <a:xfrm>
              <a:off x="3512092" y="1163"/>
              <a:ext cx="2391973" cy="1435183"/>
            </a:xfrm>
            <a:prstGeom prst="rect">
              <a:avLst/>
            </a:prstGeom>
            <a:solidFill>
              <a:srgbClr val="BD605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5"/>
            <p:cNvSpPr txBox="1"/>
            <p:nvPr/>
          </p:nvSpPr>
          <p:spPr>
            <a:xfrm>
              <a:off x="3512092" y="1163"/>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Fokus behalten</a:t>
              </a:r>
              <a:endParaRPr sz="1400" b="0" i="0" u="none" strike="noStrike" cap="none">
                <a:solidFill>
                  <a:srgbClr val="000000"/>
                </a:solidFill>
                <a:latin typeface="Arial"/>
                <a:ea typeface="Arial"/>
                <a:cs typeface="Arial"/>
                <a:sym typeface="Arial"/>
              </a:endParaRPr>
            </a:p>
          </p:txBody>
        </p:sp>
        <p:sp>
          <p:nvSpPr>
            <p:cNvPr id="600" name="Google Shape;600;p45"/>
            <p:cNvSpPr/>
            <p:nvPr/>
          </p:nvSpPr>
          <p:spPr>
            <a:xfrm>
              <a:off x="880922" y="1675544"/>
              <a:ext cx="2391973" cy="1435183"/>
            </a:xfrm>
            <a:prstGeom prst="rect">
              <a:avLst/>
            </a:prstGeom>
            <a:solidFill>
              <a:srgbClr val="C8807E"/>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45"/>
            <p:cNvSpPr txBox="1"/>
            <p:nvPr/>
          </p:nvSpPr>
          <p:spPr>
            <a:xfrm>
              <a:off x="880922" y="1675544"/>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Gemeinschaftsgefühl</a:t>
              </a:r>
              <a:endParaRPr sz="1400" b="0" i="0" u="none" strike="noStrike" cap="none">
                <a:solidFill>
                  <a:srgbClr val="000000"/>
                </a:solidFill>
                <a:latin typeface="Arial"/>
                <a:ea typeface="Arial"/>
                <a:cs typeface="Arial"/>
                <a:sym typeface="Arial"/>
              </a:endParaRPr>
            </a:p>
          </p:txBody>
        </p:sp>
        <p:sp>
          <p:nvSpPr>
            <p:cNvPr id="602" name="Google Shape;602;p45"/>
            <p:cNvSpPr/>
            <p:nvPr/>
          </p:nvSpPr>
          <p:spPr>
            <a:xfrm>
              <a:off x="3512092" y="1675544"/>
              <a:ext cx="2391973" cy="1435183"/>
            </a:xfrm>
            <a:prstGeom prst="rect">
              <a:avLst/>
            </a:prstGeom>
            <a:solidFill>
              <a:srgbClr val="D59E9D"/>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5"/>
            <p:cNvSpPr txBox="1"/>
            <p:nvPr/>
          </p:nvSpPr>
          <p:spPr>
            <a:xfrm>
              <a:off x="3512092" y="1675544"/>
              <a:ext cx="2391973" cy="143518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Mentale Gesundheit</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5. Digitale Bildung: Herausforderungen</a:t>
            </a:r>
            <a:endParaRPr sz="1400" b="0" i="0" u="none" strike="noStrike" cap="none">
              <a:solidFill>
                <a:srgbClr val="000000"/>
              </a:solidFill>
              <a:latin typeface="Arial"/>
              <a:ea typeface="Arial"/>
              <a:cs typeface="Arial"/>
              <a:sym typeface="Arial"/>
            </a:endParaRPr>
          </a:p>
        </p:txBody>
      </p:sp>
      <p:sp>
        <p:nvSpPr>
          <p:cNvPr id="610" name="Google Shape;610;p4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611" name="Google Shape;611;p4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2" name="Google Shape;612;p46"/>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613" name="Google Shape;613;p46"/>
          <p:cNvGrpSpPr/>
          <p:nvPr/>
        </p:nvGrpSpPr>
        <p:grpSpPr>
          <a:xfrm>
            <a:off x="630225" y="1542681"/>
            <a:ext cx="8065980" cy="3242448"/>
            <a:chOff x="0" y="92016"/>
            <a:chExt cx="8065980" cy="3242448"/>
          </a:xfrm>
        </p:grpSpPr>
        <p:sp>
          <p:nvSpPr>
            <p:cNvPr id="614" name="Google Shape;614;p46"/>
            <p:cNvSpPr/>
            <p:nvPr/>
          </p:nvSpPr>
          <p:spPr>
            <a:xfrm>
              <a:off x="2069657" y="106245"/>
              <a:ext cx="5986921" cy="775002"/>
            </a:xfrm>
            <a:prstGeom prst="rightArrow">
              <a:avLst>
                <a:gd name="adj1" fmla="val 75000"/>
                <a:gd name="adj2" fmla="val 50000"/>
              </a:avLst>
            </a:prstGeom>
            <a:solidFill>
              <a:srgbClr val="E7CFCF">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46"/>
            <p:cNvSpPr txBox="1"/>
            <p:nvPr/>
          </p:nvSpPr>
          <p:spPr>
            <a:xfrm>
              <a:off x="2069657" y="203120"/>
              <a:ext cx="5696295" cy="581252"/>
            </a:xfrm>
            <a:prstGeom prst="rect">
              <a:avLst/>
            </a:prstGeom>
            <a:noFill/>
            <a:ln>
              <a:noFill/>
            </a:ln>
          </p:spPr>
          <p:txBody>
            <a:bodyPr spcFirstLastPara="1" wrap="square" lIns="11425" tIns="11425" rIns="11425" bIns="11425" anchor="ctr" anchorCtr="0">
              <a:noAutofit/>
            </a:bodyPr>
            <a:lstStyle/>
            <a:p>
              <a:pPr marL="285750" marR="0" lvl="1" indent="-285750" algn="l" rtl="0">
                <a:lnSpc>
                  <a:spcPct val="90000"/>
                </a:lnSpc>
                <a:spcBef>
                  <a:spcPts val="0"/>
                </a:spcBef>
                <a:spcAft>
                  <a:spcPts val="0"/>
                </a:spcAft>
                <a:buClr>
                  <a:srgbClr val="000000"/>
                </a:buClr>
                <a:buSzPts val="1800"/>
                <a:buFont typeface="Arial"/>
                <a:buChar char="•"/>
              </a:pPr>
              <a:r>
                <a:rPr lang="en-US" sz="1600" b="0" i="0" u="none" strike="noStrike" cap="none">
                  <a:solidFill>
                    <a:srgbClr val="000000"/>
                  </a:solidFill>
                  <a:latin typeface="Calibri"/>
                  <a:ea typeface="Calibri"/>
                  <a:cs typeface="Calibri"/>
                  <a:sym typeface="Calibri"/>
                </a:rPr>
                <a:t>schlechte Internetanbindung, geringe Abdeckung und Verbindungsabbrüche </a:t>
              </a:r>
              <a:endParaRPr sz="1200" b="0" i="0" u="none" strike="noStrike" cap="none">
                <a:solidFill>
                  <a:srgbClr val="000000"/>
                </a:solidFill>
                <a:latin typeface="Arial"/>
                <a:ea typeface="Arial"/>
                <a:cs typeface="Arial"/>
                <a:sym typeface="Arial"/>
              </a:endParaRPr>
            </a:p>
          </p:txBody>
        </p:sp>
        <p:sp>
          <p:nvSpPr>
            <p:cNvPr id="616" name="Google Shape;616;p46"/>
            <p:cNvSpPr/>
            <p:nvPr/>
          </p:nvSpPr>
          <p:spPr>
            <a:xfrm>
              <a:off x="8" y="92016"/>
              <a:ext cx="1873717" cy="775002"/>
            </a:xfrm>
            <a:prstGeom prst="roundRect">
              <a:avLst>
                <a:gd name="adj" fmla="val 16667"/>
              </a:avLst>
            </a:prstGeom>
            <a:solidFill>
              <a:srgbClr val="AD46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6"/>
            <p:cNvSpPr txBox="1"/>
            <p:nvPr/>
          </p:nvSpPr>
          <p:spPr>
            <a:xfrm>
              <a:off x="37840" y="129848"/>
              <a:ext cx="1798053"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Kommunikations-infrastruktur</a:t>
              </a:r>
              <a:endParaRPr sz="1400" b="0" i="0" u="none" strike="noStrike" cap="none">
                <a:solidFill>
                  <a:srgbClr val="000000"/>
                </a:solidFill>
                <a:latin typeface="Arial"/>
                <a:ea typeface="Arial"/>
                <a:cs typeface="Arial"/>
                <a:sym typeface="Arial"/>
              </a:endParaRPr>
            </a:p>
          </p:txBody>
        </p:sp>
        <p:sp>
          <p:nvSpPr>
            <p:cNvPr id="618" name="Google Shape;618;p46"/>
            <p:cNvSpPr/>
            <p:nvPr/>
          </p:nvSpPr>
          <p:spPr>
            <a:xfrm>
              <a:off x="2069657" y="853479"/>
              <a:ext cx="5986921" cy="775002"/>
            </a:xfrm>
            <a:prstGeom prst="rightArrow">
              <a:avLst>
                <a:gd name="adj1" fmla="val 75000"/>
                <a:gd name="adj2" fmla="val 50000"/>
              </a:avLst>
            </a:prstGeom>
            <a:solidFill>
              <a:srgbClr val="E7CFCF">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46"/>
            <p:cNvSpPr txBox="1"/>
            <p:nvPr/>
          </p:nvSpPr>
          <p:spPr>
            <a:xfrm>
              <a:off x="2069657" y="950354"/>
              <a:ext cx="5696295" cy="581252"/>
            </a:xfrm>
            <a:prstGeom prst="rect">
              <a:avLst/>
            </a:prstGeom>
            <a:noFill/>
            <a:ln>
              <a:noFill/>
            </a:ln>
          </p:spPr>
          <p:txBody>
            <a:bodyPr spcFirstLastPara="1" wrap="square" lIns="11425" tIns="11425" rIns="11425" bIns="11425" anchor="ctr" anchorCtr="0">
              <a:noAutofit/>
            </a:bodyPr>
            <a:lstStyle/>
            <a:p>
              <a:pPr marL="285750" marR="0" lvl="1" indent="-285750" algn="l" rtl="0">
                <a:lnSpc>
                  <a:spcPct val="90000"/>
                </a:lnSpc>
                <a:spcBef>
                  <a:spcPts val="0"/>
                </a:spcBef>
                <a:spcAft>
                  <a:spcPts val="0"/>
                </a:spcAft>
                <a:buClr>
                  <a:srgbClr val="000000"/>
                </a:buClr>
                <a:buSzPts val="1800"/>
                <a:buFont typeface="Arial"/>
                <a:buChar char="•"/>
              </a:pPr>
              <a:r>
                <a:rPr lang="en-US" sz="1400" b="0" i="0" u="none" strike="noStrike" cap="none">
                  <a:solidFill>
                    <a:srgbClr val="000000"/>
                  </a:solidFill>
                  <a:latin typeface="Calibri"/>
                  <a:ea typeface="Calibri"/>
                  <a:cs typeface="Calibri"/>
                  <a:sym typeface="Calibri"/>
                </a:rPr>
                <a:t>Erwachsene Lernende können sich etwa 20 Minuten lang konzentrieren. Module sollten zwischen 10 und 15 Minuten dauern.</a:t>
              </a:r>
              <a:endParaRPr sz="1100" b="0" i="0" u="none" strike="noStrike" cap="none">
                <a:solidFill>
                  <a:srgbClr val="000000"/>
                </a:solidFill>
                <a:latin typeface="Arial"/>
                <a:ea typeface="Arial"/>
                <a:cs typeface="Arial"/>
                <a:sym typeface="Arial"/>
              </a:endParaRPr>
            </a:p>
          </p:txBody>
        </p:sp>
        <p:sp>
          <p:nvSpPr>
            <p:cNvPr id="620" name="Google Shape;620;p46"/>
            <p:cNvSpPr/>
            <p:nvPr/>
          </p:nvSpPr>
          <p:spPr>
            <a:xfrm>
              <a:off x="8" y="944519"/>
              <a:ext cx="1873717" cy="775002"/>
            </a:xfrm>
            <a:prstGeom prst="roundRect">
              <a:avLst>
                <a:gd name="adj" fmla="val 16667"/>
              </a:avLst>
            </a:prstGeom>
            <a:solidFill>
              <a:srgbClr val="BD605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6"/>
            <p:cNvSpPr txBox="1"/>
            <p:nvPr/>
          </p:nvSpPr>
          <p:spPr>
            <a:xfrm>
              <a:off x="37840" y="982351"/>
              <a:ext cx="1798053"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Fokus</a:t>
              </a:r>
              <a:endParaRPr sz="1400" b="0" i="0" u="none" strike="noStrike" cap="none">
                <a:solidFill>
                  <a:srgbClr val="000000"/>
                </a:solidFill>
                <a:latin typeface="Arial"/>
                <a:ea typeface="Arial"/>
                <a:cs typeface="Arial"/>
                <a:sym typeface="Arial"/>
              </a:endParaRPr>
            </a:p>
          </p:txBody>
        </p:sp>
        <p:sp>
          <p:nvSpPr>
            <p:cNvPr id="622" name="Google Shape;622;p46"/>
            <p:cNvSpPr/>
            <p:nvPr/>
          </p:nvSpPr>
          <p:spPr>
            <a:xfrm>
              <a:off x="2069657" y="1705982"/>
              <a:ext cx="5986921" cy="775002"/>
            </a:xfrm>
            <a:prstGeom prst="rightArrow">
              <a:avLst>
                <a:gd name="adj1" fmla="val 75000"/>
                <a:gd name="adj2" fmla="val 50000"/>
              </a:avLst>
            </a:prstGeom>
            <a:solidFill>
              <a:srgbClr val="E7CFCF">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6"/>
            <p:cNvSpPr txBox="1"/>
            <p:nvPr/>
          </p:nvSpPr>
          <p:spPr>
            <a:xfrm>
              <a:off x="2069657" y="1802857"/>
              <a:ext cx="5696295" cy="581252"/>
            </a:xfrm>
            <a:prstGeom prst="rect">
              <a:avLst/>
            </a:prstGeom>
            <a:noFill/>
            <a:ln>
              <a:noFill/>
            </a:ln>
          </p:spPr>
          <p:txBody>
            <a:bodyPr spcFirstLastPara="1" wrap="square" lIns="11425" tIns="11425" rIns="11425" bIns="11425" anchor="ctr" anchorCtr="0">
              <a:noAutofit/>
            </a:bodyPr>
            <a:lstStyle/>
            <a:p>
              <a:pPr marL="285750" marR="0" lvl="1" indent="-285750" algn="l" rtl="0">
                <a:lnSpc>
                  <a:spcPct val="90000"/>
                </a:lnSpc>
                <a:spcBef>
                  <a:spcPts val="0"/>
                </a:spcBef>
                <a:spcAft>
                  <a:spcPts val="0"/>
                </a:spcAft>
                <a:buClr>
                  <a:srgbClr val="000000"/>
                </a:buClr>
                <a:buSzPts val="1800"/>
                <a:buFont typeface="Arial"/>
                <a:buChar char="•"/>
              </a:pPr>
              <a:r>
                <a:rPr lang="en-US" sz="1400" b="0" i="0" u="none" strike="noStrike" cap="none">
                  <a:solidFill>
                    <a:srgbClr val="000000"/>
                  </a:solidFill>
                  <a:latin typeface="Calibri"/>
                  <a:ea typeface="Calibri"/>
                  <a:cs typeface="Calibri"/>
                  <a:sym typeface="Calibri"/>
                </a:rPr>
                <a:t>E-Learning verhindert persönliche Begegnungen, was das Zugehörigkeitsgefühl zu einer Gruppe oder Klasse beeinträchtigen kann</a:t>
              </a:r>
              <a:endParaRPr sz="1100" b="0" i="0" u="none" strike="noStrike" cap="none">
                <a:solidFill>
                  <a:srgbClr val="000000"/>
                </a:solidFill>
                <a:latin typeface="Arial"/>
                <a:ea typeface="Arial"/>
                <a:cs typeface="Arial"/>
                <a:sym typeface="Arial"/>
              </a:endParaRPr>
            </a:p>
          </p:txBody>
        </p:sp>
        <p:sp>
          <p:nvSpPr>
            <p:cNvPr id="624" name="Google Shape;624;p46"/>
            <p:cNvSpPr/>
            <p:nvPr/>
          </p:nvSpPr>
          <p:spPr>
            <a:xfrm>
              <a:off x="8" y="1761302"/>
              <a:ext cx="1873717" cy="775002"/>
            </a:xfrm>
            <a:prstGeom prst="roundRect">
              <a:avLst>
                <a:gd name="adj" fmla="val 16667"/>
              </a:avLst>
            </a:prstGeom>
            <a:solidFill>
              <a:srgbClr val="C880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46"/>
            <p:cNvSpPr txBox="1"/>
            <p:nvPr/>
          </p:nvSpPr>
          <p:spPr>
            <a:xfrm>
              <a:off x="37840" y="1799134"/>
              <a:ext cx="1798053"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Teambildung</a:t>
              </a:r>
              <a:endParaRPr sz="1400" b="0" i="0" u="none" strike="noStrike" cap="none">
                <a:solidFill>
                  <a:srgbClr val="000000"/>
                </a:solidFill>
                <a:latin typeface="Arial"/>
                <a:ea typeface="Arial"/>
                <a:cs typeface="Arial"/>
                <a:sym typeface="Arial"/>
              </a:endParaRPr>
            </a:p>
          </p:txBody>
        </p:sp>
        <p:sp>
          <p:nvSpPr>
            <p:cNvPr id="626" name="Google Shape;626;p46"/>
            <p:cNvSpPr/>
            <p:nvPr/>
          </p:nvSpPr>
          <p:spPr>
            <a:xfrm>
              <a:off x="2069657" y="2559462"/>
              <a:ext cx="5996323" cy="775002"/>
            </a:xfrm>
            <a:prstGeom prst="rightArrow">
              <a:avLst>
                <a:gd name="adj1" fmla="val 75000"/>
                <a:gd name="adj2" fmla="val 50000"/>
              </a:avLst>
            </a:prstGeom>
            <a:solidFill>
              <a:srgbClr val="E7CFCF">
                <a:alpha val="8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6"/>
            <p:cNvSpPr txBox="1"/>
            <p:nvPr/>
          </p:nvSpPr>
          <p:spPr>
            <a:xfrm>
              <a:off x="2063162" y="2656337"/>
              <a:ext cx="5646879" cy="581252"/>
            </a:xfrm>
            <a:prstGeom prst="rect">
              <a:avLst/>
            </a:prstGeom>
            <a:noFill/>
            <a:ln>
              <a:noFill/>
            </a:ln>
          </p:spPr>
          <p:txBody>
            <a:bodyPr spcFirstLastPara="1" wrap="square" lIns="11425" tIns="11425" rIns="11425" bIns="11425" anchor="ctr" anchorCtr="0">
              <a:noAutofit/>
            </a:bodyPr>
            <a:lstStyle/>
            <a:p>
              <a:pPr marL="285750" marR="0" lvl="1" indent="-285750" algn="l" rtl="0">
                <a:lnSpc>
                  <a:spcPct val="90000"/>
                </a:lnSpc>
                <a:spcBef>
                  <a:spcPts val="0"/>
                </a:spcBef>
                <a:spcAft>
                  <a:spcPts val="0"/>
                </a:spcAft>
                <a:buClr>
                  <a:srgbClr val="000000"/>
                </a:buClr>
                <a:buSzPts val="1800"/>
                <a:buFont typeface="Arial"/>
                <a:buChar char="•"/>
              </a:pPr>
              <a:r>
                <a:rPr lang="en-US" sz="1400" b="0" i="0" u="none" strike="noStrike" cap="none">
                  <a:solidFill>
                    <a:srgbClr val="000000"/>
                  </a:solidFill>
                  <a:latin typeface="Calibri"/>
                  <a:ea typeface="Calibri"/>
                  <a:cs typeface="Calibri"/>
                  <a:sym typeface="Calibri"/>
                </a:rPr>
                <a:t>Ein Mangel an persönlicher und sozialer Interaktion kann zu Isolation oder psychischen Problemen führen.</a:t>
              </a:r>
              <a:endParaRPr sz="1100" b="0" i="0" u="none" strike="noStrike" cap="none">
                <a:solidFill>
                  <a:srgbClr val="000000"/>
                </a:solidFill>
                <a:latin typeface="Arial"/>
                <a:ea typeface="Arial"/>
                <a:cs typeface="Arial"/>
                <a:sym typeface="Arial"/>
              </a:endParaRPr>
            </a:p>
          </p:txBody>
        </p:sp>
        <p:sp>
          <p:nvSpPr>
            <p:cNvPr id="628" name="Google Shape;628;p46"/>
            <p:cNvSpPr/>
            <p:nvPr/>
          </p:nvSpPr>
          <p:spPr>
            <a:xfrm>
              <a:off x="0" y="2559462"/>
              <a:ext cx="1912900" cy="775002"/>
            </a:xfrm>
            <a:prstGeom prst="roundRect">
              <a:avLst>
                <a:gd name="adj" fmla="val 16667"/>
              </a:avLst>
            </a:prstGeom>
            <a:solidFill>
              <a:srgbClr val="D59E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6"/>
            <p:cNvSpPr txBox="1"/>
            <p:nvPr/>
          </p:nvSpPr>
          <p:spPr>
            <a:xfrm>
              <a:off x="37832" y="2597294"/>
              <a:ext cx="1837236" cy="699338"/>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geistige Gesundheit</a:t>
              </a: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4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5. Digitale Bildung: Herausforderungen</a:t>
            </a:r>
            <a:endParaRPr sz="1400" b="0" i="0" u="none" strike="noStrike" cap="none">
              <a:solidFill>
                <a:srgbClr val="000000"/>
              </a:solidFill>
              <a:latin typeface="Arial"/>
              <a:ea typeface="Arial"/>
              <a:cs typeface="Arial"/>
              <a:sym typeface="Arial"/>
            </a:endParaRPr>
          </a:p>
        </p:txBody>
      </p:sp>
      <p:sp>
        <p:nvSpPr>
          <p:cNvPr id="636" name="Google Shape;636;p4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637" name="Google Shape;637;p4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8" name="Google Shape;638;p47"/>
          <p:cNvPicPr preferRelativeResize="0"/>
          <p:nvPr/>
        </p:nvPicPr>
        <p:blipFill rotWithShape="1">
          <a:blip r:embed="rId3">
            <a:alphaModFix/>
          </a:blip>
          <a:srcRect/>
          <a:stretch/>
        </p:blipFill>
        <p:spPr>
          <a:xfrm>
            <a:off x="361463" y="196325"/>
            <a:ext cx="1781175" cy="371475"/>
          </a:xfrm>
          <a:prstGeom prst="rect">
            <a:avLst/>
          </a:prstGeom>
          <a:noFill/>
          <a:ln>
            <a:noFill/>
          </a:ln>
        </p:spPr>
      </p:pic>
      <p:sp>
        <p:nvSpPr>
          <p:cNvPr id="639" name="Google Shape;639;p47"/>
          <p:cNvSpPr txBox="1"/>
          <p:nvPr/>
        </p:nvSpPr>
        <p:spPr>
          <a:xfrm>
            <a:off x="5921829" y="918994"/>
            <a:ext cx="30988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alibri"/>
                <a:ea typeface="Calibri"/>
                <a:cs typeface="Calibri"/>
                <a:sym typeface="Calibri"/>
              </a:rPr>
              <a:t>Digitale Bildung versus Offline-Bildung</a:t>
            </a:r>
            <a:endParaRPr sz="1400" b="0" i="0" u="none" strike="noStrike" cap="none">
              <a:solidFill>
                <a:srgbClr val="000000"/>
              </a:solidFill>
              <a:latin typeface="Calibri"/>
              <a:ea typeface="Calibri"/>
              <a:cs typeface="Calibri"/>
              <a:sym typeface="Calibri"/>
            </a:endParaRPr>
          </a:p>
        </p:txBody>
      </p:sp>
      <p:graphicFrame>
        <p:nvGraphicFramePr>
          <p:cNvPr id="640" name="Google Shape;640;p47"/>
          <p:cNvGraphicFramePr/>
          <p:nvPr/>
        </p:nvGraphicFramePr>
        <p:xfrm>
          <a:off x="4318000" y="1551365"/>
          <a:ext cx="3000000" cy="3000000"/>
        </p:xfrm>
        <a:graphic>
          <a:graphicData uri="http://schemas.openxmlformats.org/drawingml/2006/table">
            <a:tbl>
              <a:tblPr firstRow="1" bandRow="1">
                <a:noFill/>
                <a:tableStyleId>{5B4EBEA7-70BC-462A-97CE-B007D686ACA0}</a:tableStyleId>
              </a:tblPr>
              <a:tblGrid>
                <a:gridCol w="2220675">
                  <a:extLst>
                    <a:ext uri="{9D8B030D-6E8A-4147-A177-3AD203B41FA5}">
                      <a16:colId xmlns:a16="http://schemas.microsoft.com/office/drawing/2014/main" val="20000"/>
                    </a:ext>
                  </a:extLst>
                </a:gridCol>
                <a:gridCol w="2256975">
                  <a:extLst>
                    <a:ext uri="{9D8B030D-6E8A-4147-A177-3AD203B41FA5}">
                      <a16:colId xmlns:a16="http://schemas.microsoft.com/office/drawing/2014/main" val="20001"/>
                    </a:ext>
                  </a:extLst>
                </a:gridCol>
              </a:tblGrid>
              <a:tr h="20132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7F7F7F"/>
                          </a:solidFill>
                        </a:rPr>
                        <a:t>Vor-Ort-Vorteile</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7F7F7F"/>
                          </a:solidFill>
                        </a:rPr>
                        <a:t>Online-Vorteile</a:t>
                      </a:r>
                      <a:endParaRPr sz="1400" u="none" strike="noStrike" cap="none"/>
                    </a:p>
                  </a:txBody>
                  <a:tcPr marL="91450" marR="91450" marT="45725" marB="45725" anchor="ctr"/>
                </a:tc>
                <a:extLst>
                  <a:ext uri="{0D108BD9-81ED-4DB2-BD59-A6C34878D82A}">
                    <a16:rowId xmlns:a16="http://schemas.microsoft.com/office/drawing/2014/main" val="10000"/>
                  </a:ext>
                </a:extLst>
              </a:tr>
              <a:tr h="900625">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rgbClr val="7F7F7F"/>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rgbClr val="7F7F7F"/>
                        </a:solidFill>
                      </a:endParaRPr>
                    </a:p>
                  </a:txBody>
                  <a:tcPr marL="91450" marR="91450" marT="45725" marB="45725" anchor="ctr"/>
                </a:tc>
                <a:extLst>
                  <a:ext uri="{0D108BD9-81ED-4DB2-BD59-A6C34878D82A}">
                    <a16:rowId xmlns:a16="http://schemas.microsoft.com/office/drawing/2014/main" val="10001"/>
                  </a:ext>
                </a:extLst>
              </a:tr>
              <a:tr h="226975">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7F7F7F"/>
                          </a:solidFill>
                        </a:rPr>
                        <a:t>Vor-Ort-Herausforderungen</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solidFill>
                            <a:srgbClr val="7F7F7F"/>
                          </a:solidFill>
                        </a:rPr>
                        <a:t>Online-Herausforderungen</a:t>
                      </a:r>
                      <a:endParaRPr sz="1400" u="none" strike="noStrike" cap="none"/>
                    </a:p>
                  </a:txBody>
                  <a:tcPr marL="91450" marR="91450" marT="45725" marB="45725" anchor="ctr"/>
                </a:tc>
                <a:extLst>
                  <a:ext uri="{0D108BD9-81ED-4DB2-BD59-A6C34878D82A}">
                    <a16:rowId xmlns:a16="http://schemas.microsoft.com/office/drawing/2014/main" val="10002"/>
                  </a:ext>
                </a:extLst>
              </a:tr>
              <a:tr h="639425">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rgbClr val="7F7F7F"/>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100"/>
                        <a:buFont typeface="Arial"/>
                        <a:buNone/>
                      </a:pPr>
                      <a:endParaRPr sz="1100" u="none" strike="noStrike" cap="none">
                        <a:solidFill>
                          <a:srgbClr val="7F7F7F"/>
                        </a:solidFil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641" name="Google Shape;641;p47"/>
          <p:cNvSpPr txBox="1"/>
          <p:nvPr/>
        </p:nvSpPr>
        <p:spPr>
          <a:xfrm>
            <a:off x="4318000" y="3760049"/>
            <a:ext cx="25000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https://pinup.com/FSJXlslZy</a:t>
            </a:r>
            <a:endParaRPr sz="1400" b="0" i="0" u="none" strike="noStrike" cap="none">
              <a:solidFill>
                <a:srgbClr val="000000"/>
              </a:solidFill>
              <a:latin typeface="Arial"/>
              <a:ea typeface="Arial"/>
              <a:cs typeface="Arial"/>
              <a:sym typeface="Arial"/>
            </a:endParaRPr>
          </a:p>
        </p:txBody>
      </p:sp>
      <p:pic>
        <p:nvPicPr>
          <p:cNvPr id="642" name="Google Shape;642;p47"/>
          <p:cNvPicPr preferRelativeResize="0"/>
          <p:nvPr/>
        </p:nvPicPr>
        <p:blipFill rotWithShape="1">
          <a:blip r:embed="rId4">
            <a:alphaModFix/>
          </a:blip>
          <a:srcRect/>
          <a:stretch/>
        </p:blipFill>
        <p:spPr>
          <a:xfrm>
            <a:off x="758305" y="1370393"/>
            <a:ext cx="3146038" cy="31853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4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5. Digitale Bildung: Herausforderungen</a:t>
            </a:r>
            <a:endParaRPr sz="1400" b="0" i="0" u="none" strike="noStrike" cap="none">
              <a:solidFill>
                <a:srgbClr val="000000"/>
              </a:solidFill>
              <a:latin typeface="Arial"/>
              <a:ea typeface="Arial"/>
              <a:cs typeface="Arial"/>
              <a:sym typeface="Arial"/>
            </a:endParaRPr>
          </a:p>
        </p:txBody>
      </p:sp>
      <p:sp>
        <p:nvSpPr>
          <p:cNvPr id="649" name="Google Shape;649;p4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650" name="Google Shape;650;p4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1" name="Google Shape;651;p48"/>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652" name="Google Shape;652;p48" descr="Online Education Vs Offline Education PPT Slide 1"/>
          <p:cNvPicPr preferRelativeResize="0"/>
          <p:nvPr/>
        </p:nvPicPr>
        <p:blipFill rotWithShape="1">
          <a:blip r:embed="rId4">
            <a:alphaModFix/>
          </a:blip>
          <a:srcRect l="1003" t="15001" r="1005" b="4003"/>
          <a:stretch/>
        </p:blipFill>
        <p:spPr>
          <a:xfrm>
            <a:off x="1562201" y="1447569"/>
            <a:ext cx="5564314" cy="3421974"/>
          </a:xfrm>
          <a:prstGeom prst="rect">
            <a:avLst/>
          </a:prstGeom>
          <a:noFill/>
          <a:ln>
            <a:noFill/>
          </a:ln>
        </p:spPr>
      </p:pic>
      <p:sp>
        <p:nvSpPr>
          <p:cNvPr id="653" name="Google Shape;653;p48"/>
          <p:cNvSpPr txBox="1"/>
          <p:nvPr/>
        </p:nvSpPr>
        <p:spPr>
          <a:xfrm>
            <a:off x="5921829" y="918994"/>
            <a:ext cx="30988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E-Learning versus traditionellem Unterricht</a:t>
            </a:r>
            <a:endParaRPr sz="1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6. Gibt es Zertifikate in der Digitalen Bildung?</a:t>
            </a:r>
            <a:endParaRPr sz="1400" b="0" i="0" u="none" strike="noStrike" cap="none">
              <a:solidFill>
                <a:srgbClr val="000000"/>
              </a:solidFill>
              <a:latin typeface="Arial"/>
              <a:ea typeface="Arial"/>
              <a:cs typeface="Arial"/>
              <a:sym typeface="Arial"/>
            </a:endParaRPr>
          </a:p>
        </p:txBody>
      </p:sp>
      <p:sp>
        <p:nvSpPr>
          <p:cNvPr id="660" name="Google Shape;660;p4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661" name="Google Shape;661;p4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2" name="Google Shape;662;p49"/>
          <p:cNvPicPr preferRelativeResize="0"/>
          <p:nvPr/>
        </p:nvPicPr>
        <p:blipFill rotWithShape="1">
          <a:blip r:embed="rId3">
            <a:alphaModFix/>
          </a:blip>
          <a:srcRect/>
          <a:stretch/>
        </p:blipFill>
        <p:spPr>
          <a:xfrm>
            <a:off x="361463" y="196325"/>
            <a:ext cx="1781175" cy="371475"/>
          </a:xfrm>
          <a:prstGeom prst="rect">
            <a:avLst/>
          </a:prstGeom>
          <a:noFill/>
          <a:ln>
            <a:noFill/>
          </a:ln>
        </p:spPr>
      </p:pic>
      <p:sp>
        <p:nvSpPr>
          <p:cNvPr id="663" name="Google Shape;663;p49"/>
          <p:cNvSpPr txBox="1"/>
          <p:nvPr/>
        </p:nvSpPr>
        <p:spPr>
          <a:xfrm>
            <a:off x="361463" y="1551364"/>
            <a:ext cx="8273142"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4D5156"/>
                </a:solidFill>
                <a:latin typeface="Arial"/>
                <a:ea typeface="Arial"/>
                <a:cs typeface="Arial"/>
                <a:sym typeface="Arial"/>
              </a:rPr>
              <a:t>Es gibt verschiedene Arten von Abschlüssen.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4D5156"/>
              </a:solidFill>
              <a:latin typeface="Arial"/>
              <a:ea typeface="Arial"/>
              <a:cs typeface="Arial"/>
              <a:sym typeface="Arial"/>
            </a:endParaRPr>
          </a:p>
        </p:txBody>
      </p:sp>
      <p:grpSp>
        <p:nvGrpSpPr>
          <p:cNvPr id="664" name="Google Shape;664;p49"/>
          <p:cNvGrpSpPr/>
          <p:nvPr/>
        </p:nvGrpSpPr>
        <p:grpSpPr>
          <a:xfrm>
            <a:off x="1187762" y="2369480"/>
            <a:ext cx="6669109" cy="1084560"/>
            <a:chOff x="1287128" y="358"/>
            <a:chExt cx="6669109" cy="1084560"/>
          </a:xfrm>
        </p:grpSpPr>
        <p:sp>
          <p:nvSpPr>
            <p:cNvPr id="665" name="Google Shape;665;p49"/>
            <p:cNvSpPr/>
            <p:nvPr/>
          </p:nvSpPr>
          <p:spPr>
            <a:xfrm>
              <a:off x="1287128" y="358"/>
              <a:ext cx="2102529" cy="1084560"/>
            </a:xfrm>
            <a:prstGeom prst="rect">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49"/>
            <p:cNvSpPr txBox="1"/>
            <p:nvPr/>
          </p:nvSpPr>
          <p:spPr>
            <a:xfrm>
              <a:off x="128712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000" b="1" i="0" u="none" strike="noStrike" cap="none">
                  <a:solidFill>
                    <a:schemeClr val="lt1"/>
                  </a:solidFill>
                  <a:latin typeface="Calibri"/>
                  <a:ea typeface="Calibri"/>
                  <a:cs typeface="Calibri"/>
                  <a:sym typeface="Calibri"/>
                </a:rPr>
                <a:t>Teilnahme-bescheinigungen</a:t>
              </a:r>
              <a:endParaRPr sz="2000" b="0" i="0" u="none" strike="noStrike" cap="none">
                <a:solidFill>
                  <a:schemeClr val="lt1"/>
                </a:solidFill>
                <a:latin typeface="Calibri"/>
                <a:ea typeface="Calibri"/>
                <a:cs typeface="Calibri"/>
                <a:sym typeface="Calibri"/>
              </a:endParaRPr>
            </a:p>
          </p:txBody>
        </p:sp>
        <p:sp>
          <p:nvSpPr>
            <p:cNvPr id="667" name="Google Shape;667;p49"/>
            <p:cNvSpPr/>
            <p:nvPr/>
          </p:nvSpPr>
          <p:spPr>
            <a:xfrm>
              <a:off x="3570418" y="358"/>
              <a:ext cx="2102529" cy="1084560"/>
            </a:xfrm>
            <a:prstGeom prst="rect">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49"/>
            <p:cNvSpPr txBox="1"/>
            <p:nvPr/>
          </p:nvSpPr>
          <p:spPr>
            <a:xfrm>
              <a:off x="357041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000" b="1" i="0" u="none" strike="noStrike" cap="none">
                  <a:solidFill>
                    <a:schemeClr val="lt1"/>
                  </a:solidFill>
                  <a:latin typeface="Calibri"/>
                  <a:ea typeface="Calibri"/>
                  <a:cs typeface="Calibri"/>
                  <a:sym typeface="Calibri"/>
                </a:rPr>
                <a:t>Zertifikat</a:t>
              </a:r>
              <a:endParaRPr sz="2000" b="0" i="0" u="none" strike="noStrike" cap="none">
                <a:solidFill>
                  <a:schemeClr val="lt1"/>
                </a:solidFill>
                <a:latin typeface="Calibri"/>
                <a:ea typeface="Calibri"/>
                <a:cs typeface="Calibri"/>
                <a:sym typeface="Calibri"/>
              </a:endParaRPr>
            </a:p>
          </p:txBody>
        </p:sp>
        <p:sp>
          <p:nvSpPr>
            <p:cNvPr id="669" name="Google Shape;669;p49"/>
            <p:cNvSpPr/>
            <p:nvPr/>
          </p:nvSpPr>
          <p:spPr>
            <a:xfrm>
              <a:off x="5853708" y="358"/>
              <a:ext cx="2102529" cy="1084560"/>
            </a:xfrm>
            <a:prstGeom prst="rect">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49"/>
            <p:cNvSpPr txBox="1"/>
            <p:nvPr/>
          </p:nvSpPr>
          <p:spPr>
            <a:xfrm>
              <a:off x="5853708" y="358"/>
              <a:ext cx="2102529" cy="108456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 Staatlich anerkannte Abschlüsse</a:t>
              </a:r>
              <a:endParaRPr sz="2400" b="0" i="0" u="none" strike="noStrike" cap="none">
                <a:solidFill>
                  <a:schemeClr val="lt1"/>
                </a:solidFill>
                <a:latin typeface="Calibri"/>
                <a:ea typeface="Calibri"/>
                <a:cs typeface="Calibri"/>
                <a:sym typeface="Calibri"/>
              </a:endParaRPr>
            </a:p>
          </p:txBody>
        </p:sp>
      </p:grpSp>
      <p:sp>
        <p:nvSpPr>
          <p:cNvPr id="671" name="Google Shape;671;p49"/>
          <p:cNvSpPr txBox="1"/>
          <p:nvPr/>
        </p:nvSpPr>
        <p:spPr>
          <a:xfrm>
            <a:off x="3471051" y="3594407"/>
            <a:ext cx="2102529" cy="1084560"/>
          </a:xfrm>
          <a:prstGeom prst="rect">
            <a:avLst/>
          </a:prstGeom>
          <a:solidFill>
            <a:srgbClr val="C4BD97"/>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000" b="1" i="0" u="none" strike="noStrike" cap="none">
                <a:solidFill>
                  <a:schemeClr val="lt1"/>
                </a:solidFill>
                <a:latin typeface="Calibri"/>
                <a:ea typeface="Calibri"/>
                <a:cs typeface="Calibri"/>
                <a:sym typeface="Calibri"/>
              </a:rPr>
              <a:t>ISO/DIN zertifiziert</a:t>
            </a:r>
            <a:endParaRPr sz="20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a:solidFill>
                  <a:schemeClr val="lt1"/>
                </a:solidFill>
                <a:latin typeface="Calibri"/>
                <a:ea typeface="Calibri"/>
                <a:cs typeface="Calibri"/>
                <a:sym typeface="Calibri"/>
              </a:rPr>
              <a:t>         6. Gibt es Abschlüsse bei Online-Kursen?</a:t>
            </a:r>
            <a:endParaRPr sz="1400" b="0" i="0" u="none" strike="noStrike" cap="none">
              <a:solidFill>
                <a:srgbClr val="000000"/>
              </a:solidFill>
              <a:latin typeface="Arial"/>
              <a:ea typeface="Arial"/>
              <a:cs typeface="Arial"/>
              <a:sym typeface="Arial"/>
            </a:endParaRPr>
          </a:p>
        </p:txBody>
      </p:sp>
      <p:sp>
        <p:nvSpPr>
          <p:cNvPr id="678" name="Google Shape;678;p5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Was ist Digitale Bildung?</a:t>
            </a:r>
            <a:endParaRPr sz="2400">
              <a:solidFill>
                <a:schemeClr val="lt1"/>
              </a:solidFill>
            </a:endParaRPr>
          </a:p>
        </p:txBody>
      </p:sp>
      <p:sp>
        <p:nvSpPr>
          <p:cNvPr id="679" name="Google Shape;679;p5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80" name="Google Shape;680;p50"/>
          <p:cNvPicPr preferRelativeResize="0"/>
          <p:nvPr/>
        </p:nvPicPr>
        <p:blipFill rotWithShape="1">
          <a:blip r:embed="rId3">
            <a:alphaModFix/>
          </a:blip>
          <a:srcRect/>
          <a:stretch/>
        </p:blipFill>
        <p:spPr>
          <a:xfrm>
            <a:off x="361463" y="196325"/>
            <a:ext cx="1781175" cy="371475"/>
          </a:xfrm>
          <a:prstGeom prst="rect">
            <a:avLst/>
          </a:prstGeom>
          <a:noFill/>
          <a:ln>
            <a:noFill/>
          </a:ln>
        </p:spPr>
      </p:pic>
      <p:sp>
        <p:nvSpPr>
          <p:cNvPr id="681" name="Google Shape;681;p50"/>
          <p:cNvSpPr txBox="1"/>
          <p:nvPr/>
        </p:nvSpPr>
        <p:spPr>
          <a:xfrm>
            <a:off x="431900" y="1502229"/>
            <a:ext cx="7514671" cy="29238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Teilnahmebescheinigung: Bestätigt die Teilnahme an einem Online-Kurs, hat jedoch keine offizielle Anerkennung.</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Zertifikat: Bestätigt erfolgreiches Abschließen eines Online-Kurses mit erfüllten Lernzielen. Meist zertifiziert vom branchenspezifischen Dachverband.</a:t>
            </a: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Online-Diplom: Höherwertiges Abschlusszertifikat, oft von anerkannten Bildungseinrichtungen.</a:t>
            </a:r>
            <a:endParaRPr/>
          </a:p>
          <a:p>
            <a:pPr marL="285750" marR="0" lvl="0" indent="-285750" algn="l"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Akademischer Grad: Bachelor-, Master- oder Doktorgrad, der online erworben werden kann und den gleichen Wert wie traditionelle Abschlüsse hat.</a:t>
            </a:r>
            <a:endParaRPr/>
          </a:p>
          <a:p>
            <a:pPr marL="285750" marR="0" lvl="0" indent="-184150" algn="l" rtl="0">
              <a:lnSpc>
                <a:spcPct val="100000"/>
              </a:lnSpc>
              <a:spcBef>
                <a:spcPts val="120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6"/>
        <p:cNvGrpSpPr/>
        <p:nvPr/>
      </p:nvGrpSpPr>
      <p:grpSpPr>
        <a:xfrm>
          <a:off x="0" y="0"/>
          <a:ext cx="0" cy="0"/>
          <a:chOff x="0" y="0"/>
          <a:chExt cx="0" cy="0"/>
        </a:xfrm>
      </p:grpSpPr>
      <p:grpSp>
        <p:nvGrpSpPr>
          <p:cNvPr id="687" name="Google Shape;687;p51"/>
          <p:cNvGrpSpPr/>
          <p:nvPr/>
        </p:nvGrpSpPr>
        <p:grpSpPr>
          <a:xfrm>
            <a:off x="3491883" y="-20537"/>
            <a:ext cx="5626094" cy="4918933"/>
            <a:chOff x="0" y="0"/>
            <a:chExt cx="31038" cy="95810"/>
          </a:xfrm>
        </p:grpSpPr>
        <p:sp>
          <p:nvSpPr>
            <p:cNvPr id="688" name="Google Shape;688;p51"/>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689" name="Google Shape;689;p51"/>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690" name="Google Shape;690;p51"/>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691" name="Google Shape;691;p51"/>
          <p:cNvSpPr txBox="1"/>
          <p:nvPr/>
        </p:nvSpPr>
        <p:spPr>
          <a:xfrm>
            <a:off x="1115616" y="3626762"/>
            <a:ext cx="24372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a:t>
            </a:r>
            <a:r>
              <a:rPr lang="en-US" sz="1800" b="1" i="0" u="sng" strike="noStrike" cap="none">
                <a:solidFill>
                  <a:schemeClr val="hlink"/>
                </a:solidFill>
                <a:latin typeface="Calibri"/>
                <a:ea typeface="Calibri"/>
                <a:cs typeface="Calibri"/>
                <a:sym typeface="Calibri"/>
                <a:hlinkClick r:id="rId4"/>
              </a:rPr>
              <a:t>Facebook</a:t>
            </a:r>
            <a:r>
              <a:rPr lang="en-US" sz="1800" b="1" i="0" u="none" strike="noStrike" cap="none">
                <a:solidFill>
                  <a:srgbClr val="0EA535"/>
                </a:solidFill>
                <a:latin typeface="Calibri"/>
                <a:ea typeface="Calibri"/>
                <a:cs typeface="Calibri"/>
                <a:sym typeface="Calibri"/>
              </a:rPr>
              <a:t>!</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692" name="Google Shape;692;p51"/>
          <p:cNvSpPr/>
          <p:nvPr/>
        </p:nvSpPr>
        <p:spPr>
          <a:xfrm>
            <a:off x="-193251" y="487043"/>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Vielen Dank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pic>
        <p:nvPicPr>
          <p:cNvPr id="693" name="Google Shape;693;p51"/>
          <p:cNvPicPr preferRelativeResize="0"/>
          <p:nvPr/>
        </p:nvPicPr>
        <p:blipFill rotWithShape="1">
          <a:blip r:embed="rId5">
            <a:alphaModFix/>
          </a:blip>
          <a:srcRect/>
          <a:stretch/>
        </p:blipFill>
        <p:spPr>
          <a:xfrm>
            <a:off x="5965137" y="4769180"/>
            <a:ext cx="987006" cy="207069"/>
          </a:xfrm>
          <a:prstGeom prst="rect">
            <a:avLst/>
          </a:prstGeom>
          <a:noFill/>
          <a:ln>
            <a:noFill/>
          </a:ln>
        </p:spPr>
      </p:pic>
      <p:sp>
        <p:nvSpPr>
          <p:cNvPr id="694" name="Google Shape;694;p51"/>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695" name="Google Shape;695;p51"/>
          <p:cNvSpPr txBox="1"/>
          <p:nvPr/>
        </p:nvSpPr>
        <p:spPr>
          <a:xfrm>
            <a:off x="6952143" y="4070571"/>
            <a:ext cx="20943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600" b="0" i="0" u="none" strike="noStrike" cap="none">
                <a:solidFill>
                  <a:srgbClr val="033782"/>
                </a:solidFill>
                <a:latin typeface="Calibri"/>
                <a:ea typeface="Calibri"/>
                <a:cs typeface="Calibri"/>
                <a:sym typeface="Calibri"/>
              </a:rPr>
              <a:t>Finanziert von der Union. Die geäußerten Ansichten und Meinungen sind jedoch ausschließlich die Europäischen des Autors/der Autoren und spiegeln nicht unbedingt die der Europäischen Union oder der Europäischen Exekutivagentur für Bildung und Kultur (EACEA) wider. Weder die Europäische Union noch die EACEA können für sie verantwortlich gemacht werden.</a:t>
            </a:r>
            <a:endParaRPr sz="6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800" b="0" i="0" u="none" strike="noStrike" cap="none">
              <a:solidFill>
                <a:schemeClr val="dk1"/>
              </a:solidFill>
              <a:latin typeface="Calibri"/>
              <a:ea typeface="Calibri"/>
              <a:cs typeface="Calibri"/>
              <a:sym typeface="Calibri"/>
            </a:endParaRPr>
          </a:p>
        </p:txBody>
      </p:sp>
      <p:pic>
        <p:nvPicPr>
          <p:cNvPr id="696" name="Google Shape;696;p51"/>
          <p:cNvPicPr preferRelativeResize="0"/>
          <p:nvPr/>
        </p:nvPicPr>
        <p:blipFill rotWithShape="1">
          <a:blip r:embed="rId6">
            <a:alphaModFix/>
          </a:blip>
          <a:srcRect/>
          <a:stretch/>
        </p:blipFill>
        <p:spPr>
          <a:xfrm>
            <a:off x="236222" y="4578382"/>
            <a:ext cx="1174044" cy="428821"/>
          </a:xfrm>
          <a:prstGeom prst="rect">
            <a:avLst/>
          </a:prstGeom>
          <a:noFill/>
          <a:ln>
            <a:noFill/>
          </a:ln>
        </p:spPr>
      </p:pic>
      <p:pic>
        <p:nvPicPr>
          <p:cNvPr id="697" name="Google Shape;697;p51" descr="Qr code&#10;&#10;Description automatically generated"/>
          <p:cNvPicPr preferRelativeResize="0"/>
          <p:nvPr/>
        </p:nvPicPr>
        <p:blipFill rotWithShape="1">
          <a:blip r:embed="rId7">
            <a:alphaModFix/>
          </a:blip>
          <a:srcRect/>
          <a:stretch/>
        </p:blipFill>
        <p:spPr>
          <a:xfrm>
            <a:off x="1086453" y="1771260"/>
            <a:ext cx="2437315" cy="1600980"/>
          </a:xfrm>
          <a:prstGeom prst="rect">
            <a:avLst/>
          </a:prstGeom>
          <a:noFill/>
          <a:ln>
            <a:noFill/>
          </a:ln>
        </p:spPr>
      </p:pic>
      <p:sp>
        <p:nvSpPr>
          <p:cNvPr id="698" name="Google Shape;698;p51"/>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3"/>
        <p:cNvGrpSpPr/>
        <p:nvPr/>
      </p:nvGrpSpPr>
      <p:grpSpPr>
        <a:xfrm>
          <a:off x="0" y="0"/>
          <a:ext cx="0" cy="0"/>
          <a:chOff x="0" y="0"/>
          <a:chExt cx="0" cy="0"/>
        </a:xfrm>
      </p:grpSpPr>
      <p:sp>
        <p:nvSpPr>
          <p:cNvPr id="704" name="Google Shape;704;p52"/>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05" name="Google Shape;705;p52"/>
          <p:cNvGrpSpPr/>
          <p:nvPr/>
        </p:nvGrpSpPr>
        <p:grpSpPr>
          <a:xfrm>
            <a:off x="251520" y="-9534"/>
            <a:ext cx="8919571" cy="5215943"/>
            <a:chOff x="216024" y="-27709"/>
            <a:chExt cx="8919571" cy="5215943"/>
          </a:xfrm>
        </p:grpSpPr>
        <p:sp>
          <p:nvSpPr>
            <p:cNvPr id="706" name="Google Shape;706;p52"/>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07" name="Google Shape;707;p52"/>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08" name="Google Shape;708;p52"/>
            <p:cNvSpPr txBox="1"/>
            <p:nvPr/>
          </p:nvSpPr>
          <p:spPr>
            <a:xfrm>
              <a:off x="7056784" y="4786747"/>
              <a:ext cx="1912500" cy="21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709" name="Google Shape;709;p52"/>
          <p:cNvSpPr txBox="1">
            <a:spLocks noGrp="1"/>
          </p:cNvSpPr>
          <p:nvPr>
            <p:ph type="ctrTitle"/>
          </p:nvPr>
        </p:nvSpPr>
        <p:spPr>
          <a:xfrm>
            <a:off x="500404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Digitale Bildung-Übungen</a:t>
            </a:r>
            <a:endParaRPr sz="3600">
              <a:solidFill>
                <a:srgbClr val="1F108C"/>
              </a:solidFill>
            </a:endParaRPr>
          </a:p>
        </p:txBody>
      </p:sp>
      <p:sp>
        <p:nvSpPr>
          <p:cNvPr id="710" name="Google Shape;710;p52"/>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B050"/>
                </a:solidFill>
                <a:latin typeface="Calibri"/>
                <a:ea typeface="Calibri"/>
                <a:cs typeface="Calibri"/>
                <a:sym typeface="Calibri"/>
              </a:rPr>
              <a:t>                Entwickelt von der Universidade de Aveiro </a:t>
            </a:r>
            <a:r>
              <a:rPr lang="en-US" sz="1050" b="0" i="0" u="none" strike="noStrike" cap="none">
                <a:solidFill>
                  <a:srgbClr val="1F108C"/>
                </a:solidFill>
                <a:latin typeface="Calibri"/>
                <a:ea typeface="Calibri"/>
                <a:cs typeface="Calibri"/>
                <a:sym typeface="Calibri"/>
              </a:rPr>
              <a:t>| </a:t>
            </a:r>
            <a:r>
              <a:rPr lang="en-US" sz="900" b="0" i="0" u="none" strike="noStrike" cap="none">
                <a:solidFill>
                  <a:srgbClr val="1F108C"/>
                </a:solidFill>
                <a:latin typeface="Calibri"/>
                <a:ea typeface="Calibri"/>
                <a:cs typeface="Calibri"/>
                <a:sym typeface="Calibri"/>
              </a:rPr>
              <a:t>Januar, 2023</a:t>
            </a:r>
            <a:endParaRPr sz="900" b="0" i="0" u="none" strike="noStrike" cap="none">
              <a:solidFill>
                <a:srgbClr val="1F108C"/>
              </a:solidFill>
              <a:latin typeface="Calibri"/>
              <a:ea typeface="Calibri"/>
              <a:cs typeface="Calibri"/>
              <a:sym typeface="Calibri"/>
            </a:endParaRPr>
          </a:p>
        </p:txBody>
      </p:sp>
      <p:sp>
        <p:nvSpPr>
          <p:cNvPr id="711" name="Google Shape;711;p52"/>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00B050"/>
                </a:solidFill>
              </a:rPr>
              <a:t>Übung 2</a:t>
            </a:r>
            <a:endParaRPr>
              <a:solidFill>
                <a:srgbClr val="00B050"/>
              </a:solidFill>
            </a:endParaRPr>
          </a:p>
          <a:p>
            <a:pPr marL="0" lvl="0" indent="0" algn="ctr" rtl="0">
              <a:lnSpc>
                <a:spcPct val="100000"/>
              </a:lnSpc>
              <a:spcBef>
                <a:spcPts val="208"/>
              </a:spcBef>
              <a:spcAft>
                <a:spcPts val="0"/>
              </a:spcAft>
              <a:buClr>
                <a:srgbClr val="5324D6"/>
              </a:buClr>
              <a:buSzPct val="100000"/>
              <a:buNone/>
            </a:pPr>
            <a:r>
              <a:rPr lang="en-US">
                <a:solidFill>
                  <a:srgbClr val="5324D6"/>
                </a:solidFill>
              </a:rPr>
              <a:t> </a:t>
            </a:r>
            <a:endParaRPr/>
          </a:p>
        </p:txBody>
      </p:sp>
      <p:cxnSp>
        <p:nvCxnSpPr>
          <p:cNvPr id="712" name="Google Shape;712;p52"/>
          <p:cNvCxnSpPr/>
          <p:nvPr/>
        </p:nvCxnSpPr>
        <p:spPr>
          <a:xfrm>
            <a:off x="5670025" y="3651870"/>
            <a:ext cx="1152000" cy="0"/>
          </a:xfrm>
          <a:prstGeom prst="straightConnector1">
            <a:avLst/>
          </a:prstGeom>
          <a:noFill/>
          <a:ln w="28575" cap="flat" cmpd="sng">
            <a:solidFill>
              <a:srgbClr val="0EA535"/>
            </a:solidFill>
            <a:prstDash val="dot"/>
            <a:round/>
            <a:headEnd type="none" w="sm" len="sm"/>
            <a:tailEnd type="none" w="sm" len="sm"/>
          </a:ln>
        </p:spPr>
      </p:cxnSp>
      <p:cxnSp>
        <p:nvCxnSpPr>
          <p:cNvPr id="713" name="Google Shape;713;p52"/>
          <p:cNvCxnSpPr/>
          <p:nvPr/>
        </p:nvCxnSpPr>
        <p:spPr>
          <a:xfrm>
            <a:off x="7668344" y="3651870"/>
            <a:ext cx="1152000" cy="0"/>
          </a:xfrm>
          <a:prstGeom prst="straightConnector1">
            <a:avLst/>
          </a:prstGeom>
          <a:noFill/>
          <a:ln w="28575" cap="flat" cmpd="sng">
            <a:solidFill>
              <a:srgbClr val="0EA535"/>
            </a:solidFill>
            <a:prstDash val="dot"/>
            <a:round/>
            <a:headEnd type="none" w="sm" len="sm"/>
            <a:tailEnd type="none" w="sm" len="sm"/>
          </a:ln>
        </p:spPr>
      </p:cxnSp>
      <p:pic>
        <p:nvPicPr>
          <p:cNvPr id="714" name="Google Shape;714;p52"/>
          <p:cNvPicPr preferRelativeResize="0"/>
          <p:nvPr/>
        </p:nvPicPr>
        <p:blipFill rotWithShape="1">
          <a:blip r:embed="rId4">
            <a:alphaModFix/>
          </a:blip>
          <a:srcRect/>
          <a:stretch/>
        </p:blipFill>
        <p:spPr>
          <a:xfrm>
            <a:off x="6660191" y="4567090"/>
            <a:ext cx="1691680" cy="505976"/>
          </a:xfrm>
          <a:prstGeom prst="rect">
            <a:avLst/>
          </a:prstGeom>
          <a:noFill/>
          <a:ln>
            <a:noFill/>
          </a:ln>
        </p:spPr>
      </p:pic>
      <p:sp>
        <p:nvSpPr>
          <p:cNvPr id="715" name="Google Shape;715;p52"/>
          <p:cNvSpPr/>
          <p:nvPr/>
        </p:nvSpPr>
        <p:spPr>
          <a:xfrm>
            <a:off x="4536153" y="3944015"/>
            <a:ext cx="4572000" cy="1143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00005F"/>
                </a:solidFill>
                <a:latin typeface="Open Sans"/>
                <a:ea typeface="Open Sans"/>
                <a:cs typeface="Open Sans"/>
                <a:sym typeface="Open Sans"/>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endParaRPr sz="800" b="0" i="0" u="none" strike="noStrike" cap="none">
              <a:solidFill>
                <a:srgbClr val="00005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rgbClr val="00005F"/>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716" name="Google Shape;716;p5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26"/>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Übersicht</a:t>
            </a:r>
            <a:endParaRPr sz="2400" b="0" i="0" u="none" strike="noStrike" cap="none">
              <a:solidFill>
                <a:schemeClr val="lt1"/>
              </a:solidFill>
              <a:latin typeface="Calibri"/>
              <a:ea typeface="Calibri"/>
              <a:cs typeface="Calibri"/>
              <a:sym typeface="Calibri"/>
            </a:endParaRPr>
          </a:p>
        </p:txBody>
      </p:sp>
      <p:sp>
        <p:nvSpPr>
          <p:cNvPr id="190" name="Google Shape;190;p2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1" name="Google Shape;191;p26"/>
          <p:cNvPicPr preferRelativeResize="0"/>
          <p:nvPr/>
        </p:nvPicPr>
        <p:blipFill rotWithShape="1">
          <a:blip r:embed="rId3">
            <a:alphaModFix/>
          </a:blip>
          <a:srcRect/>
          <a:stretch/>
        </p:blipFill>
        <p:spPr>
          <a:xfrm>
            <a:off x="361463" y="196325"/>
            <a:ext cx="1781175" cy="371475"/>
          </a:xfrm>
          <a:prstGeom prst="rect">
            <a:avLst/>
          </a:prstGeom>
          <a:noFill/>
          <a:ln>
            <a:noFill/>
          </a:ln>
        </p:spPr>
      </p:pic>
      <p:grpSp>
        <p:nvGrpSpPr>
          <p:cNvPr id="192" name="Google Shape;192;p26"/>
          <p:cNvGrpSpPr/>
          <p:nvPr/>
        </p:nvGrpSpPr>
        <p:grpSpPr>
          <a:xfrm>
            <a:off x="679619" y="1751642"/>
            <a:ext cx="7875598" cy="2880198"/>
            <a:chOff x="160633" y="0"/>
            <a:chExt cx="7875598" cy="2880198"/>
          </a:xfrm>
        </p:grpSpPr>
        <p:sp>
          <p:nvSpPr>
            <p:cNvPr id="193" name="Google Shape;193;p26"/>
            <p:cNvSpPr/>
            <p:nvPr/>
          </p:nvSpPr>
          <p:spPr>
            <a:xfrm>
              <a:off x="3061520" y="0"/>
              <a:ext cx="4974711" cy="900062"/>
            </a:xfrm>
            <a:prstGeom prst="rightArrow">
              <a:avLst>
                <a:gd name="adj1" fmla="val 75000"/>
                <a:gd name="adj2" fmla="val 50000"/>
              </a:avLst>
            </a:prstGeom>
            <a:solidFill>
              <a:srgbClr val="DDE5D0">
                <a:alpha val="89411"/>
              </a:srgbClr>
            </a:solidFill>
            <a:ln w="25400" cap="flat" cmpd="sng">
              <a:solidFill>
                <a:srgbClr val="DDE5D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6"/>
            <p:cNvSpPr txBox="1"/>
            <p:nvPr/>
          </p:nvSpPr>
          <p:spPr>
            <a:xfrm>
              <a:off x="3061520" y="112508"/>
              <a:ext cx="4637188" cy="675046"/>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1" u="none" strike="noStrike" cap="none">
                  <a:solidFill>
                    <a:srgbClr val="000000"/>
                  </a:solidFill>
                  <a:latin typeface="Calibri"/>
                  <a:ea typeface="Calibri"/>
                  <a:cs typeface="Calibri"/>
                  <a:sym typeface="Calibri"/>
                </a:rPr>
                <a:t>Einführung Digitale Bildung</a:t>
              </a:r>
              <a:endParaRPr sz="2000" b="0" i="0" u="none" strike="noStrike" cap="none">
                <a:solidFill>
                  <a:srgbClr val="000000"/>
                </a:solidFill>
                <a:latin typeface="Arial"/>
                <a:ea typeface="Arial"/>
                <a:cs typeface="Arial"/>
                <a:sym typeface="Arial"/>
              </a:endParaRPr>
            </a:p>
          </p:txBody>
        </p:sp>
        <p:sp>
          <p:nvSpPr>
            <p:cNvPr id="195" name="Google Shape;195;p26"/>
            <p:cNvSpPr/>
            <p:nvPr/>
          </p:nvSpPr>
          <p:spPr>
            <a:xfrm>
              <a:off x="160633" y="0"/>
              <a:ext cx="2806566" cy="900062"/>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6"/>
            <p:cNvSpPr txBox="1"/>
            <p:nvPr/>
          </p:nvSpPr>
          <p:spPr>
            <a:xfrm>
              <a:off x="204570" y="43937"/>
              <a:ext cx="2718692" cy="81218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Übung 01:</a:t>
              </a:r>
              <a:endParaRPr sz="2000" b="0" i="0" u="none" strike="noStrike" cap="none">
                <a:solidFill>
                  <a:schemeClr val="lt1"/>
                </a:solidFill>
                <a:latin typeface="Arial"/>
                <a:ea typeface="Arial"/>
                <a:cs typeface="Arial"/>
                <a:sym typeface="Arial"/>
              </a:endParaRPr>
            </a:p>
          </p:txBody>
        </p:sp>
        <p:sp>
          <p:nvSpPr>
            <p:cNvPr id="197" name="Google Shape;197;p26"/>
            <p:cNvSpPr/>
            <p:nvPr/>
          </p:nvSpPr>
          <p:spPr>
            <a:xfrm>
              <a:off x="3061520" y="990068"/>
              <a:ext cx="4974711" cy="900062"/>
            </a:xfrm>
            <a:prstGeom prst="rightArrow">
              <a:avLst>
                <a:gd name="adj1" fmla="val 75000"/>
                <a:gd name="adj2" fmla="val 50000"/>
              </a:avLst>
            </a:prstGeom>
            <a:solidFill>
              <a:srgbClr val="DDE5D0">
                <a:alpha val="89411"/>
              </a:srgbClr>
            </a:solidFill>
            <a:ln w="25400" cap="flat" cmpd="sng">
              <a:solidFill>
                <a:srgbClr val="DDE5D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6"/>
            <p:cNvSpPr txBox="1"/>
            <p:nvPr/>
          </p:nvSpPr>
          <p:spPr>
            <a:xfrm>
              <a:off x="3061520" y="1102576"/>
              <a:ext cx="4637188" cy="675046"/>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1" u="none" strike="noStrike" cap="none">
                  <a:solidFill>
                    <a:srgbClr val="000000"/>
                  </a:solidFill>
                  <a:latin typeface="Calibri"/>
                  <a:ea typeface="Calibri"/>
                  <a:cs typeface="Calibri"/>
                  <a:sym typeface="Calibri"/>
                </a:rPr>
                <a:t>Nutzung von Digitalen Bildungsangeboten/Online-Ressourcen</a:t>
              </a:r>
              <a:endParaRPr sz="2000" b="0" i="0" u="none" strike="noStrike" cap="none">
                <a:solidFill>
                  <a:srgbClr val="000000"/>
                </a:solidFill>
                <a:latin typeface="Arial"/>
                <a:ea typeface="Arial"/>
                <a:cs typeface="Arial"/>
                <a:sym typeface="Arial"/>
              </a:endParaRPr>
            </a:p>
          </p:txBody>
        </p:sp>
        <p:sp>
          <p:nvSpPr>
            <p:cNvPr id="199" name="Google Shape;199;p26"/>
            <p:cNvSpPr/>
            <p:nvPr/>
          </p:nvSpPr>
          <p:spPr>
            <a:xfrm>
              <a:off x="160633" y="990068"/>
              <a:ext cx="2806566" cy="900062"/>
            </a:xfrm>
            <a:prstGeom prst="roundRect">
              <a:avLst>
                <a:gd name="adj" fmla="val 16667"/>
              </a:avLst>
            </a:prstGeom>
            <a:solidFill>
              <a:srgbClr val="0EA5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6"/>
            <p:cNvSpPr txBox="1"/>
            <p:nvPr/>
          </p:nvSpPr>
          <p:spPr>
            <a:xfrm>
              <a:off x="204570" y="1034005"/>
              <a:ext cx="2718692" cy="81218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Übung 02: </a:t>
              </a:r>
              <a:endParaRPr sz="2000" b="0" i="0" u="none" strike="noStrike" cap="none">
                <a:solidFill>
                  <a:schemeClr val="lt1"/>
                </a:solidFill>
                <a:latin typeface="Calibri"/>
                <a:ea typeface="Calibri"/>
                <a:cs typeface="Calibri"/>
                <a:sym typeface="Calibri"/>
              </a:endParaRPr>
            </a:p>
          </p:txBody>
        </p:sp>
        <p:sp>
          <p:nvSpPr>
            <p:cNvPr id="201" name="Google Shape;201;p26"/>
            <p:cNvSpPr/>
            <p:nvPr/>
          </p:nvSpPr>
          <p:spPr>
            <a:xfrm>
              <a:off x="3061520" y="1980136"/>
              <a:ext cx="4974711" cy="900062"/>
            </a:xfrm>
            <a:prstGeom prst="rightArrow">
              <a:avLst>
                <a:gd name="adj1" fmla="val 75000"/>
                <a:gd name="adj2" fmla="val 50000"/>
              </a:avLst>
            </a:prstGeom>
            <a:solidFill>
              <a:srgbClr val="DDE5D0">
                <a:alpha val="89411"/>
              </a:srgbClr>
            </a:solidFill>
            <a:ln w="25400" cap="flat" cmpd="sng">
              <a:solidFill>
                <a:srgbClr val="DDE5D0">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6"/>
            <p:cNvSpPr txBox="1"/>
            <p:nvPr/>
          </p:nvSpPr>
          <p:spPr>
            <a:xfrm>
              <a:off x="3061520" y="2092644"/>
              <a:ext cx="4637188" cy="675046"/>
            </a:xfrm>
            <a:prstGeom prst="rect">
              <a:avLst/>
            </a:prstGeom>
            <a:noFill/>
            <a:ln>
              <a:noFill/>
            </a:ln>
          </p:spPr>
          <p:txBody>
            <a:bodyPr spcFirstLastPara="1" wrap="square" lIns="12700" tIns="12700" rIns="12700" bIns="12700" anchor="t" anchorCtr="0">
              <a:noAutofit/>
            </a:bodyPr>
            <a:lstStyle/>
            <a:p>
              <a:pPr marL="228600" marR="0" lvl="1" indent="-228600" algn="l" rtl="0">
                <a:lnSpc>
                  <a:spcPct val="90000"/>
                </a:lnSpc>
                <a:spcBef>
                  <a:spcPts val="0"/>
                </a:spcBef>
                <a:spcAft>
                  <a:spcPts val="0"/>
                </a:spcAft>
                <a:buClr>
                  <a:srgbClr val="000000"/>
                </a:buClr>
                <a:buSzPts val="2000"/>
                <a:buFont typeface="Arial"/>
                <a:buChar char="•"/>
              </a:pPr>
              <a:r>
                <a:rPr lang="en-US" sz="2000" b="0" i="1" u="none" strike="noStrike" cap="none">
                  <a:solidFill>
                    <a:srgbClr val="000000"/>
                  </a:solidFill>
                  <a:latin typeface="Calibri"/>
                  <a:ea typeface="Calibri"/>
                  <a:cs typeface="Calibri"/>
                  <a:sym typeface="Calibri"/>
                </a:rPr>
                <a:t>Direkte Beschäftigung mit einem Online-Kurs (P)</a:t>
              </a:r>
              <a:endParaRPr sz="1400" b="0" i="0" u="none" strike="noStrike" cap="none">
                <a:solidFill>
                  <a:srgbClr val="000000"/>
                </a:solidFill>
                <a:latin typeface="Arial"/>
                <a:ea typeface="Arial"/>
                <a:cs typeface="Arial"/>
                <a:sym typeface="Arial"/>
              </a:endParaRPr>
            </a:p>
          </p:txBody>
        </p:sp>
        <p:sp>
          <p:nvSpPr>
            <p:cNvPr id="203" name="Google Shape;203;p26"/>
            <p:cNvSpPr/>
            <p:nvPr/>
          </p:nvSpPr>
          <p:spPr>
            <a:xfrm>
              <a:off x="160633" y="1980136"/>
              <a:ext cx="2806566" cy="900062"/>
            </a:xfrm>
            <a:prstGeom prst="roundRect">
              <a:avLst>
                <a:gd name="adj" fmla="val 16667"/>
              </a:avLst>
            </a:prstGeom>
            <a:solidFill>
              <a:srgbClr val="0EA53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6"/>
            <p:cNvSpPr txBox="1"/>
            <p:nvPr/>
          </p:nvSpPr>
          <p:spPr>
            <a:xfrm>
              <a:off x="204570" y="2024073"/>
              <a:ext cx="2718692" cy="812188"/>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Übung 03</a:t>
              </a:r>
              <a:endParaRPr sz="2000" b="0" i="0" u="none" strike="noStrike" cap="none">
                <a:solidFill>
                  <a:schemeClr val="lt1"/>
                </a:solidFill>
                <a:latin typeface="Calibri"/>
                <a:ea typeface="Calibri"/>
                <a:cs typeface="Calibri"/>
                <a:sym typeface="Calibri"/>
              </a:endParaRPr>
            </a:p>
          </p:txBody>
        </p:sp>
      </p:grpSp>
      <p:grpSp>
        <p:nvGrpSpPr>
          <p:cNvPr id="205" name="Google Shape;205;p26"/>
          <p:cNvGrpSpPr/>
          <p:nvPr/>
        </p:nvGrpSpPr>
        <p:grpSpPr>
          <a:xfrm>
            <a:off x="1913505" y="893562"/>
            <a:ext cx="2981686" cy="332040"/>
            <a:chOff x="2910350" y="2644047"/>
            <a:chExt cx="3239531" cy="487852"/>
          </a:xfrm>
        </p:grpSpPr>
        <p:pic>
          <p:nvPicPr>
            <p:cNvPr id="206" name="Google Shape;206;p26" descr="Binary outline"/>
            <p:cNvPicPr preferRelativeResize="0"/>
            <p:nvPr/>
          </p:nvPicPr>
          <p:blipFill rotWithShape="1">
            <a:blip r:embed="rId4">
              <a:alphaModFix/>
            </a:blip>
            <a:srcRect b="46648"/>
            <a:stretch/>
          </p:blipFill>
          <p:spPr>
            <a:xfrm>
              <a:off x="2910350" y="2644047"/>
              <a:ext cx="914400" cy="487852"/>
            </a:xfrm>
            <a:prstGeom prst="rect">
              <a:avLst/>
            </a:prstGeom>
            <a:noFill/>
            <a:ln>
              <a:noFill/>
            </a:ln>
          </p:spPr>
        </p:pic>
        <p:pic>
          <p:nvPicPr>
            <p:cNvPr id="207" name="Google Shape;207;p26" descr="Binary outline"/>
            <p:cNvPicPr preferRelativeResize="0"/>
            <p:nvPr/>
          </p:nvPicPr>
          <p:blipFill rotWithShape="1">
            <a:blip r:embed="rId4">
              <a:alphaModFix/>
            </a:blip>
            <a:srcRect b="46648"/>
            <a:stretch/>
          </p:blipFill>
          <p:spPr>
            <a:xfrm>
              <a:off x="3668597" y="2644047"/>
              <a:ext cx="914400" cy="487852"/>
            </a:xfrm>
            <a:prstGeom prst="rect">
              <a:avLst/>
            </a:prstGeom>
            <a:noFill/>
            <a:ln>
              <a:noFill/>
            </a:ln>
          </p:spPr>
        </p:pic>
        <p:pic>
          <p:nvPicPr>
            <p:cNvPr id="208" name="Google Shape;208;p26" descr="Binary outline"/>
            <p:cNvPicPr preferRelativeResize="0"/>
            <p:nvPr/>
          </p:nvPicPr>
          <p:blipFill rotWithShape="1">
            <a:blip r:embed="rId4">
              <a:alphaModFix/>
            </a:blip>
            <a:srcRect b="46648"/>
            <a:stretch/>
          </p:blipFill>
          <p:spPr>
            <a:xfrm>
              <a:off x="4446233" y="2644047"/>
              <a:ext cx="914400" cy="487852"/>
            </a:xfrm>
            <a:prstGeom prst="rect">
              <a:avLst/>
            </a:prstGeom>
            <a:noFill/>
            <a:ln>
              <a:noFill/>
            </a:ln>
          </p:spPr>
        </p:pic>
        <p:pic>
          <p:nvPicPr>
            <p:cNvPr id="209" name="Google Shape;209;p26" descr="Binary outline"/>
            <p:cNvPicPr preferRelativeResize="0"/>
            <p:nvPr/>
          </p:nvPicPr>
          <p:blipFill rotWithShape="1">
            <a:blip r:embed="rId4">
              <a:alphaModFix/>
            </a:blip>
            <a:srcRect b="46648"/>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53" descr="A picture containing text, computer, indoor, computer&#10;&#10;Description automatically generated"/>
          <p:cNvPicPr preferRelativeResize="0">
            <a:picLocks noGrp="1"/>
          </p:cNvPicPr>
          <p:nvPr>
            <p:ph type="pic" idx="2"/>
          </p:nvPr>
        </p:nvPicPr>
        <p:blipFill rotWithShape="1">
          <a:blip r:embed="rId3">
            <a:alphaModFix/>
          </a:blip>
          <a:srcRect t="7791" b="7791"/>
          <a:stretch/>
        </p:blipFill>
        <p:spPr>
          <a:xfrm>
            <a:off x="1771663" y="707088"/>
            <a:ext cx="5486401" cy="3086100"/>
          </a:xfrm>
          <a:prstGeom prst="rect">
            <a:avLst/>
          </a:prstGeom>
          <a:noFill/>
          <a:ln>
            <a:noFill/>
          </a:ln>
        </p:spPr>
      </p:pic>
      <p:sp>
        <p:nvSpPr>
          <p:cNvPr id="722" name="Google Shape;722;p53"/>
          <p:cNvSpPr/>
          <p:nvPr/>
        </p:nvSpPr>
        <p:spPr>
          <a:xfrm>
            <a:off x="0" y="3837036"/>
            <a:ext cx="9144000" cy="940825"/>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"Die </a:t>
            </a:r>
            <a:r>
              <a:rPr lang="en-US" sz="2000" b="0" i="1" u="none" strike="noStrike" cap="none">
                <a:solidFill>
                  <a:schemeClr val="lt1"/>
                </a:solidFill>
                <a:latin typeface="Calibri"/>
                <a:ea typeface="Calibri"/>
                <a:cs typeface="Calibri"/>
                <a:sym typeface="Calibri"/>
              </a:rPr>
              <a:t>Menschen auf die Nutzung der digitalen Technologie vorbereiten,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lt1"/>
                </a:solidFill>
                <a:latin typeface="Calibri"/>
                <a:ea typeface="Calibri"/>
                <a:cs typeface="Calibri"/>
                <a:sym typeface="Calibri"/>
              </a:rPr>
              <a:t>ist eine der wichtigsten Aufgaben der Zukunft </a:t>
            </a:r>
            <a:r>
              <a:rPr lang="en-US" sz="2000" b="0" i="0" u="none" strike="noStrike" cap="none">
                <a:solidFill>
                  <a:schemeClr val="lt1"/>
                </a:solidFill>
                <a:latin typeface="Calibri"/>
                <a:ea typeface="Calibri"/>
                <a:cs typeface="Calibri"/>
                <a:sym typeface="Calibri"/>
              </a:rPr>
              <a:t>"</a:t>
            </a:r>
            <a:endParaRPr sz="2000" b="0" i="0" u="none" strike="noStrike" cap="none">
              <a:solidFill>
                <a:schemeClr val="lt1"/>
              </a:solidFill>
              <a:latin typeface="Calibri"/>
              <a:ea typeface="Calibri"/>
              <a:cs typeface="Calibri"/>
              <a:sym typeface="Calibri"/>
            </a:endParaRPr>
          </a:p>
        </p:txBody>
      </p:sp>
      <p:sp>
        <p:nvSpPr>
          <p:cNvPr id="723" name="Google Shape;723;p5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4" name="Google Shape;724;p53"/>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0" name="Google Shape;730;p54"/>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Übersicht</a:t>
            </a:r>
            <a:endParaRPr sz="2400" b="0" i="0" u="none" strike="noStrike" cap="none">
              <a:solidFill>
                <a:schemeClr val="lt1"/>
              </a:solidFill>
              <a:latin typeface="Calibri"/>
              <a:ea typeface="Calibri"/>
              <a:cs typeface="Calibri"/>
              <a:sym typeface="Calibri"/>
            </a:endParaRPr>
          </a:p>
        </p:txBody>
      </p:sp>
      <p:sp>
        <p:nvSpPr>
          <p:cNvPr id="731" name="Google Shape;731;p54"/>
          <p:cNvSpPr txBox="1"/>
          <p:nvPr/>
        </p:nvSpPr>
        <p:spPr>
          <a:xfrm>
            <a:off x="556890" y="1635646"/>
            <a:ext cx="7892700" cy="193895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Ice-Breaker</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Aktivität 01: </a:t>
            </a:r>
            <a:r>
              <a:rPr lang="en-US" sz="1800" b="0" i="1" u="none" strike="noStrike" cap="none">
                <a:solidFill>
                  <a:schemeClr val="dk1"/>
                </a:solidFill>
                <a:latin typeface="Calibri"/>
                <a:ea typeface="Calibri"/>
                <a:cs typeface="Calibri"/>
                <a:sym typeface="Calibri"/>
              </a:rPr>
              <a:t>Einführung in Digitale Bildung Plattformen und Ressourcen</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Aktivität 02: </a:t>
            </a:r>
            <a:r>
              <a:rPr lang="en-US" sz="1800" b="0" i="1" u="none" strike="noStrike" cap="none">
                <a:solidFill>
                  <a:schemeClr val="dk1"/>
                </a:solidFill>
                <a:latin typeface="Calibri"/>
                <a:ea typeface="Calibri"/>
                <a:cs typeface="Calibri"/>
                <a:sym typeface="Calibri"/>
              </a:rPr>
              <a:t>Nutzung von Online-Kursen/-Ressourcen</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a:solidFill>
                  <a:schemeClr val="dk1"/>
                </a:solidFill>
                <a:latin typeface="Calibri"/>
                <a:ea typeface="Calibri"/>
                <a:cs typeface="Calibri"/>
                <a:sym typeface="Calibri"/>
              </a:rPr>
              <a:t>Aktivität 03: </a:t>
            </a:r>
            <a:r>
              <a:rPr lang="en-US" sz="1800" b="0" i="1" u="none" strike="noStrike" cap="none">
                <a:solidFill>
                  <a:schemeClr val="dk1"/>
                </a:solidFill>
                <a:latin typeface="Calibri"/>
                <a:ea typeface="Calibri"/>
                <a:cs typeface="Calibri"/>
                <a:sym typeface="Calibri"/>
              </a:rPr>
              <a:t>Direkte Beschäftigung mit einem Online-Kurs</a:t>
            </a:r>
            <a:endParaRPr sz="2000" b="0" i="1" u="none" strike="noStrike" cap="none">
              <a:solidFill>
                <a:schemeClr val="dk1"/>
              </a:solidFill>
              <a:latin typeface="Calibri"/>
              <a:ea typeface="Calibri"/>
              <a:cs typeface="Calibri"/>
              <a:sym typeface="Calibri"/>
            </a:endParaRPr>
          </a:p>
        </p:txBody>
      </p:sp>
      <p:pic>
        <p:nvPicPr>
          <p:cNvPr id="732" name="Google Shape;732;p54" descr="A picture containing text, computer, indoor, computer&#10;&#10;Description automatically generated"/>
          <p:cNvPicPr preferRelativeResize="0"/>
          <p:nvPr/>
        </p:nvPicPr>
        <p:blipFill rotWithShape="1">
          <a:blip r:embed="rId3">
            <a:alphaModFix amt="35000"/>
          </a:blip>
          <a:srcRect t="7791" b="7791"/>
          <a:stretch/>
        </p:blipFill>
        <p:spPr>
          <a:xfrm>
            <a:off x="6263296" y="3131987"/>
            <a:ext cx="2640072" cy="1485041"/>
          </a:xfrm>
          <a:prstGeom prst="rect">
            <a:avLst/>
          </a:prstGeom>
          <a:noFill/>
          <a:ln>
            <a:noFill/>
          </a:ln>
        </p:spPr>
      </p:pic>
      <p:sp>
        <p:nvSpPr>
          <p:cNvPr id="733" name="Google Shape;733;p5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34" name="Google Shape;734;p54"/>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55"/>
          <p:cNvSpPr/>
          <p:nvPr/>
        </p:nvSpPr>
        <p:spPr>
          <a:xfrm>
            <a:off x="0" y="1268763"/>
            <a:ext cx="9144000" cy="28677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1" name="Google Shape;741;p55"/>
          <p:cNvSpPr txBox="1">
            <a:spLocks noGrp="1"/>
          </p:cNvSpPr>
          <p:nvPr>
            <p:ph type="ctrTitle"/>
          </p:nvPr>
        </p:nvSpPr>
        <p:spPr>
          <a:xfrm>
            <a:off x="704707" y="2252357"/>
            <a:ext cx="77346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5"/>
              <a:buFont typeface="Calibri"/>
              <a:buNone/>
            </a:pPr>
            <a:r>
              <a:rPr lang="en-US" b="1">
                <a:solidFill>
                  <a:schemeClr val="lt1"/>
                </a:solidFill>
              </a:rPr>
              <a:t> AKTIVITÄT 02</a:t>
            </a:r>
            <a:br>
              <a:rPr lang="en-US" b="1">
                <a:solidFill>
                  <a:schemeClr val="lt1"/>
                </a:solidFill>
              </a:rPr>
            </a:br>
            <a:br>
              <a:rPr lang="en-US" b="1">
                <a:solidFill>
                  <a:schemeClr val="lt1"/>
                </a:solidFill>
              </a:rPr>
            </a:br>
            <a:r>
              <a:rPr lang="en-US" sz="2700" b="1">
                <a:solidFill>
                  <a:schemeClr val="lt1"/>
                </a:solidFill>
              </a:rPr>
              <a:t>Nutzung Digitaler Bildung-Plattformen/-Ressourcen</a:t>
            </a:r>
            <a:endParaRPr>
              <a:solidFill>
                <a:schemeClr val="lt1"/>
              </a:solidFill>
            </a:endParaRPr>
          </a:p>
        </p:txBody>
      </p:sp>
      <p:sp>
        <p:nvSpPr>
          <p:cNvPr id="742" name="Google Shape;742;p5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743" name="Google Shape;743;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44" name="Google Shape;744;p5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45" name="Google Shape;745;p55"/>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746" name="Google Shape;746;p55"/>
          <p:cNvPicPr preferRelativeResize="0"/>
          <p:nvPr/>
        </p:nvPicPr>
        <p:blipFill rotWithShape="1">
          <a:blip r:embed="rId5">
            <a:alphaModFix/>
          </a:blip>
          <a:srcRect/>
          <a:stretch/>
        </p:blipFill>
        <p:spPr>
          <a:xfrm>
            <a:off x="412848" y="185950"/>
            <a:ext cx="1691680" cy="354906"/>
          </a:xfrm>
          <a:prstGeom prst="rect">
            <a:avLst/>
          </a:prstGeom>
          <a:noFill/>
          <a:ln>
            <a:noFill/>
          </a:ln>
        </p:spPr>
      </p:pic>
      <p:grpSp>
        <p:nvGrpSpPr>
          <p:cNvPr id="747" name="Google Shape;747;p55"/>
          <p:cNvGrpSpPr/>
          <p:nvPr/>
        </p:nvGrpSpPr>
        <p:grpSpPr>
          <a:xfrm>
            <a:off x="2958458" y="2699875"/>
            <a:ext cx="2981664" cy="332032"/>
            <a:chOff x="2910350" y="2644047"/>
            <a:chExt cx="3239531" cy="487852"/>
          </a:xfrm>
        </p:grpSpPr>
        <p:pic>
          <p:nvPicPr>
            <p:cNvPr id="748" name="Google Shape;748;p55" descr="Binary outline"/>
            <p:cNvPicPr preferRelativeResize="0"/>
            <p:nvPr/>
          </p:nvPicPr>
          <p:blipFill rotWithShape="1">
            <a:blip r:embed="rId6">
              <a:alphaModFix/>
            </a:blip>
            <a:srcRect b="46646"/>
            <a:stretch/>
          </p:blipFill>
          <p:spPr>
            <a:xfrm>
              <a:off x="2910350" y="2644047"/>
              <a:ext cx="914400" cy="487852"/>
            </a:xfrm>
            <a:prstGeom prst="rect">
              <a:avLst/>
            </a:prstGeom>
            <a:noFill/>
            <a:ln>
              <a:noFill/>
            </a:ln>
          </p:spPr>
        </p:pic>
        <p:pic>
          <p:nvPicPr>
            <p:cNvPr id="749" name="Google Shape;749;p55" descr="Binary outline"/>
            <p:cNvPicPr preferRelativeResize="0"/>
            <p:nvPr/>
          </p:nvPicPr>
          <p:blipFill rotWithShape="1">
            <a:blip r:embed="rId6">
              <a:alphaModFix/>
            </a:blip>
            <a:srcRect b="46646"/>
            <a:stretch/>
          </p:blipFill>
          <p:spPr>
            <a:xfrm>
              <a:off x="3668597" y="2644047"/>
              <a:ext cx="914400" cy="487852"/>
            </a:xfrm>
            <a:prstGeom prst="rect">
              <a:avLst/>
            </a:prstGeom>
            <a:noFill/>
            <a:ln>
              <a:noFill/>
            </a:ln>
          </p:spPr>
        </p:pic>
        <p:pic>
          <p:nvPicPr>
            <p:cNvPr id="750" name="Google Shape;750;p55" descr="Binary outline"/>
            <p:cNvPicPr preferRelativeResize="0"/>
            <p:nvPr/>
          </p:nvPicPr>
          <p:blipFill rotWithShape="1">
            <a:blip r:embed="rId6">
              <a:alphaModFix/>
            </a:blip>
            <a:srcRect b="46646"/>
            <a:stretch/>
          </p:blipFill>
          <p:spPr>
            <a:xfrm>
              <a:off x="4446233" y="2644047"/>
              <a:ext cx="914400" cy="487852"/>
            </a:xfrm>
            <a:prstGeom prst="rect">
              <a:avLst/>
            </a:prstGeom>
            <a:noFill/>
            <a:ln>
              <a:noFill/>
            </a:ln>
          </p:spPr>
        </p:pic>
        <p:pic>
          <p:nvPicPr>
            <p:cNvPr id="751" name="Google Shape;751;p55" descr="Binary outline"/>
            <p:cNvPicPr preferRelativeResize="0"/>
            <p:nvPr/>
          </p:nvPicPr>
          <p:blipFill rotWithShape="1">
            <a:blip r:embed="rId6">
              <a:alphaModFix/>
            </a:blip>
            <a:srcRect b="46646"/>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7" name="Google Shape;757;p56"/>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02</a:t>
            </a:r>
            <a:endParaRPr sz="1400" b="0" i="0" u="none" strike="noStrike" cap="none">
              <a:solidFill>
                <a:srgbClr val="000000"/>
              </a:solidFill>
              <a:latin typeface="Arial"/>
              <a:ea typeface="Arial"/>
              <a:cs typeface="Arial"/>
              <a:sym typeface="Arial"/>
            </a:endParaRPr>
          </a:p>
        </p:txBody>
      </p:sp>
      <p:sp>
        <p:nvSpPr>
          <p:cNvPr id="758" name="Google Shape;758;p56"/>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sp>
        <p:nvSpPr>
          <p:cNvPr id="759" name="Google Shape;759;p56"/>
          <p:cNvSpPr/>
          <p:nvPr/>
        </p:nvSpPr>
        <p:spPr>
          <a:xfrm>
            <a:off x="412848" y="1874069"/>
            <a:ext cx="3292200" cy="23073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Übung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AUSBLICK</a:t>
            </a:r>
            <a:endParaRPr sz="1800" b="0" i="0" u="none" strike="noStrike" cap="none">
              <a:solidFill>
                <a:schemeClr val="lt1"/>
              </a:solidFill>
              <a:latin typeface="Calibri"/>
              <a:ea typeface="Calibri"/>
              <a:cs typeface="Calibri"/>
              <a:sym typeface="Calibri"/>
            </a:endParaRPr>
          </a:p>
        </p:txBody>
      </p:sp>
      <p:sp>
        <p:nvSpPr>
          <p:cNvPr id="760" name="Google Shape;760;p56"/>
          <p:cNvSpPr txBox="1"/>
          <p:nvPr/>
        </p:nvSpPr>
        <p:spPr>
          <a:xfrm>
            <a:off x="4029168" y="1873211"/>
            <a:ext cx="4701984" cy="3219302"/>
          </a:xfrm>
          <a:prstGeom prst="rect">
            <a:avLst/>
          </a:prstGeom>
          <a:noFill/>
          <a:ln>
            <a:noFill/>
          </a:ln>
        </p:spPr>
        <p:txBody>
          <a:bodyPr spcFirstLastPara="1" wrap="square" lIns="91425" tIns="45700" rIns="91425" bIns="45700" anchor="t" anchorCtr="0">
            <a:spAutoFit/>
          </a:bodyPr>
          <a:lstStyle/>
          <a:p>
            <a:pPr marL="285750" marR="0" lvl="0" indent="-196850" algn="just" rtl="0">
              <a:lnSpc>
                <a:spcPct val="120000"/>
              </a:lnSpc>
              <a:spcBef>
                <a:spcPts val="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a:p>
            <a:pPr marL="342900" marR="0" lvl="0" indent="-342900" algn="just" rtl="0">
              <a:lnSpc>
                <a:spcPct val="120000"/>
              </a:lnSpc>
              <a:spcBef>
                <a:spcPts val="100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Einführungspräsentation, bei der den Teilnehmenden einige Plattformen vorgestellt werden</a:t>
            </a:r>
            <a:endParaRPr sz="1800" b="0" i="0" u="none" strike="noStrike" cap="none">
              <a:solidFill>
                <a:srgbClr val="000000"/>
              </a:solidFill>
              <a:latin typeface="Arial"/>
              <a:ea typeface="Arial"/>
              <a:cs typeface="Arial"/>
              <a:sym typeface="Arial"/>
            </a:endParaRPr>
          </a:p>
          <a:p>
            <a:pPr marL="342900" marR="0" lvl="0" indent="-342900" algn="just" rtl="0">
              <a:lnSpc>
                <a:spcPct val="120000"/>
              </a:lnSpc>
              <a:spcBef>
                <a:spcPts val="100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Lernen, wie man Online-Lehrplattformen navigiert: Erkundung von E-Learning-Websites</a:t>
            </a:r>
            <a:endParaRPr sz="18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1000"/>
              </a:spcBef>
              <a:spcAft>
                <a:spcPts val="0"/>
              </a:spcAft>
              <a:buClr>
                <a:srgbClr val="000000"/>
              </a:buClr>
              <a:buSzPts val="1400"/>
              <a:buFont typeface="Arial"/>
              <a:buNone/>
            </a:pPr>
            <a:endParaRPr sz="1800" b="0" i="0" u="none" strike="noStrike" cap="none">
              <a:solidFill>
                <a:srgbClr val="000000"/>
              </a:solidFill>
              <a:latin typeface="Calibri"/>
              <a:ea typeface="Calibri"/>
              <a:cs typeface="Calibri"/>
              <a:sym typeface="Calibri"/>
            </a:endParaRPr>
          </a:p>
        </p:txBody>
      </p:sp>
      <p:pic>
        <p:nvPicPr>
          <p:cNvPr id="761" name="Google Shape;761;p56"/>
          <p:cNvPicPr preferRelativeResize="0"/>
          <p:nvPr/>
        </p:nvPicPr>
        <p:blipFill rotWithShape="1">
          <a:blip r:embed="rId3">
            <a:alphaModFix/>
          </a:blip>
          <a:srcRect/>
          <a:stretch/>
        </p:blipFill>
        <p:spPr>
          <a:xfrm>
            <a:off x="3169266" y="1449798"/>
            <a:ext cx="1071563" cy="1071563"/>
          </a:xfrm>
          <a:prstGeom prst="rect">
            <a:avLst/>
          </a:prstGeom>
          <a:noFill/>
          <a:ln>
            <a:noFill/>
          </a:ln>
        </p:spPr>
      </p:pic>
      <p:sp>
        <p:nvSpPr>
          <p:cNvPr id="762" name="Google Shape;762;p5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63" name="Google Shape;763;p56"/>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9" name="Google Shape;769;p57"/>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02</a:t>
            </a:r>
            <a:endParaRPr sz="1400" b="0" i="0" u="none" strike="noStrike" cap="none">
              <a:solidFill>
                <a:srgbClr val="000000"/>
              </a:solidFill>
              <a:latin typeface="Arial"/>
              <a:ea typeface="Arial"/>
              <a:cs typeface="Arial"/>
              <a:sym typeface="Arial"/>
            </a:endParaRPr>
          </a:p>
        </p:txBody>
      </p:sp>
      <p:sp>
        <p:nvSpPr>
          <p:cNvPr id="770" name="Google Shape;770;p57"/>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sp>
        <p:nvSpPr>
          <p:cNvPr id="771" name="Google Shape;771;p57"/>
          <p:cNvSpPr/>
          <p:nvPr/>
        </p:nvSpPr>
        <p:spPr>
          <a:xfrm>
            <a:off x="602209" y="1481757"/>
            <a:ext cx="7939500" cy="31782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72" name="Google Shape;772;p57"/>
          <p:cNvPicPr preferRelativeResize="0"/>
          <p:nvPr/>
        </p:nvPicPr>
        <p:blipFill rotWithShape="1">
          <a:blip r:embed="rId3">
            <a:alphaModFix/>
          </a:blip>
          <a:srcRect l="12534" t="22157" r="34328" b="28753"/>
          <a:stretch/>
        </p:blipFill>
        <p:spPr>
          <a:xfrm>
            <a:off x="2197290" y="1720180"/>
            <a:ext cx="4858603" cy="2524835"/>
          </a:xfrm>
          <a:prstGeom prst="rect">
            <a:avLst/>
          </a:prstGeom>
          <a:noFill/>
          <a:ln>
            <a:noFill/>
          </a:ln>
        </p:spPr>
      </p:pic>
      <p:sp>
        <p:nvSpPr>
          <p:cNvPr id="773" name="Google Shape;773;p5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4" name="Google Shape;774;p57"/>
          <p:cNvPicPr preferRelativeResize="0"/>
          <p:nvPr/>
        </p:nvPicPr>
        <p:blipFill rotWithShape="1">
          <a:blip r:embed="rId4">
            <a:alphaModFix/>
          </a:blip>
          <a:srcRect/>
          <a:stretch/>
        </p:blipFill>
        <p:spPr>
          <a:xfrm>
            <a:off x="361463" y="196325"/>
            <a:ext cx="1781175" cy="371475"/>
          </a:xfrm>
          <a:prstGeom prst="rect">
            <a:avLst/>
          </a:prstGeom>
          <a:noFill/>
          <a:ln>
            <a:noFill/>
          </a:ln>
        </p:spPr>
      </p:pic>
      <p:sp>
        <p:nvSpPr>
          <p:cNvPr id="775" name="Google Shape;775;p57"/>
          <p:cNvSpPr txBox="1"/>
          <p:nvPr/>
        </p:nvSpPr>
        <p:spPr>
          <a:xfrm>
            <a:off x="2249714" y="1770743"/>
            <a:ext cx="4680857"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0" i="0" u="none" strike="noStrike" cap="none">
                <a:solidFill>
                  <a:srgbClr val="000000"/>
                </a:solidFill>
                <a:latin typeface="Calibri"/>
                <a:ea typeface="Calibri"/>
                <a:cs typeface="Calibri"/>
                <a:sym typeface="Calibri"/>
              </a:rPr>
              <a:t>Welche dieser Plattformen kennen Sie?</a:t>
            </a:r>
            <a:endParaRPr sz="22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5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82" name="Google Shape;782;p58"/>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02.part1</a:t>
            </a:r>
            <a:endParaRPr sz="1400" b="0" i="0" u="none" strike="noStrike" cap="none">
              <a:solidFill>
                <a:srgbClr val="000000"/>
              </a:solidFill>
              <a:latin typeface="Arial"/>
              <a:ea typeface="Arial"/>
              <a:cs typeface="Arial"/>
              <a:sym typeface="Arial"/>
            </a:endParaRPr>
          </a:p>
        </p:txBody>
      </p:sp>
      <p:sp>
        <p:nvSpPr>
          <p:cNvPr id="783" name="Google Shape;783;p58"/>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pic>
        <p:nvPicPr>
          <p:cNvPr id="784" name="Google Shape;784;p58">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pic>
        <p:nvPicPr>
          <p:cNvPr id="785" name="Google Shape;785;p58">
            <a:hlinkClick r:id="rId5"/>
          </p:cNvPr>
          <p:cNvPicPr preferRelativeResize="0"/>
          <p:nvPr/>
        </p:nvPicPr>
        <p:blipFill rotWithShape="1">
          <a:blip r:embed="rId6">
            <a:alphaModFix/>
          </a:blip>
          <a:srcRect/>
          <a:stretch/>
        </p:blipFill>
        <p:spPr>
          <a:xfrm>
            <a:off x="1999196" y="2422922"/>
            <a:ext cx="1290638" cy="885825"/>
          </a:xfrm>
          <a:prstGeom prst="rect">
            <a:avLst/>
          </a:prstGeom>
          <a:noFill/>
          <a:ln>
            <a:noFill/>
          </a:ln>
        </p:spPr>
      </p:pic>
      <p:sp>
        <p:nvSpPr>
          <p:cNvPr id="786" name="Google Shape;786;p58"/>
          <p:cNvSpPr txBox="1"/>
          <p:nvPr/>
        </p:nvSpPr>
        <p:spPr>
          <a:xfrm>
            <a:off x="5116935" y="3301605"/>
            <a:ext cx="162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https://learndigital.withgoogle.com/digitalgarage/</a:t>
            </a:r>
            <a:endParaRPr sz="1400" b="0" i="0" u="none" strike="noStrike" cap="none">
              <a:solidFill>
                <a:srgbClr val="000000"/>
              </a:solidFill>
              <a:latin typeface="Arial"/>
              <a:ea typeface="Arial"/>
              <a:cs typeface="Arial"/>
              <a:sym typeface="Arial"/>
            </a:endParaRPr>
          </a:p>
        </p:txBody>
      </p:sp>
      <p:sp>
        <p:nvSpPr>
          <p:cNvPr id="787" name="Google Shape;787;p58"/>
          <p:cNvSpPr txBox="1"/>
          <p:nvPr/>
        </p:nvSpPr>
        <p:spPr>
          <a:xfrm>
            <a:off x="1999196" y="3397974"/>
            <a:ext cx="1606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www.open.ac.uk</a:t>
            </a:r>
            <a:endParaRPr sz="1400" b="0" i="0" u="none" strike="noStrike" cap="none">
              <a:solidFill>
                <a:srgbClr val="000000"/>
              </a:solidFill>
              <a:latin typeface="Arial"/>
              <a:ea typeface="Arial"/>
              <a:cs typeface="Arial"/>
              <a:sym typeface="Arial"/>
            </a:endParaRPr>
          </a:p>
        </p:txBody>
      </p:sp>
      <p:sp>
        <p:nvSpPr>
          <p:cNvPr id="788" name="Google Shape;788;p58"/>
          <p:cNvSpPr txBox="1"/>
          <p:nvPr/>
        </p:nvSpPr>
        <p:spPr>
          <a:xfrm>
            <a:off x="3683655" y="3397974"/>
            <a:ext cx="1422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www.youtube.com</a:t>
            </a:r>
            <a:endParaRPr sz="1400" b="0" i="0" u="none" strike="noStrike" cap="none">
              <a:solidFill>
                <a:srgbClr val="000000"/>
              </a:solidFill>
              <a:latin typeface="Arial"/>
              <a:ea typeface="Arial"/>
              <a:cs typeface="Arial"/>
              <a:sym typeface="Arial"/>
            </a:endParaRPr>
          </a:p>
        </p:txBody>
      </p:sp>
      <p:sp>
        <p:nvSpPr>
          <p:cNvPr id="789" name="Google Shape;789;p58"/>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pic>
        <p:nvPicPr>
          <p:cNvPr id="790" name="Google Shape;790;p58">
            <a:hlinkClick r:id="rId7"/>
          </p:cNvPr>
          <p:cNvPicPr preferRelativeResize="0"/>
          <p:nvPr/>
        </p:nvPicPr>
        <p:blipFill rotWithShape="1">
          <a:blip r:embed="rId8">
            <a:alphaModFix/>
          </a:blip>
          <a:srcRect/>
          <a:stretch/>
        </p:blipFill>
        <p:spPr>
          <a:xfrm>
            <a:off x="6901289" y="3617065"/>
            <a:ext cx="1905000" cy="381000"/>
          </a:xfrm>
          <a:prstGeom prst="rect">
            <a:avLst/>
          </a:prstGeom>
          <a:noFill/>
          <a:ln>
            <a:noFill/>
          </a:ln>
        </p:spPr>
      </p:pic>
      <p:sp>
        <p:nvSpPr>
          <p:cNvPr id="791" name="Google Shape;791;p58"/>
          <p:cNvSpPr txBox="1"/>
          <p:nvPr/>
        </p:nvSpPr>
        <p:spPr>
          <a:xfrm>
            <a:off x="7313388" y="4276993"/>
            <a:ext cx="201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learnworlds.com</a:t>
            </a:r>
            <a:endParaRPr sz="1400" b="0" i="0" u="none" strike="noStrike" cap="none">
              <a:solidFill>
                <a:srgbClr val="000000"/>
              </a:solidFill>
              <a:latin typeface="Arial"/>
              <a:ea typeface="Arial"/>
              <a:cs typeface="Arial"/>
              <a:sym typeface="Arial"/>
            </a:endParaRPr>
          </a:p>
        </p:txBody>
      </p:sp>
      <p:sp>
        <p:nvSpPr>
          <p:cNvPr id="792" name="Google Shape;792;p58"/>
          <p:cNvSpPr/>
          <p:nvPr/>
        </p:nvSpPr>
        <p:spPr>
          <a:xfrm>
            <a:off x="6791679" y="3173006"/>
            <a:ext cx="2282400" cy="14244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3" name="Google Shape;793;p58"/>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Beispiele: Plattformen</a:t>
            </a:r>
            <a:endParaRPr sz="1600" b="1" i="1" u="none" strike="noStrike" cap="none">
              <a:solidFill>
                <a:srgbClr val="000000"/>
              </a:solidFill>
              <a:latin typeface="Calibri"/>
              <a:ea typeface="Calibri"/>
              <a:cs typeface="Calibri"/>
              <a:sym typeface="Calibri"/>
            </a:endParaRPr>
          </a:p>
        </p:txBody>
      </p:sp>
      <p:pic>
        <p:nvPicPr>
          <p:cNvPr id="794" name="Google Shape;794;p58"/>
          <p:cNvPicPr preferRelativeResize="0"/>
          <p:nvPr/>
        </p:nvPicPr>
        <p:blipFill rotWithShape="1">
          <a:blip r:embed="rId9">
            <a:alphaModFix/>
          </a:blip>
          <a:srcRect/>
          <a:stretch/>
        </p:blipFill>
        <p:spPr>
          <a:xfrm>
            <a:off x="3683655" y="2612589"/>
            <a:ext cx="1536690" cy="612103"/>
          </a:xfrm>
          <a:prstGeom prst="rect">
            <a:avLst/>
          </a:prstGeom>
          <a:noFill/>
          <a:ln>
            <a:noFill/>
          </a:ln>
        </p:spPr>
      </p:pic>
      <p:pic>
        <p:nvPicPr>
          <p:cNvPr id="795" name="Google Shape;795;p58"/>
          <p:cNvPicPr preferRelativeResize="0"/>
          <p:nvPr/>
        </p:nvPicPr>
        <p:blipFill rotWithShape="1">
          <a:blip r:embed="rId10">
            <a:alphaModFix/>
          </a:blip>
          <a:srcRect t="31420" b="30592"/>
          <a:stretch/>
        </p:blipFill>
        <p:spPr>
          <a:xfrm>
            <a:off x="5261686" y="2654235"/>
            <a:ext cx="1465168" cy="612104"/>
          </a:xfrm>
          <a:prstGeom prst="rect">
            <a:avLst/>
          </a:prstGeom>
          <a:noFill/>
          <a:ln>
            <a:noFill/>
          </a:ln>
        </p:spPr>
      </p:pic>
      <p:sp>
        <p:nvSpPr>
          <p:cNvPr id="796" name="Google Shape;796;p5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97" name="Google Shape;797;p58"/>
          <p:cNvPicPr preferRelativeResize="0"/>
          <p:nvPr/>
        </p:nvPicPr>
        <p:blipFill rotWithShape="1">
          <a:blip r:embed="rId11">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9"/>
          <p:cNvSpPr/>
          <p:nvPr/>
        </p:nvSpPr>
        <p:spPr>
          <a:xfrm>
            <a:off x="412848" y="4713767"/>
            <a:ext cx="8393400" cy="42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4" name="Google Shape;804;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5" name="Google Shape;805;p59"/>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1</a:t>
            </a:r>
            <a:endParaRPr sz="1400" b="0" i="0" u="none" strike="noStrike" cap="none">
              <a:solidFill>
                <a:srgbClr val="000000"/>
              </a:solidFill>
              <a:latin typeface="Arial"/>
              <a:ea typeface="Arial"/>
              <a:cs typeface="Arial"/>
              <a:sym typeface="Arial"/>
            </a:endParaRPr>
          </a:p>
        </p:txBody>
      </p:sp>
      <p:sp>
        <p:nvSpPr>
          <p:cNvPr id="806" name="Google Shape;806;p59"/>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pic>
        <p:nvPicPr>
          <p:cNvPr id="807" name="Google Shape;807;p59">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08" name="Google Shape;808;p59"/>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09" name="Google Shape;809;p59"/>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Entdecke!</a:t>
            </a:r>
            <a:endParaRPr sz="1600" b="1" i="1" u="none" strike="noStrike" cap="none">
              <a:solidFill>
                <a:srgbClr val="000000"/>
              </a:solidFill>
              <a:latin typeface="Calibri"/>
              <a:ea typeface="Calibri"/>
              <a:cs typeface="Calibri"/>
              <a:sym typeface="Calibri"/>
            </a:endParaRPr>
          </a:p>
        </p:txBody>
      </p:sp>
      <p:sp>
        <p:nvSpPr>
          <p:cNvPr id="810" name="Google Shape;810;p59"/>
          <p:cNvSpPr txBox="1"/>
          <p:nvPr/>
        </p:nvSpPr>
        <p:spPr>
          <a:xfrm>
            <a:off x="2696793" y="1677054"/>
            <a:ext cx="4166400" cy="19239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Weiter zu www.coursera.org</a:t>
            </a:r>
            <a:endParaRPr sz="1400" b="0" i="0" u="none" strike="noStrike" cap="none">
              <a:solidFill>
                <a:srgbClr val="000000"/>
              </a:solidFill>
              <a:latin typeface="Arial"/>
              <a:ea typeface="Arial"/>
              <a:cs typeface="Arial"/>
              <a:sym typeface="Arial"/>
            </a:endParaRPr>
          </a:p>
          <a:p>
            <a:pPr marL="342900" marR="0" lvl="0" indent="-342900" algn="l" rtl="0">
              <a:lnSpc>
                <a:spcPct val="15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Calibri"/>
                <a:ea typeface="Calibri"/>
                <a:cs typeface="Calibri"/>
                <a:sym typeface="Calibri"/>
              </a:rPr>
              <a:t>Kostenloses Konto erstellen</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811" name="Google Shape;811;p59"/>
          <p:cNvPicPr preferRelativeResize="0"/>
          <p:nvPr/>
        </p:nvPicPr>
        <p:blipFill rotWithShape="1">
          <a:blip r:embed="rId5">
            <a:alphaModFix/>
          </a:blip>
          <a:srcRect/>
          <a:stretch/>
        </p:blipFill>
        <p:spPr>
          <a:xfrm>
            <a:off x="3844887" y="2554911"/>
            <a:ext cx="1454225" cy="539778"/>
          </a:xfrm>
          <a:prstGeom prst="rect">
            <a:avLst/>
          </a:prstGeom>
          <a:noFill/>
          <a:ln>
            <a:noFill/>
          </a:ln>
        </p:spPr>
      </p:pic>
      <p:pic>
        <p:nvPicPr>
          <p:cNvPr id="812" name="Google Shape;812;p59"/>
          <p:cNvPicPr preferRelativeResize="0"/>
          <p:nvPr/>
        </p:nvPicPr>
        <p:blipFill rotWithShape="1">
          <a:blip r:embed="rId6">
            <a:alphaModFix/>
          </a:blip>
          <a:srcRect/>
          <a:stretch/>
        </p:blipFill>
        <p:spPr>
          <a:xfrm>
            <a:off x="5941668" y="1819670"/>
            <a:ext cx="2126152" cy="2967483"/>
          </a:xfrm>
          <a:prstGeom prst="rect">
            <a:avLst/>
          </a:prstGeom>
          <a:noFill/>
          <a:ln>
            <a:noFill/>
          </a:ln>
        </p:spPr>
      </p:pic>
      <p:cxnSp>
        <p:nvCxnSpPr>
          <p:cNvPr id="813" name="Google Shape;813;p59"/>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sp>
        <p:nvSpPr>
          <p:cNvPr id="814" name="Google Shape;814;p5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5" name="Google Shape;815;p59"/>
          <p:cNvPicPr preferRelativeResize="0"/>
          <p:nvPr/>
        </p:nvPicPr>
        <p:blipFill rotWithShape="1">
          <a:blip r:embed="rId7">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2" name="Google Shape;822;p60"/>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1</a:t>
            </a:r>
            <a:endParaRPr sz="1400" b="0" i="0" u="none" strike="noStrike" cap="none">
              <a:solidFill>
                <a:srgbClr val="000000"/>
              </a:solidFill>
              <a:latin typeface="Arial"/>
              <a:ea typeface="Arial"/>
              <a:cs typeface="Arial"/>
              <a:sym typeface="Arial"/>
            </a:endParaRPr>
          </a:p>
        </p:txBody>
      </p:sp>
      <p:sp>
        <p:nvSpPr>
          <p:cNvPr id="823" name="Google Shape;823;p60"/>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pic>
        <p:nvPicPr>
          <p:cNvPr id="824" name="Google Shape;824;p60">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25" name="Google Shape;825;p60"/>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26" name="Google Shape;826;p60"/>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Entdecke!</a:t>
            </a:r>
            <a:endParaRPr sz="1600" b="0" i="1" u="none" strike="noStrike" cap="none">
              <a:solidFill>
                <a:srgbClr val="000000"/>
              </a:solidFill>
              <a:latin typeface="Calibri"/>
              <a:ea typeface="Calibri"/>
              <a:cs typeface="Calibri"/>
              <a:sym typeface="Calibri"/>
            </a:endParaRPr>
          </a:p>
        </p:txBody>
      </p:sp>
      <p:sp>
        <p:nvSpPr>
          <p:cNvPr id="827" name="Google Shape;827;p60"/>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3. Besuchen Sie einen kostenlosen Kurs</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28" name="Google Shape;828;p60"/>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829" name="Google Shape;829;p60"/>
          <p:cNvPicPr preferRelativeResize="0"/>
          <p:nvPr/>
        </p:nvPicPr>
        <p:blipFill rotWithShape="1">
          <a:blip r:embed="rId5">
            <a:alphaModFix/>
          </a:blip>
          <a:srcRect l="2108" t="15004" r="15801" b="6555"/>
          <a:stretch/>
        </p:blipFill>
        <p:spPr>
          <a:xfrm>
            <a:off x="3606972" y="1949303"/>
            <a:ext cx="5308397" cy="3170292"/>
          </a:xfrm>
          <a:prstGeom prst="rect">
            <a:avLst/>
          </a:prstGeom>
          <a:noFill/>
          <a:ln>
            <a:noFill/>
          </a:ln>
        </p:spPr>
      </p:pic>
      <p:sp>
        <p:nvSpPr>
          <p:cNvPr id="830" name="Google Shape;830;p60"/>
          <p:cNvSpPr/>
          <p:nvPr/>
        </p:nvSpPr>
        <p:spPr>
          <a:xfrm>
            <a:off x="4245935" y="1819670"/>
            <a:ext cx="616800" cy="3681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1" name="Google Shape;831;p60"/>
          <p:cNvSpPr/>
          <p:nvPr/>
        </p:nvSpPr>
        <p:spPr>
          <a:xfrm>
            <a:off x="3769276" y="2528733"/>
            <a:ext cx="802800" cy="2757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2" name="Google Shape;832;p6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33" name="Google Shape;833;p60"/>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0" name="Google Shape;840;p61"/>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1</a:t>
            </a:r>
            <a:endParaRPr sz="1400" b="0" i="0" u="none" strike="noStrike" cap="none">
              <a:solidFill>
                <a:srgbClr val="000000"/>
              </a:solidFill>
              <a:latin typeface="Arial"/>
              <a:ea typeface="Arial"/>
              <a:cs typeface="Arial"/>
              <a:sym typeface="Arial"/>
            </a:endParaRPr>
          </a:p>
        </p:txBody>
      </p:sp>
      <p:sp>
        <p:nvSpPr>
          <p:cNvPr id="841" name="Google Shape;841;p61"/>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pic>
        <p:nvPicPr>
          <p:cNvPr id="842" name="Google Shape;842;p61">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43" name="Google Shape;843;p61"/>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44" name="Google Shape;844;p61"/>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Entdecke!</a:t>
            </a:r>
            <a:endParaRPr sz="1600" b="0" i="1" u="none" strike="noStrike" cap="none">
              <a:solidFill>
                <a:srgbClr val="000000"/>
              </a:solidFill>
              <a:latin typeface="Calibri"/>
              <a:ea typeface="Calibri"/>
              <a:cs typeface="Calibri"/>
              <a:sym typeface="Calibri"/>
            </a:endParaRPr>
          </a:p>
        </p:txBody>
      </p:sp>
      <p:sp>
        <p:nvSpPr>
          <p:cNvPr id="845" name="Google Shape;845;p61"/>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4. Wählen Sie ein Thema</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46" name="Google Shape;846;p61"/>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sp>
        <p:nvSpPr>
          <p:cNvPr id="847" name="Google Shape;847;p61"/>
          <p:cNvSpPr/>
          <p:nvPr/>
        </p:nvSpPr>
        <p:spPr>
          <a:xfrm>
            <a:off x="3769276" y="2528733"/>
            <a:ext cx="802800" cy="2757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848" name="Google Shape;848;p61"/>
          <p:cNvGrpSpPr/>
          <p:nvPr/>
        </p:nvGrpSpPr>
        <p:grpSpPr>
          <a:xfrm>
            <a:off x="3271777" y="1941047"/>
            <a:ext cx="5673026" cy="3176129"/>
            <a:chOff x="3271777" y="1941047"/>
            <a:chExt cx="5673026" cy="3176129"/>
          </a:xfrm>
        </p:grpSpPr>
        <p:pic>
          <p:nvPicPr>
            <p:cNvPr id="849" name="Google Shape;849;p61"/>
            <p:cNvPicPr preferRelativeResize="0"/>
            <p:nvPr/>
          </p:nvPicPr>
          <p:blipFill rotWithShape="1">
            <a:blip r:embed="rId5">
              <a:alphaModFix/>
            </a:blip>
            <a:srcRect/>
            <a:stretch/>
          </p:blipFill>
          <p:spPr>
            <a:xfrm>
              <a:off x="3271777" y="1941047"/>
              <a:ext cx="5673026" cy="3176129"/>
            </a:xfrm>
            <a:prstGeom prst="rect">
              <a:avLst/>
            </a:prstGeom>
            <a:noFill/>
            <a:ln>
              <a:noFill/>
            </a:ln>
          </p:spPr>
        </p:pic>
        <p:sp>
          <p:nvSpPr>
            <p:cNvPr id="850" name="Google Shape;850;p61"/>
            <p:cNvSpPr txBox="1"/>
            <p:nvPr/>
          </p:nvSpPr>
          <p:spPr>
            <a:xfrm>
              <a:off x="5670696" y="2709356"/>
              <a:ext cx="30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sp>
          <p:nvSpPr>
            <p:cNvPr id="851" name="Google Shape;851;p61"/>
            <p:cNvSpPr txBox="1"/>
            <p:nvPr/>
          </p:nvSpPr>
          <p:spPr>
            <a:xfrm>
              <a:off x="7120268" y="3127964"/>
              <a:ext cx="30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X</a:t>
              </a:r>
              <a:endParaRPr sz="1400" b="0" i="0" u="none" strike="noStrike" cap="none">
                <a:solidFill>
                  <a:srgbClr val="000000"/>
                </a:solidFill>
                <a:latin typeface="Arial"/>
                <a:ea typeface="Arial"/>
                <a:cs typeface="Arial"/>
                <a:sym typeface="Arial"/>
              </a:endParaRPr>
            </a:p>
          </p:txBody>
        </p:sp>
      </p:grpSp>
      <p:sp>
        <p:nvSpPr>
          <p:cNvPr id="852" name="Google Shape;852;p6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53" name="Google Shape;853;p61"/>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0" name="Google Shape;860;p62"/>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1</a:t>
            </a:r>
            <a:endParaRPr sz="1400" b="0" i="0" u="none" strike="noStrike" cap="none">
              <a:solidFill>
                <a:srgbClr val="000000"/>
              </a:solidFill>
              <a:latin typeface="Arial"/>
              <a:ea typeface="Arial"/>
              <a:cs typeface="Arial"/>
              <a:sym typeface="Arial"/>
            </a:endParaRPr>
          </a:p>
        </p:txBody>
      </p:sp>
      <p:sp>
        <p:nvSpPr>
          <p:cNvPr id="861" name="Google Shape;861;p62"/>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pic>
        <p:nvPicPr>
          <p:cNvPr id="862" name="Google Shape;862;p62">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63" name="Google Shape;863;p62"/>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64" name="Google Shape;864;p62"/>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Entdecke!</a:t>
            </a:r>
            <a:endParaRPr sz="1600" b="0" i="1" u="none" strike="noStrike" cap="none">
              <a:solidFill>
                <a:srgbClr val="000000"/>
              </a:solidFill>
              <a:latin typeface="Calibri"/>
              <a:ea typeface="Calibri"/>
              <a:cs typeface="Calibri"/>
              <a:sym typeface="Calibri"/>
            </a:endParaRPr>
          </a:p>
        </p:txBody>
      </p:sp>
      <p:sp>
        <p:nvSpPr>
          <p:cNvPr id="865" name="Google Shape;865;p62"/>
          <p:cNvSpPr txBox="1"/>
          <p:nvPr/>
        </p:nvSpPr>
        <p:spPr>
          <a:xfrm>
            <a:off x="2679389" y="1423962"/>
            <a:ext cx="4166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5. Wählen Sie einen Kurs</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66" name="Google Shape;866;p62"/>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867" name="Google Shape;867;p62"/>
          <p:cNvPicPr preferRelativeResize="0"/>
          <p:nvPr/>
        </p:nvPicPr>
        <p:blipFill rotWithShape="1">
          <a:blip r:embed="rId5">
            <a:alphaModFix/>
          </a:blip>
          <a:srcRect l="6586" t="20536" r="6159" b="9396"/>
          <a:stretch/>
        </p:blipFill>
        <p:spPr>
          <a:xfrm>
            <a:off x="3048000" y="1959667"/>
            <a:ext cx="5344315" cy="2682246"/>
          </a:xfrm>
          <a:prstGeom prst="rect">
            <a:avLst/>
          </a:prstGeom>
          <a:noFill/>
          <a:ln>
            <a:noFill/>
          </a:ln>
        </p:spPr>
      </p:pic>
      <p:sp>
        <p:nvSpPr>
          <p:cNvPr id="868" name="Google Shape;868;p62"/>
          <p:cNvSpPr/>
          <p:nvPr/>
        </p:nvSpPr>
        <p:spPr>
          <a:xfrm>
            <a:off x="4417309" y="1743740"/>
            <a:ext cx="1414800" cy="23889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9" name="Google Shape;869;p6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0" name="Google Shape;870;p62"/>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p:nvPr/>
        </p:nvSpPr>
        <p:spPr>
          <a:xfrm>
            <a:off x="0" y="1268763"/>
            <a:ext cx="9144000" cy="286764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27"/>
          <p:cNvSpPr txBox="1">
            <a:spLocks noGrp="1"/>
          </p:cNvSpPr>
          <p:nvPr>
            <p:ph type="ctrTitle"/>
          </p:nvPr>
        </p:nvSpPr>
        <p:spPr>
          <a:xfrm>
            <a:off x="902270" y="2224856"/>
            <a:ext cx="7191445"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5"/>
              <a:buFont typeface="Calibri"/>
              <a:buNone/>
            </a:pPr>
            <a:r>
              <a:rPr lang="en-US" b="1">
                <a:solidFill>
                  <a:schemeClr val="lt1"/>
                </a:solidFill>
              </a:rPr>
              <a:t> Übung 01</a:t>
            </a:r>
            <a:br>
              <a:rPr lang="en-US" b="1">
                <a:solidFill>
                  <a:schemeClr val="lt1"/>
                </a:solidFill>
              </a:rPr>
            </a:br>
            <a:br>
              <a:rPr lang="en-US" b="1">
                <a:solidFill>
                  <a:schemeClr val="lt1"/>
                </a:solidFill>
              </a:rPr>
            </a:br>
            <a:r>
              <a:rPr lang="en-US" sz="2700" b="1">
                <a:solidFill>
                  <a:schemeClr val="lt1"/>
                </a:solidFill>
              </a:rPr>
              <a:t>Einführung Digitale Bildung</a:t>
            </a:r>
            <a:endParaRPr>
              <a:solidFill>
                <a:schemeClr val="lt1"/>
              </a:solidFill>
            </a:endParaRPr>
          </a:p>
        </p:txBody>
      </p:sp>
      <p:sp>
        <p:nvSpPr>
          <p:cNvPr id="217" name="Google Shape;217;p2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18" name="Google Shape;218;p2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9" name="Google Shape;219;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20" name="Google Shape;220;p27"/>
          <p:cNvPicPr preferRelativeResize="0"/>
          <p:nvPr/>
        </p:nvPicPr>
        <p:blipFill rotWithShape="1">
          <a:blip r:embed="rId4">
            <a:alphaModFix/>
          </a:blip>
          <a:srcRect/>
          <a:stretch/>
        </p:blipFill>
        <p:spPr>
          <a:xfrm>
            <a:off x="412848" y="185950"/>
            <a:ext cx="1691680" cy="354906"/>
          </a:xfrm>
          <a:prstGeom prst="rect">
            <a:avLst/>
          </a:prstGeom>
          <a:noFill/>
          <a:ln>
            <a:noFill/>
          </a:ln>
        </p:spPr>
      </p:pic>
      <p:grpSp>
        <p:nvGrpSpPr>
          <p:cNvPr id="221" name="Google Shape;221;p27"/>
          <p:cNvGrpSpPr/>
          <p:nvPr/>
        </p:nvGrpSpPr>
        <p:grpSpPr>
          <a:xfrm>
            <a:off x="2958477" y="2699918"/>
            <a:ext cx="2981686" cy="332040"/>
            <a:chOff x="2910350" y="2644047"/>
            <a:chExt cx="3239531" cy="487852"/>
          </a:xfrm>
        </p:grpSpPr>
        <p:pic>
          <p:nvPicPr>
            <p:cNvPr id="222" name="Google Shape;222;p27" descr="Binary outline"/>
            <p:cNvPicPr preferRelativeResize="0"/>
            <p:nvPr/>
          </p:nvPicPr>
          <p:blipFill rotWithShape="1">
            <a:blip r:embed="rId5">
              <a:alphaModFix/>
            </a:blip>
            <a:srcRect b="46648"/>
            <a:stretch/>
          </p:blipFill>
          <p:spPr>
            <a:xfrm>
              <a:off x="2910350" y="2644047"/>
              <a:ext cx="914400" cy="487852"/>
            </a:xfrm>
            <a:prstGeom prst="rect">
              <a:avLst/>
            </a:prstGeom>
            <a:noFill/>
            <a:ln>
              <a:noFill/>
            </a:ln>
          </p:spPr>
        </p:pic>
        <p:pic>
          <p:nvPicPr>
            <p:cNvPr id="223" name="Google Shape;223;p27" descr="Binary outline"/>
            <p:cNvPicPr preferRelativeResize="0"/>
            <p:nvPr/>
          </p:nvPicPr>
          <p:blipFill rotWithShape="1">
            <a:blip r:embed="rId5">
              <a:alphaModFix/>
            </a:blip>
            <a:srcRect b="46648"/>
            <a:stretch/>
          </p:blipFill>
          <p:spPr>
            <a:xfrm>
              <a:off x="3668597" y="2644047"/>
              <a:ext cx="914400" cy="487852"/>
            </a:xfrm>
            <a:prstGeom prst="rect">
              <a:avLst/>
            </a:prstGeom>
            <a:noFill/>
            <a:ln>
              <a:noFill/>
            </a:ln>
          </p:spPr>
        </p:pic>
        <p:pic>
          <p:nvPicPr>
            <p:cNvPr id="224" name="Google Shape;224;p27" descr="Binary outline"/>
            <p:cNvPicPr preferRelativeResize="0"/>
            <p:nvPr/>
          </p:nvPicPr>
          <p:blipFill rotWithShape="1">
            <a:blip r:embed="rId5">
              <a:alphaModFix/>
            </a:blip>
            <a:srcRect b="46648"/>
            <a:stretch/>
          </p:blipFill>
          <p:spPr>
            <a:xfrm>
              <a:off x="4446233" y="2644047"/>
              <a:ext cx="914400" cy="487852"/>
            </a:xfrm>
            <a:prstGeom prst="rect">
              <a:avLst/>
            </a:prstGeom>
            <a:noFill/>
            <a:ln>
              <a:noFill/>
            </a:ln>
          </p:spPr>
        </p:pic>
        <p:pic>
          <p:nvPicPr>
            <p:cNvPr id="225" name="Google Shape;225;p27" descr="Binary outline"/>
            <p:cNvPicPr preferRelativeResize="0"/>
            <p:nvPr/>
          </p:nvPicPr>
          <p:blipFill rotWithShape="1">
            <a:blip r:embed="rId5">
              <a:alphaModFix/>
            </a:blip>
            <a:srcRect b="46648"/>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7" name="Google Shape;877;p63"/>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1</a:t>
            </a:r>
            <a:endParaRPr sz="1400" b="0" i="0" u="none" strike="noStrike" cap="none">
              <a:solidFill>
                <a:srgbClr val="000000"/>
              </a:solidFill>
              <a:latin typeface="Arial"/>
              <a:ea typeface="Arial"/>
              <a:cs typeface="Arial"/>
              <a:sym typeface="Arial"/>
            </a:endParaRPr>
          </a:p>
        </p:txBody>
      </p:sp>
      <p:sp>
        <p:nvSpPr>
          <p:cNvPr id="878" name="Google Shape;878;p63"/>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pic>
        <p:nvPicPr>
          <p:cNvPr id="879" name="Google Shape;879;p63">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880" name="Google Shape;880;p63"/>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www.coursera.org</a:t>
            </a:r>
            <a:endParaRPr sz="1400" b="0" i="0" u="none" strike="noStrike" cap="none">
              <a:solidFill>
                <a:srgbClr val="000000"/>
              </a:solidFill>
              <a:latin typeface="Arial"/>
              <a:ea typeface="Arial"/>
              <a:cs typeface="Arial"/>
              <a:sym typeface="Arial"/>
            </a:endParaRPr>
          </a:p>
        </p:txBody>
      </p:sp>
      <p:sp>
        <p:nvSpPr>
          <p:cNvPr id="881" name="Google Shape;881;p63"/>
          <p:cNvSpPr txBox="1"/>
          <p:nvPr/>
        </p:nvSpPr>
        <p:spPr>
          <a:xfrm>
            <a:off x="366777" y="1635646"/>
            <a:ext cx="2945100" cy="3387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Entdecke!</a:t>
            </a:r>
            <a:endParaRPr sz="1600" b="0" i="1" u="none" strike="noStrike" cap="none">
              <a:solidFill>
                <a:srgbClr val="000000"/>
              </a:solidFill>
              <a:latin typeface="Calibri"/>
              <a:ea typeface="Calibri"/>
              <a:cs typeface="Calibri"/>
              <a:sym typeface="Calibri"/>
            </a:endParaRPr>
          </a:p>
        </p:txBody>
      </p:sp>
      <p:sp>
        <p:nvSpPr>
          <p:cNvPr id="882" name="Google Shape;882;p63"/>
          <p:cNvSpPr txBox="1"/>
          <p:nvPr/>
        </p:nvSpPr>
        <p:spPr>
          <a:xfrm>
            <a:off x="2679389" y="1423962"/>
            <a:ext cx="4166400" cy="10617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6. Sie können sich bei Kursen anmelden und loslegen!</a:t>
            </a:r>
            <a:endParaRPr sz="1400" b="0" i="0" u="none" strike="noStrike" cap="none">
              <a:solidFill>
                <a:srgbClr val="000000"/>
              </a:solidFill>
              <a:latin typeface="Arial"/>
              <a:ea typeface="Arial"/>
              <a:cs typeface="Arial"/>
              <a:sym typeface="Arial"/>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cxnSp>
        <p:nvCxnSpPr>
          <p:cNvPr id="883" name="Google Shape;883;p63"/>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884" name="Google Shape;884;p63"/>
          <p:cNvPicPr preferRelativeResize="0"/>
          <p:nvPr/>
        </p:nvPicPr>
        <p:blipFill rotWithShape="1">
          <a:blip r:embed="rId5">
            <a:alphaModFix/>
          </a:blip>
          <a:srcRect/>
          <a:stretch/>
        </p:blipFill>
        <p:spPr>
          <a:xfrm>
            <a:off x="2601446" y="2044567"/>
            <a:ext cx="6480703" cy="2368863"/>
          </a:xfrm>
          <a:prstGeom prst="rect">
            <a:avLst/>
          </a:prstGeom>
          <a:noFill/>
          <a:ln>
            <a:noFill/>
          </a:ln>
        </p:spPr>
      </p:pic>
      <p:sp>
        <p:nvSpPr>
          <p:cNvPr id="885" name="Google Shape;885;p63"/>
          <p:cNvSpPr/>
          <p:nvPr/>
        </p:nvSpPr>
        <p:spPr>
          <a:xfrm>
            <a:off x="3469047" y="3185004"/>
            <a:ext cx="1367400" cy="9531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86" name="Google Shape;886;p6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87" name="Google Shape;887;p63"/>
          <p:cNvPicPr preferRelativeResize="0"/>
          <p:nvPr/>
        </p:nvPicPr>
        <p:blipFill rotWithShape="1">
          <a:blip r:embed="rId6">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6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3" name="Google Shape;893;p64"/>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2</a:t>
            </a:r>
            <a:endParaRPr sz="1400" b="0" i="0" u="none" strike="noStrike" cap="none">
              <a:solidFill>
                <a:srgbClr val="000000"/>
              </a:solidFill>
              <a:latin typeface="Arial"/>
              <a:ea typeface="Arial"/>
              <a:cs typeface="Arial"/>
              <a:sym typeface="Arial"/>
            </a:endParaRPr>
          </a:p>
        </p:txBody>
      </p:sp>
      <p:sp>
        <p:nvSpPr>
          <p:cNvPr id="894" name="Google Shape;894;p64"/>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sp>
        <p:nvSpPr>
          <p:cNvPr id="895" name="Google Shape;895;p64"/>
          <p:cNvSpPr txBox="1"/>
          <p:nvPr/>
        </p:nvSpPr>
        <p:spPr>
          <a:xfrm>
            <a:off x="3214879" y="1874069"/>
            <a:ext cx="5238300" cy="199332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Diskussion, bei der jeder Teilnehmer über seine Erfahrungen berichten kann.</a:t>
            </a:r>
            <a:endParaRPr sz="1400" b="0" i="0" u="none" strike="noStrike" cap="none">
              <a:solidFill>
                <a:srgbClr val="000000"/>
              </a:solidFill>
              <a:latin typeface="Arial"/>
              <a:ea typeface="Arial"/>
              <a:cs typeface="Arial"/>
              <a:sym typeface="Arial"/>
            </a:endParaRPr>
          </a:p>
          <a:p>
            <a:pPr marL="457200" marR="0" lvl="0" indent="0" algn="just" rtl="0">
              <a:lnSpc>
                <a:spcPct val="120000"/>
              </a:lnSpc>
              <a:spcBef>
                <a:spcPts val="100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In der Diskussion geht es um die </a:t>
            </a:r>
            <a:r>
              <a:rPr lang="en-US" sz="1600" b="1" i="0" u="none" strike="noStrike" cap="none">
                <a:solidFill>
                  <a:srgbClr val="00B050"/>
                </a:solidFill>
                <a:latin typeface="Calibri"/>
                <a:ea typeface="Calibri"/>
                <a:cs typeface="Calibri"/>
                <a:sym typeface="Calibri"/>
              </a:rPr>
              <a:t>Schwierigkeiten, die Sie (Teilnehmenden) bei der Suche nach einem Online-Kurs hatten</a:t>
            </a:r>
            <a:r>
              <a:rPr lang="en-US" sz="1600" b="0" i="0" u="none" strike="noStrike" cap="none">
                <a:solidFill>
                  <a:srgbClr val="000000"/>
                </a:solidFill>
                <a:latin typeface="Calibri"/>
                <a:ea typeface="Calibri"/>
                <a:cs typeface="Calibri"/>
                <a:sym typeface="Calibri"/>
              </a:rPr>
              <a:t>, oder um die ihrer Meinung nach positivsten Aspekte der Plattformen.</a:t>
            </a:r>
            <a:endParaRPr sz="1600" b="0" i="0" u="none" strike="noStrike" cap="none">
              <a:solidFill>
                <a:srgbClr val="000000"/>
              </a:solidFill>
              <a:latin typeface="Calibri"/>
              <a:ea typeface="Calibri"/>
              <a:cs typeface="Calibri"/>
              <a:sym typeface="Calibri"/>
            </a:endParaRPr>
          </a:p>
        </p:txBody>
      </p:sp>
      <p:pic>
        <p:nvPicPr>
          <p:cNvPr id="896" name="Google Shape;896;p64"/>
          <p:cNvPicPr preferRelativeResize="0"/>
          <p:nvPr/>
        </p:nvPicPr>
        <p:blipFill rotWithShape="1">
          <a:blip r:embed="rId3">
            <a:alphaModFix/>
          </a:blip>
          <a:srcRect/>
          <a:stretch/>
        </p:blipFill>
        <p:spPr>
          <a:xfrm>
            <a:off x="276749" y="1659011"/>
            <a:ext cx="2778338" cy="1825478"/>
          </a:xfrm>
          <a:prstGeom prst="rect">
            <a:avLst/>
          </a:prstGeom>
          <a:noFill/>
          <a:ln>
            <a:noFill/>
          </a:ln>
        </p:spPr>
      </p:pic>
      <p:sp>
        <p:nvSpPr>
          <p:cNvPr id="897" name="Google Shape;897;p64"/>
          <p:cNvSpPr/>
          <p:nvPr/>
        </p:nvSpPr>
        <p:spPr>
          <a:xfrm>
            <a:off x="3572841" y="4072242"/>
            <a:ext cx="47952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Nutzen Sie Online-Whiteboards zum Austausch von Ideen!</a:t>
            </a:r>
            <a:endParaRPr sz="1800" b="0" i="0" u="none" strike="noStrike" cap="none">
              <a:solidFill>
                <a:schemeClr val="lt1"/>
              </a:solidFill>
              <a:latin typeface="Calibri"/>
              <a:ea typeface="Calibri"/>
              <a:cs typeface="Calibri"/>
              <a:sym typeface="Calibri"/>
            </a:endParaRPr>
          </a:p>
        </p:txBody>
      </p:sp>
      <p:sp>
        <p:nvSpPr>
          <p:cNvPr id="898" name="Google Shape;898;p6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64"/>
          <p:cNvSpPr/>
          <p:nvPr/>
        </p:nvSpPr>
        <p:spPr>
          <a:xfrm>
            <a:off x="584300" y="3487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0" name="Google Shape;900;p64"/>
          <p:cNvPicPr preferRelativeResize="0"/>
          <p:nvPr/>
        </p:nvPicPr>
        <p:blipFill rotWithShape="1">
          <a:blip r:embed="rId4">
            <a:alphaModFix/>
          </a:blip>
          <a:srcRect/>
          <a:stretch/>
        </p:blipFill>
        <p:spPr>
          <a:xfrm>
            <a:off x="574988"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6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6" name="Google Shape;906;p65"/>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02 Teil 3</a:t>
            </a:r>
            <a:endParaRPr sz="1400" b="0" i="0" u="none" strike="noStrike" cap="none">
              <a:solidFill>
                <a:srgbClr val="000000"/>
              </a:solidFill>
              <a:latin typeface="Arial"/>
              <a:ea typeface="Arial"/>
              <a:cs typeface="Arial"/>
              <a:sym typeface="Arial"/>
            </a:endParaRPr>
          </a:p>
        </p:txBody>
      </p:sp>
      <p:sp>
        <p:nvSpPr>
          <p:cNvPr id="907" name="Google Shape;907;p65"/>
          <p:cNvSpPr txBox="1"/>
          <p:nvPr/>
        </p:nvSpPr>
        <p:spPr>
          <a:xfrm>
            <a:off x="4417309" y="880888"/>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Nutzung Digitaler Bildung-Plattformen/-Ressourcen</a:t>
            </a:r>
            <a:endParaRPr sz="1400" b="0" i="0" u="none" strike="noStrike" cap="none">
              <a:solidFill>
                <a:srgbClr val="000000"/>
              </a:solidFill>
              <a:latin typeface="Arial"/>
              <a:ea typeface="Arial"/>
              <a:cs typeface="Arial"/>
              <a:sym typeface="Arial"/>
            </a:endParaRPr>
          </a:p>
        </p:txBody>
      </p:sp>
      <p:sp>
        <p:nvSpPr>
          <p:cNvPr id="908" name="Google Shape;908;p65"/>
          <p:cNvSpPr txBox="1"/>
          <p:nvPr/>
        </p:nvSpPr>
        <p:spPr>
          <a:xfrm>
            <a:off x="3289004" y="2218661"/>
            <a:ext cx="5323500" cy="585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Nennen Sie 3 Online-Kurse, an denen sie in Zukunft teilnehmen möchten.</a:t>
            </a:r>
            <a:endParaRPr sz="1600" b="0" i="0" u="none" strike="noStrike" cap="none">
              <a:solidFill>
                <a:srgbClr val="000000"/>
              </a:solidFill>
              <a:latin typeface="Arial"/>
              <a:ea typeface="Arial"/>
              <a:cs typeface="Arial"/>
              <a:sym typeface="Arial"/>
            </a:endParaRPr>
          </a:p>
        </p:txBody>
      </p:sp>
      <p:pic>
        <p:nvPicPr>
          <p:cNvPr id="909" name="Google Shape;909;p65"/>
          <p:cNvPicPr preferRelativeResize="0"/>
          <p:nvPr/>
        </p:nvPicPr>
        <p:blipFill rotWithShape="1">
          <a:blip r:embed="rId3">
            <a:alphaModFix/>
          </a:blip>
          <a:srcRect/>
          <a:stretch/>
        </p:blipFill>
        <p:spPr>
          <a:xfrm>
            <a:off x="276749" y="1659011"/>
            <a:ext cx="2778338" cy="1825478"/>
          </a:xfrm>
          <a:prstGeom prst="rect">
            <a:avLst/>
          </a:prstGeom>
          <a:noFill/>
          <a:ln>
            <a:noFill/>
          </a:ln>
        </p:spPr>
      </p:pic>
      <p:sp>
        <p:nvSpPr>
          <p:cNvPr id="910" name="Google Shape;910;p65"/>
          <p:cNvSpPr/>
          <p:nvPr/>
        </p:nvSpPr>
        <p:spPr>
          <a:xfrm>
            <a:off x="3643724" y="3756872"/>
            <a:ext cx="47952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Nutzen Sie Online-Whiteboards zum Austausch von Ideen!</a:t>
            </a:r>
            <a:endParaRPr sz="1800" b="0" i="0" u="none" strike="noStrike" cap="none">
              <a:solidFill>
                <a:schemeClr val="lt1"/>
              </a:solidFill>
              <a:latin typeface="Calibri"/>
              <a:ea typeface="Calibri"/>
              <a:cs typeface="Calibri"/>
              <a:sym typeface="Calibri"/>
            </a:endParaRPr>
          </a:p>
        </p:txBody>
      </p:sp>
      <p:sp>
        <p:nvSpPr>
          <p:cNvPr id="911" name="Google Shape;911;p6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65"/>
          <p:cNvSpPr/>
          <p:nvPr/>
        </p:nvSpPr>
        <p:spPr>
          <a:xfrm>
            <a:off x="584300" y="3487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3" name="Google Shape;913;p65"/>
          <p:cNvPicPr preferRelativeResize="0"/>
          <p:nvPr/>
        </p:nvPicPr>
        <p:blipFill rotWithShape="1">
          <a:blip r:embed="rId4">
            <a:alphaModFix/>
          </a:blip>
          <a:srcRect/>
          <a:stretch/>
        </p:blipFill>
        <p:spPr>
          <a:xfrm>
            <a:off x="574988"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8"/>
        <p:cNvGrpSpPr/>
        <p:nvPr/>
      </p:nvGrpSpPr>
      <p:grpSpPr>
        <a:xfrm>
          <a:off x="0" y="0"/>
          <a:ext cx="0" cy="0"/>
          <a:chOff x="0" y="0"/>
          <a:chExt cx="0" cy="0"/>
        </a:xfrm>
      </p:grpSpPr>
      <p:grpSp>
        <p:nvGrpSpPr>
          <p:cNvPr id="919" name="Google Shape;919;p66"/>
          <p:cNvGrpSpPr/>
          <p:nvPr/>
        </p:nvGrpSpPr>
        <p:grpSpPr>
          <a:xfrm>
            <a:off x="3491883" y="-20537"/>
            <a:ext cx="5626094" cy="4918933"/>
            <a:chOff x="0" y="0"/>
            <a:chExt cx="31038" cy="95810"/>
          </a:xfrm>
        </p:grpSpPr>
        <p:sp>
          <p:nvSpPr>
            <p:cNvPr id="920" name="Google Shape;920;p66"/>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1" name="Google Shape;921;p66"/>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922" name="Google Shape;922;p66"/>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923" name="Google Shape;923;p66"/>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pic>
        <p:nvPicPr>
          <p:cNvPr id="924" name="Google Shape;924;p66"/>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925" name="Google Shape;925;p66"/>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26" name="Google Shape;926;p66"/>
          <p:cNvSpPr txBox="1"/>
          <p:nvPr/>
        </p:nvSpPr>
        <p:spPr>
          <a:xfrm>
            <a:off x="7021921" y="4058401"/>
            <a:ext cx="2094300"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b="0" i="0" u="none" strike="noStrike" cap="none">
                <a:solidFill>
                  <a:srgbClr val="033782"/>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endParaRPr sz="6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27" name="Google Shape;927;p66"/>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928" name="Google Shape;928;p66"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929" name="Google Shape;929;p66"/>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1F108C"/>
                </a:solidFill>
                <a:latin typeface="Arial"/>
                <a:ea typeface="Arial"/>
                <a:cs typeface="Arial"/>
                <a:sym typeface="Arial"/>
              </a:rPr>
              <a:t>https://www.facebook.com/digequalproject</a:t>
            </a:r>
            <a:endParaRPr sz="1400" b="0" i="0" u="none" strike="noStrike" cap="none">
              <a:solidFill>
                <a:srgbClr val="000000"/>
              </a:solidFill>
              <a:latin typeface="Arial"/>
              <a:ea typeface="Arial"/>
              <a:cs typeface="Arial"/>
              <a:sym typeface="Arial"/>
            </a:endParaRPr>
          </a:p>
        </p:txBody>
      </p:sp>
      <p:sp>
        <p:nvSpPr>
          <p:cNvPr id="930" name="Google Shape;930;p6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1" name="Google Shape;931;p66"/>
          <p:cNvPicPr preferRelativeResize="0"/>
          <p:nvPr/>
        </p:nvPicPr>
        <p:blipFill rotWithShape="1">
          <a:blip r:embed="rId7">
            <a:alphaModFix/>
          </a:blip>
          <a:srcRect/>
          <a:stretch/>
        </p:blipFill>
        <p:spPr>
          <a:xfrm>
            <a:off x="574988" y="196325"/>
            <a:ext cx="1781175" cy="371475"/>
          </a:xfrm>
          <a:prstGeom prst="rect">
            <a:avLst/>
          </a:prstGeom>
          <a:noFill/>
          <a:ln>
            <a:noFill/>
          </a:ln>
        </p:spPr>
      </p:pic>
      <p:sp>
        <p:nvSpPr>
          <p:cNvPr id="932" name="Google Shape;932;p66"/>
          <p:cNvSpPr/>
          <p:nvPr/>
        </p:nvSpPr>
        <p:spPr>
          <a:xfrm>
            <a:off x="-193251" y="487043"/>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Vielen Dank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7"/>
        <p:cNvGrpSpPr/>
        <p:nvPr/>
      </p:nvGrpSpPr>
      <p:grpSpPr>
        <a:xfrm>
          <a:off x="0" y="0"/>
          <a:ext cx="0" cy="0"/>
          <a:chOff x="0" y="0"/>
          <a:chExt cx="0" cy="0"/>
        </a:xfrm>
      </p:grpSpPr>
      <p:sp>
        <p:nvSpPr>
          <p:cNvPr id="938" name="Google Shape;938;p67"/>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39" name="Google Shape;939;p67"/>
          <p:cNvGrpSpPr/>
          <p:nvPr/>
        </p:nvGrpSpPr>
        <p:grpSpPr>
          <a:xfrm>
            <a:off x="251520" y="-9534"/>
            <a:ext cx="8919571" cy="5215943"/>
            <a:chOff x="216024" y="-27709"/>
            <a:chExt cx="8919571" cy="5215943"/>
          </a:xfrm>
        </p:grpSpPr>
        <p:sp>
          <p:nvSpPr>
            <p:cNvPr id="940" name="Google Shape;940;p67"/>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41" name="Google Shape;941;p67"/>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Projekt Nr.: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2" name="Google Shape;942;p67"/>
            <p:cNvSpPr txBox="1"/>
            <p:nvPr/>
          </p:nvSpPr>
          <p:spPr>
            <a:xfrm>
              <a:off x="7056784" y="4786747"/>
              <a:ext cx="1912500" cy="21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943" name="Google Shape;943;p67"/>
          <p:cNvSpPr txBox="1">
            <a:spLocks noGrp="1"/>
          </p:cNvSpPr>
          <p:nvPr>
            <p:ph type="ctrTitle"/>
          </p:nvPr>
        </p:nvSpPr>
        <p:spPr>
          <a:xfrm>
            <a:off x="500404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a:solidFill>
                  <a:srgbClr val="1F108C"/>
                </a:solidFill>
              </a:rPr>
              <a:t>Digitale Bildung- Übungen</a:t>
            </a:r>
            <a:endParaRPr sz="3600">
              <a:solidFill>
                <a:srgbClr val="1F108C"/>
              </a:solidFill>
            </a:endParaRPr>
          </a:p>
        </p:txBody>
      </p:sp>
      <p:sp>
        <p:nvSpPr>
          <p:cNvPr id="944" name="Google Shape;944;p67"/>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00B050"/>
                </a:solidFill>
                <a:latin typeface="Calibri"/>
                <a:ea typeface="Calibri"/>
                <a:cs typeface="Calibri"/>
                <a:sym typeface="Calibri"/>
              </a:rPr>
              <a:t>                Entwickelt von der Universidade de Aveiro </a:t>
            </a:r>
            <a:r>
              <a:rPr lang="en-US" sz="1050" b="0" i="0" u="none" strike="noStrike" cap="none">
                <a:solidFill>
                  <a:srgbClr val="1F108C"/>
                </a:solidFill>
                <a:latin typeface="Calibri"/>
                <a:ea typeface="Calibri"/>
                <a:cs typeface="Calibri"/>
                <a:sym typeface="Calibri"/>
              </a:rPr>
              <a:t>| </a:t>
            </a:r>
            <a:r>
              <a:rPr lang="en-US" sz="900" b="0" i="0" u="none" strike="noStrike" cap="none">
                <a:solidFill>
                  <a:srgbClr val="1F108C"/>
                </a:solidFill>
                <a:latin typeface="Calibri"/>
                <a:ea typeface="Calibri"/>
                <a:cs typeface="Calibri"/>
                <a:sym typeface="Calibri"/>
              </a:rPr>
              <a:t>Januar, 2023</a:t>
            </a:r>
            <a:endParaRPr sz="900" b="0" i="0" u="none" strike="noStrike" cap="none">
              <a:solidFill>
                <a:srgbClr val="1F108C"/>
              </a:solidFill>
              <a:latin typeface="Calibri"/>
              <a:ea typeface="Calibri"/>
              <a:cs typeface="Calibri"/>
              <a:sym typeface="Calibri"/>
            </a:endParaRPr>
          </a:p>
        </p:txBody>
      </p:sp>
      <p:sp>
        <p:nvSpPr>
          <p:cNvPr id="945" name="Google Shape;945;p67"/>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00B050"/>
                </a:solidFill>
              </a:rPr>
              <a:t>Übung 3</a:t>
            </a:r>
            <a:endParaRPr>
              <a:solidFill>
                <a:srgbClr val="00B050"/>
              </a:solidFill>
            </a:endParaRPr>
          </a:p>
          <a:p>
            <a:pPr marL="0" lvl="0" indent="0" algn="ctr" rtl="0">
              <a:lnSpc>
                <a:spcPct val="100000"/>
              </a:lnSpc>
              <a:spcBef>
                <a:spcPts val="208"/>
              </a:spcBef>
              <a:spcAft>
                <a:spcPts val="0"/>
              </a:spcAft>
              <a:buClr>
                <a:srgbClr val="5324D6"/>
              </a:buClr>
              <a:buSzPct val="100000"/>
              <a:buNone/>
            </a:pPr>
            <a:r>
              <a:rPr lang="en-US">
                <a:solidFill>
                  <a:srgbClr val="5324D6"/>
                </a:solidFill>
              </a:rPr>
              <a:t> </a:t>
            </a:r>
            <a:endParaRPr/>
          </a:p>
        </p:txBody>
      </p:sp>
      <p:cxnSp>
        <p:nvCxnSpPr>
          <p:cNvPr id="946" name="Google Shape;946;p67"/>
          <p:cNvCxnSpPr/>
          <p:nvPr/>
        </p:nvCxnSpPr>
        <p:spPr>
          <a:xfrm>
            <a:off x="5670025" y="3651870"/>
            <a:ext cx="1152000" cy="0"/>
          </a:xfrm>
          <a:prstGeom prst="straightConnector1">
            <a:avLst/>
          </a:prstGeom>
          <a:noFill/>
          <a:ln w="28575" cap="flat" cmpd="sng">
            <a:solidFill>
              <a:srgbClr val="0EA535"/>
            </a:solidFill>
            <a:prstDash val="dot"/>
            <a:round/>
            <a:headEnd type="none" w="sm" len="sm"/>
            <a:tailEnd type="none" w="sm" len="sm"/>
          </a:ln>
        </p:spPr>
      </p:cxnSp>
      <p:cxnSp>
        <p:nvCxnSpPr>
          <p:cNvPr id="947" name="Google Shape;947;p67"/>
          <p:cNvCxnSpPr/>
          <p:nvPr/>
        </p:nvCxnSpPr>
        <p:spPr>
          <a:xfrm>
            <a:off x="7668344" y="3651870"/>
            <a:ext cx="1152000" cy="0"/>
          </a:xfrm>
          <a:prstGeom prst="straightConnector1">
            <a:avLst/>
          </a:prstGeom>
          <a:noFill/>
          <a:ln w="28575" cap="flat" cmpd="sng">
            <a:solidFill>
              <a:srgbClr val="0EA535"/>
            </a:solidFill>
            <a:prstDash val="dot"/>
            <a:round/>
            <a:headEnd type="none" w="sm" len="sm"/>
            <a:tailEnd type="none" w="sm" len="sm"/>
          </a:ln>
        </p:spPr>
      </p:cxnSp>
      <p:pic>
        <p:nvPicPr>
          <p:cNvPr id="948" name="Google Shape;948;p67"/>
          <p:cNvPicPr preferRelativeResize="0"/>
          <p:nvPr/>
        </p:nvPicPr>
        <p:blipFill rotWithShape="1">
          <a:blip r:embed="rId4">
            <a:alphaModFix/>
          </a:blip>
          <a:srcRect/>
          <a:stretch/>
        </p:blipFill>
        <p:spPr>
          <a:xfrm>
            <a:off x="6660191" y="4567090"/>
            <a:ext cx="1691680" cy="505976"/>
          </a:xfrm>
          <a:prstGeom prst="rect">
            <a:avLst/>
          </a:prstGeom>
          <a:noFill/>
          <a:ln>
            <a:noFill/>
          </a:ln>
        </p:spPr>
      </p:pic>
      <p:sp>
        <p:nvSpPr>
          <p:cNvPr id="949" name="Google Shape;949;p67"/>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67"/>
          <p:cNvSpPr/>
          <p:nvPr/>
        </p:nvSpPr>
        <p:spPr>
          <a:xfrm>
            <a:off x="4536153" y="3944015"/>
            <a:ext cx="4572000" cy="11439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US" sz="800" b="0" i="0" u="none" strike="noStrike" cap="none">
                <a:solidFill>
                  <a:srgbClr val="00005F"/>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951" name="Google Shape;951;p67"/>
          <p:cNvPicPr preferRelativeResize="0"/>
          <p:nvPr/>
        </p:nvPicPr>
        <p:blipFill rotWithShape="1">
          <a:blip r:embed="rId5">
            <a:alphaModFix/>
          </a:blip>
          <a:srcRect/>
          <a:stretch/>
        </p:blipFill>
        <p:spPr>
          <a:xfrm>
            <a:off x="251513" y="624350"/>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p68"/>
          <p:cNvSpPr/>
          <p:nvPr/>
        </p:nvSpPr>
        <p:spPr>
          <a:xfrm>
            <a:off x="0" y="1268763"/>
            <a:ext cx="9144000" cy="28677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8" name="Google Shape;958;p68"/>
          <p:cNvSpPr txBox="1">
            <a:spLocks noGrp="1"/>
          </p:cNvSpPr>
          <p:nvPr>
            <p:ph type="ctrTitle"/>
          </p:nvPr>
        </p:nvSpPr>
        <p:spPr>
          <a:xfrm>
            <a:off x="933209" y="2217981"/>
            <a:ext cx="71295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5"/>
              <a:buFont typeface="Calibri"/>
              <a:buNone/>
            </a:pPr>
            <a:r>
              <a:rPr lang="en-US" b="1">
                <a:solidFill>
                  <a:schemeClr val="lt1"/>
                </a:solidFill>
              </a:rPr>
              <a:t> AKTIVITÄT 03</a:t>
            </a:r>
            <a:br>
              <a:rPr lang="en-US" b="1">
                <a:solidFill>
                  <a:schemeClr val="lt1"/>
                </a:solidFill>
              </a:rPr>
            </a:br>
            <a:br>
              <a:rPr lang="en-US" b="1">
                <a:solidFill>
                  <a:schemeClr val="lt1"/>
                </a:solidFill>
              </a:rPr>
            </a:br>
            <a:r>
              <a:rPr lang="en-US" sz="2700" b="1">
                <a:solidFill>
                  <a:schemeClr val="lt1"/>
                </a:solidFill>
              </a:rPr>
              <a:t>Direkte Beschäftigung mit einem Online-Kurs</a:t>
            </a:r>
            <a:endParaRPr>
              <a:solidFill>
                <a:schemeClr val="lt1"/>
              </a:solidFill>
            </a:endParaRPr>
          </a:p>
        </p:txBody>
      </p:sp>
      <p:sp>
        <p:nvSpPr>
          <p:cNvPr id="959" name="Google Shape;959;p6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960" name="Google Shape;960;p6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1" name="Google Shape;961;p6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962" name="Google Shape;962;p68"/>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963" name="Google Shape;963;p68"/>
          <p:cNvPicPr preferRelativeResize="0"/>
          <p:nvPr/>
        </p:nvPicPr>
        <p:blipFill rotWithShape="1">
          <a:blip r:embed="rId5">
            <a:alphaModFix/>
          </a:blip>
          <a:srcRect/>
          <a:stretch/>
        </p:blipFill>
        <p:spPr>
          <a:xfrm>
            <a:off x="412848" y="185950"/>
            <a:ext cx="1691680" cy="354906"/>
          </a:xfrm>
          <a:prstGeom prst="rect">
            <a:avLst/>
          </a:prstGeom>
          <a:noFill/>
          <a:ln>
            <a:noFill/>
          </a:ln>
        </p:spPr>
      </p:pic>
      <p:grpSp>
        <p:nvGrpSpPr>
          <p:cNvPr id="964" name="Google Shape;964;p68"/>
          <p:cNvGrpSpPr/>
          <p:nvPr/>
        </p:nvGrpSpPr>
        <p:grpSpPr>
          <a:xfrm>
            <a:off x="2958458" y="2699875"/>
            <a:ext cx="2981664" cy="332032"/>
            <a:chOff x="2910350" y="2644047"/>
            <a:chExt cx="3239531" cy="487852"/>
          </a:xfrm>
        </p:grpSpPr>
        <p:pic>
          <p:nvPicPr>
            <p:cNvPr id="965" name="Google Shape;965;p68" descr="Binary outline"/>
            <p:cNvPicPr preferRelativeResize="0"/>
            <p:nvPr/>
          </p:nvPicPr>
          <p:blipFill rotWithShape="1">
            <a:blip r:embed="rId6">
              <a:alphaModFix/>
            </a:blip>
            <a:srcRect b="46646"/>
            <a:stretch/>
          </p:blipFill>
          <p:spPr>
            <a:xfrm>
              <a:off x="2910350" y="2644047"/>
              <a:ext cx="914400" cy="487852"/>
            </a:xfrm>
            <a:prstGeom prst="rect">
              <a:avLst/>
            </a:prstGeom>
            <a:noFill/>
            <a:ln>
              <a:noFill/>
            </a:ln>
          </p:spPr>
        </p:pic>
        <p:pic>
          <p:nvPicPr>
            <p:cNvPr id="966" name="Google Shape;966;p68" descr="Binary outline"/>
            <p:cNvPicPr preferRelativeResize="0"/>
            <p:nvPr/>
          </p:nvPicPr>
          <p:blipFill rotWithShape="1">
            <a:blip r:embed="rId6">
              <a:alphaModFix/>
            </a:blip>
            <a:srcRect b="46646"/>
            <a:stretch/>
          </p:blipFill>
          <p:spPr>
            <a:xfrm>
              <a:off x="3668597" y="2644047"/>
              <a:ext cx="914400" cy="487852"/>
            </a:xfrm>
            <a:prstGeom prst="rect">
              <a:avLst/>
            </a:prstGeom>
            <a:noFill/>
            <a:ln>
              <a:noFill/>
            </a:ln>
          </p:spPr>
        </p:pic>
        <p:pic>
          <p:nvPicPr>
            <p:cNvPr id="967" name="Google Shape;967;p68" descr="Binary outline"/>
            <p:cNvPicPr preferRelativeResize="0"/>
            <p:nvPr/>
          </p:nvPicPr>
          <p:blipFill rotWithShape="1">
            <a:blip r:embed="rId6">
              <a:alphaModFix/>
            </a:blip>
            <a:srcRect b="46646"/>
            <a:stretch/>
          </p:blipFill>
          <p:spPr>
            <a:xfrm>
              <a:off x="4446233" y="2644047"/>
              <a:ext cx="914400" cy="487852"/>
            </a:xfrm>
            <a:prstGeom prst="rect">
              <a:avLst/>
            </a:prstGeom>
            <a:noFill/>
            <a:ln>
              <a:noFill/>
            </a:ln>
          </p:spPr>
        </p:pic>
        <p:pic>
          <p:nvPicPr>
            <p:cNvPr id="968" name="Google Shape;968;p68" descr="Binary outline"/>
            <p:cNvPicPr preferRelativeResize="0"/>
            <p:nvPr/>
          </p:nvPicPr>
          <p:blipFill rotWithShape="1">
            <a:blip r:embed="rId6">
              <a:alphaModFix/>
            </a:blip>
            <a:srcRect b="46646"/>
            <a:stretch/>
          </p:blipFill>
          <p:spPr>
            <a:xfrm>
              <a:off x="5235481" y="2644047"/>
              <a:ext cx="914400" cy="48785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4" name="Google Shape;974;p69"/>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03</a:t>
            </a:r>
            <a:endParaRPr sz="1400" b="0" i="0" u="none" strike="noStrike" cap="none">
              <a:solidFill>
                <a:srgbClr val="000000"/>
              </a:solidFill>
              <a:latin typeface="Arial"/>
              <a:ea typeface="Arial"/>
              <a:cs typeface="Arial"/>
              <a:sym typeface="Arial"/>
            </a:endParaRPr>
          </a:p>
        </p:txBody>
      </p:sp>
      <p:sp>
        <p:nvSpPr>
          <p:cNvPr id="975" name="Google Shape;975;p69"/>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Direkte Beschäftigung mit einem Online-Kurs</a:t>
            </a:r>
            <a:endParaRPr sz="1400" b="0" i="0" u="none" strike="noStrike" cap="none">
              <a:solidFill>
                <a:srgbClr val="000000"/>
              </a:solidFill>
              <a:latin typeface="Arial"/>
              <a:ea typeface="Arial"/>
              <a:cs typeface="Arial"/>
              <a:sym typeface="Arial"/>
            </a:endParaRPr>
          </a:p>
        </p:txBody>
      </p:sp>
      <p:sp>
        <p:nvSpPr>
          <p:cNvPr id="976" name="Google Shape;976;p69"/>
          <p:cNvSpPr/>
          <p:nvPr/>
        </p:nvSpPr>
        <p:spPr>
          <a:xfrm>
            <a:off x="412848" y="1874069"/>
            <a:ext cx="3292200" cy="23073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Übung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AUSBLICK</a:t>
            </a:r>
            <a:endParaRPr sz="1800" b="0" i="0" u="none" strike="noStrike" cap="none">
              <a:solidFill>
                <a:schemeClr val="lt1"/>
              </a:solidFill>
              <a:latin typeface="Calibri"/>
              <a:ea typeface="Calibri"/>
              <a:cs typeface="Calibri"/>
              <a:sym typeface="Calibri"/>
            </a:endParaRPr>
          </a:p>
        </p:txBody>
      </p:sp>
      <p:sp>
        <p:nvSpPr>
          <p:cNvPr id="977" name="Google Shape;977;p69"/>
          <p:cNvSpPr txBox="1"/>
          <p:nvPr/>
        </p:nvSpPr>
        <p:spPr>
          <a:xfrm>
            <a:off x="4240829" y="2068023"/>
            <a:ext cx="4496601" cy="233906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Lernen Sie, wie Sie die in den Online-Kursen zur Verfügung stehenden Lernmaterialien verwenden und nutzen können </a:t>
            </a:r>
            <a:endParaRPr sz="1800" b="0" i="0" u="none" strike="noStrike" cap="none">
              <a:solidFill>
                <a:srgbClr val="000000"/>
              </a:solidFill>
              <a:latin typeface="Calibri"/>
              <a:ea typeface="Calibri"/>
              <a:cs typeface="Calibri"/>
              <a:sym typeface="Calibri"/>
            </a:endParaRPr>
          </a:p>
          <a:p>
            <a:pPr marL="342900" marR="0" lvl="0" indent="-342900" algn="l" rtl="0">
              <a:lnSpc>
                <a:spcPct val="100000"/>
              </a:lnSpc>
              <a:spcBef>
                <a:spcPts val="1200"/>
              </a:spcBef>
              <a:spcAft>
                <a:spcPts val="1200"/>
              </a:spcAft>
              <a:buClr>
                <a:srgbClr val="000000"/>
              </a:buClr>
              <a:buSzPts val="1400"/>
              <a:buFont typeface="Arial"/>
              <a:buAutoNum type="arabicPeriod"/>
            </a:pPr>
            <a:r>
              <a:rPr lang="en-US" sz="1800" b="0" i="0" u="none" strike="noStrike" cap="none">
                <a:solidFill>
                  <a:srgbClr val="000000"/>
                </a:solidFill>
                <a:latin typeface="Calibri"/>
                <a:ea typeface="Calibri"/>
                <a:cs typeface="Calibri"/>
                <a:sym typeface="Calibri"/>
              </a:rPr>
              <a:t>Erwerb von Fähigkeiten, die durch die bereitgestellten Informationen vermittelt werden</a:t>
            </a:r>
            <a:endParaRPr sz="1800" b="0" i="0" u="none" strike="noStrike" cap="none">
              <a:solidFill>
                <a:srgbClr val="000000"/>
              </a:solidFill>
              <a:latin typeface="Calibri"/>
              <a:ea typeface="Calibri"/>
              <a:cs typeface="Calibri"/>
              <a:sym typeface="Calibri"/>
            </a:endParaRPr>
          </a:p>
        </p:txBody>
      </p:sp>
      <p:sp>
        <p:nvSpPr>
          <p:cNvPr id="978" name="Google Shape;978;p69"/>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9" name="Google Shape;979;p69"/>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980" name="Google Shape;980;p69"/>
          <p:cNvPicPr preferRelativeResize="0"/>
          <p:nvPr/>
        </p:nvPicPr>
        <p:blipFill rotWithShape="1">
          <a:blip r:embed="rId4">
            <a:alphaModFix/>
          </a:blip>
          <a:srcRect/>
          <a:stretch/>
        </p:blipFill>
        <p:spPr>
          <a:xfrm>
            <a:off x="3169266" y="1449798"/>
            <a:ext cx="1071563" cy="10715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7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6" name="Google Shape;986;p70"/>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03 Teil 1</a:t>
            </a:r>
            <a:endParaRPr sz="1400" b="0" i="0" u="none" strike="noStrike" cap="none">
              <a:solidFill>
                <a:srgbClr val="000000"/>
              </a:solidFill>
              <a:latin typeface="Arial"/>
              <a:ea typeface="Arial"/>
              <a:cs typeface="Arial"/>
              <a:sym typeface="Arial"/>
            </a:endParaRPr>
          </a:p>
        </p:txBody>
      </p:sp>
      <p:sp>
        <p:nvSpPr>
          <p:cNvPr id="987" name="Google Shape;987;p70"/>
          <p:cNvSpPr txBox="1"/>
          <p:nvPr/>
        </p:nvSpPr>
        <p:spPr>
          <a:xfrm>
            <a:off x="4444809"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Direkte Beschäftigung mit einem Online-Kurs</a:t>
            </a:r>
            <a:endParaRPr sz="1400" b="0" i="0" u="none" strike="noStrike" cap="none">
              <a:solidFill>
                <a:srgbClr val="000000"/>
              </a:solidFill>
              <a:latin typeface="Arial"/>
              <a:ea typeface="Arial"/>
              <a:cs typeface="Arial"/>
              <a:sym typeface="Arial"/>
            </a:endParaRPr>
          </a:p>
        </p:txBody>
      </p:sp>
      <p:sp>
        <p:nvSpPr>
          <p:cNvPr id="988" name="Google Shape;988;p70"/>
          <p:cNvSpPr txBox="1"/>
          <p:nvPr/>
        </p:nvSpPr>
        <p:spPr>
          <a:xfrm>
            <a:off x="2258688" y="1890663"/>
            <a:ext cx="5310900" cy="218517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Wählen Sie eine Online-Plattform, auf der Online-Kurse angeboten werden. Sie sollten nach 3 Kursen suchen:</a:t>
            </a: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ein Kurs, in dem Sie lernen, ein Musikinstrument zu spielen </a:t>
            </a: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2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ein Kurs, in dem Sie eine neue Sprache lernen</a:t>
            </a:r>
            <a:endParaRPr sz="1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1200"/>
              </a:spcBef>
              <a:spcAft>
                <a:spcPts val="120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ein Kurs, in dem Sie lernen, wie man Pflanzen pflegt </a:t>
            </a:r>
            <a:endParaRPr sz="1400" b="0" i="0" u="none" strike="noStrike" cap="none">
              <a:solidFill>
                <a:srgbClr val="000000"/>
              </a:solidFill>
              <a:latin typeface="Calibri"/>
              <a:ea typeface="Calibri"/>
              <a:cs typeface="Calibri"/>
              <a:sym typeface="Calibri"/>
            </a:endParaRPr>
          </a:p>
        </p:txBody>
      </p:sp>
      <p:pic>
        <p:nvPicPr>
          <p:cNvPr id="989" name="Google Shape;989;p70" descr="Graduation cap outline"/>
          <p:cNvPicPr preferRelativeResize="0"/>
          <p:nvPr/>
        </p:nvPicPr>
        <p:blipFill rotWithShape="1">
          <a:blip r:embed="rId3">
            <a:alphaModFix/>
          </a:blip>
          <a:srcRect/>
          <a:stretch/>
        </p:blipFill>
        <p:spPr>
          <a:xfrm rot="-643952">
            <a:off x="981383" y="1515661"/>
            <a:ext cx="1349704" cy="1349704"/>
          </a:xfrm>
          <a:prstGeom prst="rect">
            <a:avLst/>
          </a:prstGeom>
          <a:noFill/>
          <a:ln>
            <a:noFill/>
          </a:ln>
        </p:spPr>
      </p:pic>
      <p:sp>
        <p:nvSpPr>
          <p:cNvPr id="990" name="Google Shape;990;p70"/>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91" name="Google Shape;991;p70"/>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7" name="Google Shape;997;p71"/>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03</a:t>
            </a:r>
            <a:endParaRPr sz="1400" b="0" i="0" u="none" strike="noStrike" cap="none">
              <a:solidFill>
                <a:srgbClr val="000000"/>
              </a:solidFill>
              <a:latin typeface="Arial"/>
              <a:ea typeface="Arial"/>
              <a:cs typeface="Arial"/>
              <a:sym typeface="Arial"/>
            </a:endParaRPr>
          </a:p>
        </p:txBody>
      </p:sp>
      <p:sp>
        <p:nvSpPr>
          <p:cNvPr id="998" name="Google Shape;998;p71"/>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Direkte Beschäftigung mit einem Online-Kurs</a:t>
            </a:r>
            <a:endParaRPr sz="1400" b="0" i="0" u="none" strike="noStrike" cap="none">
              <a:solidFill>
                <a:srgbClr val="000000"/>
              </a:solidFill>
              <a:latin typeface="Arial"/>
              <a:ea typeface="Arial"/>
              <a:cs typeface="Arial"/>
              <a:sym typeface="Arial"/>
            </a:endParaRPr>
          </a:p>
        </p:txBody>
      </p:sp>
      <p:sp>
        <p:nvSpPr>
          <p:cNvPr id="999" name="Google Shape;999;p71"/>
          <p:cNvSpPr/>
          <p:nvPr/>
        </p:nvSpPr>
        <p:spPr>
          <a:xfrm>
            <a:off x="412847" y="1874068"/>
            <a:ext cx="3893100" cy="25716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Erstellen Sie eine Liste der Vorteile und Vorzüge der einzelnen Kurse, die Sie zuvor gefunden haben</a:t>
            </a:r>
            <a:endParaRPr sz="1400" b="0" i="0" u="none" strike="noStrike" cap="none">
              <a:solidFill>
                <a:srgbClr val="000000"/>
              </a:solidFill>
              <a:latin typeface="Arial"/>
              <a:ea typeface="Arial"/>
              <a:cs typeface="Arial"/>
              <a:sym typeface="Arial"/>
            </a:endParaRPr>
          </a:p>
        </p:txBody>
      </p:sp>
      <p:pic>
        <p:nvPicPr>
          <p:cNvPr id="1000" name="Google Shape;1000;p71"/>
          <p:cNvPicPr preferRelativeResize="0"/>
          <p:nvPr/>
        </p:nvPicPr>
        <p:blipFill rotWithShape="1">
          <a:blip r:embed="rId3">
            <a:alphaModFix/>
          </a:blip>
          <a:srcRect/>
          <a:stretch/>
        </p:blipFill>
        <p:spPr>
          <a:xfrm>
            <a:off x="4967784" y="1935483"/>
            <a:ext cx="3627293" cy="2571750"/>
          </a:xfrm>
          <a:prstGeom prst="rect">
            <a:avLst/>
          </a:prstGeom>
          <a:noFill/>
          <a:ln>
            <a:noFill/>
          </a:ln>
        </p:spPr>
      </p:pic>
      <p:sp>
        <p:nvSpPr>
          <p:cNvPr id="1001" name="Google Shape;1001;p71"/>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2" name="Google Shape;1002;p71"/>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8" name="Google Shape;1008;p72"/>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Aktivität 03 Teil 2</a:t>
            </a:r>
            <a:endParaRPr sz="1400" b="0" i="0" u="none" strike="noStrike" cap="none">
              <a:solidFill>
                <a:srgbClr val="000000"/>
              </a:solidFill>
              <a:latin typeface="Arial"/>
              <a:ea typeface="Arial"/>
              <a:cs typeface="Arial"/>
              <a:sym typeface="Arial"/>
            </a:endParaRPr>
          </a:p>
        </p:txBody>
      </p:sp>
      <p:sp>
        <p:nvSpPr>
          <p:cNvPr id="1009" name="Google Shape;1009;p72"/>
          <p:cNvSpPr txBox="1"/>
          <p:nvPr/>
        </p:nvSpPr>
        <p:spPr>
          <a:xfrm>
            <a:off x="4444809"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Direkte Beschäftigung mit einem Online-Kurs</a:t>
            </a:r>
            <a:endParaRPr sz="1400" b="0" i="0" u="none" strike="noStrike" cap="none">
              <a:solidFill>
                <a:srgbClr val="000000"/>
              </a:solidFill>
              <a:latin typeface="Arial"/>
              <a:ea typeface="Arial"/>
              <a:cs typeface="Arial"/>
              <a:sym typeface="Arial"/>
            </a:endParaRPr>
          </a:p>
        </p:txBody>
      </p:sp>
      <p:sp>
        <p:nvSpPr>
          <p:cNvPr id="1010" name="Google Shape;1010;p72"/>
          <p:cNvSpPr/>
          <p:nvPr/>
        </p:nvSpPr>
        <p:spPr>
          <a:xfrm>
            <a:off x="6275847" y="3499360"/>
            <a:ext cx="2421600" cy="11025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Nutzen Sie Online-Whiteboards zum Austausch von Ideen!</a:t>
            </a:r>
            <a:endParaRPr sz="1800" b="0" i="0" u="none" strike="noStrike" cap="none">
              <a:solidFill>
                <a:schemeClr val="lt1"/>
              </a:solidFill>
              <a:latin typeface="Calibri"/>
              <a:ea typeface="Calibri"/>
              <a:cs typeface="Calibri"/>
              <a:sym typeface="Calibri"/>
            </a:endParaRPr>
          </a:p>
        </p:txBody>
      </p:sp>
      <p:pic>
        <p:nvPicPr>
          <p:cNvPr id="1011" name="Google Shape;1011;p72"/>
          <p:cNvPicPr preferRelativeResize="0"/>
          <p:nvPr/>
        </p:nvPicPr>
        <p:blipFill rotWithShape="1">
          <a:blip r:embed="rId3">
            <a:alphaModFix/>
          </a:blip>
          <a:srcRect/>
          <a:stretch/>
        </p:blipFill>
        <p:spPr>
          <a:xfrm>
            <a:off x="652800" y="1635650"/>
            <a:ext cx="5356359" cy="2966225"/>
          </a:xfrm>
          <a:prstGeom prst="rect">
            <a:avLst/>
          </a:prstGeom>
          <a:noFill/>
          <a:ln>
            <a:noFill/>
          </a:ln>
        </p:spPr>
      </p:pic>
      <p:sp>
        <p:nvSpPr>
          <p:cNvPr id="1012" name="Google Shape;1012;p72"/>
          <p:cNvSpPr txBox="1"/>
          <p:nvPr/>
        </p:nvSpPr>
        <p:spPr>
          <a:xfrm>
            <a:off x="652803" y="4245613"/>
            <a:ext cx="2399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F7F7F"/>
                </a:solidFill>
                <a:latin typeface="Calibri"/>
                <a:ea typeface="Calibri"/>
                <a:cs typeface="Calibri"/>
                <a:sym typeface="Calibri"/>
              </a:rPr>
              <a:t>https://lucidspark.com/</a:t>
            </a:r>
            <a:endParaRPr sz="1400" b="0" i="0" u="none" strike="noStrike" cap="none">
              <a:solidFill>
                <a:srgbClr val="000000"/>
              </a:solidFill>
              <a:latin typeface="Arial"/>
              <a:ea typeface="Arial"/>
              <a:cs typeface="Arial"/>
              <a:sym typeface="Arial"/>
            </a:endParaRPr>
          </a:p>
        </p:txBody>
      </p:sp>
      <p:sp>
        <p:nvSpPr>
          <p:cNvPr id="1013" name="Google Shape;1013;p72"/>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4" name="Google Shape;1014;p72"/>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1"/>
                                        </p:tgtEl>
                                        <p:attrNameLst>
                                          <p:attrName>style.visibility</p:attrName>
                                        </p:attrNameLst>
                                      </p:cBhvr>
                                      <p:to>
                                        <p:strVal val="visible"/>
                                      </p:to>
                                    </p:set>
                                    <p:animEffect transition="in" filter="fade">
                                      <p:cBhvr>
                                        <p:cTn id="7" dur="5000"/>
                                        <p:tgtEl>
                                          <p:spTgt spid="1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p:nvPr/>
        </p:nvSpPr>
        <p:spPr>
          <a:xfrm>
            <a:off x="0" y="790007"/>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28"/>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01</a:t>
            </a:r>
            <a:endParaRPr sz="1400" b="0" i="0" u="none" strike="noStrike" cap="none">
              <a:solidFill>
                <a:srgbClr val="000000"/>
              </a:solidFill>
              <a:latin typeface="Arial"/>
              <a:ea typeface="Arial"/>
              <a:cs typeface="Arial"/>
              <a:sym typeface="Arial"/>
            </a:endParaRPr>
          </a:p>
        </p:txBody>
      </p:sp>
      <p:sp>
        <p:nvSpPr>
          <p:cNvPr id="232" name="Google Shape;232;p28"/>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Einführung Digitale Bildung Plattformen und Ressourcen</a:t>
            </a:r>
            <a:endParaRPr sz="1400" b="0" i="0" u="none" strike="noStrike" cap="none">
              <a:solidFill>
                <a:srgbClr val="000000"/>
              </a:solidFill>
              <a:latin typeface="Arial"/>
              <a:ea typeface="Arial"/>
              <a:cs typeface="Arial"/>
              <a:sym typeface="Arial"/>
            </a:endParaRPr>
          </a:p>
        </p:txBody>
      </p:sp>
      <p:sp>
        <p:nvSpPr>
          <p:cNvPr id="233" name="Google Shape;233;p28"/>
          <p:cNvSpPr/>
          <p:nvPr/>
        </p:nvSpPr>
        <p:spPr>
          <a:xfrm>
            <a:off x="412848" y="1874069"/>
            <a:ext cx="3292068" cy="230738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800" b="1" i="0" u="none" strike="noStrike" cap="none">
                <a:solidFill>
                  <a:schemeClr val="lt1"/>
                </a:solidFill>
                <a:latin typeface="Calibri"/>
                <a:ea typeface="Calibri"/>
                <a:cs typeface="Calibri"/>
                <a:sym typeface="Calibri"/>
              </a:rPr>
              <a:t>Zielpublikum</a:t>
            </a:r>
            <a:r>
              <a:rPr lang="en-U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Menschen, die nicht vertraut sind mit</a:t>
            </a: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E-Learning-Plattformen </a:t>
            </a:r>
            <a:endParaRPr sz="1400" b="0" i="0" u="none" strike="noStrike" cap="none">
              <a:solidFill>
                <a:srgbClr val="000000"/>
              </a:solidFill>
              <a:latin typeface="Arial"/>
              <a:ea typeface="Arial"/>
              <a:cs typeface="Arial"/>
              <a:sym typeface="Arial"/>
            </a:endParaRPr>
          </a:p>
        </p:txBody>
      </p:sp>
      <p:sp>
        <p:nvSpPr>
          <p:cNvPr id="234" name="Google Shape;234;p2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5" name="Google Shape;235;p28"/>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36" name="Google Shape;236;p28"/>
          <p:cNvPicPr preferRelativeResize="0"/>
          <p:nvPr/>
        </p:nvPicPr>
        <p:blipFill rotWithShape="1">
          <a:blip r:embed="rId4">
            <a:alphaModFix/>
          </a:blip>
          <a:srcRect/>
          <a:stretch/>
        </p:blipFill>
        <p:spPr>
          <a:xfrm>
            <a:off x="5000172" y="1496673"/>
            <a:ext cx="2856820" cy="28568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9"/>
        <p:cNvGrpSpPr/>
        <p:nvPr/>
      </p:nvGrpSpPr>
      <p:grpSpPr>
        <a:xfrm>
          <a:off x="0" y="0"/>
          <a:ext cx="0" cy="0"/>
          <a:chOff x="0" y="0"/>
          <a:chExt cx="0" cy="0"/>
        </a:xfrm>
      </p:grpSpPr>
      <p:grpSp>
        <p:nvGrpSpPr>
          <p:cNvPr id="1020" name="Google Shape;1020;p73"/>
          <p:cNvGrpSpPr/>
          <p:nvPr/>
        </p:nvGrpSpPr>
        <p:grpSpPr>
          <a:xfrm>
            <a:off x="3491883" y="-20537"/>
            <a:ext cx="5626094" cy="4918933"/>
            <a:chOff x="0" y="0"/>
            <a:chExt cx="31038" cy="95810"/>
          </a:xfrm>
        </p:grpSpPr>
        <p:sp>
          <p:nvSpPr>
            <p:cNvPr id="1021" name="Google Shape;1021;p73"/>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022" name="Google Shape;1022;p73"/>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023" name="Google Shape;1023;p73"/>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Projekt Nr.: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024" name="Google Shape;1024;p73"/>
          <p:cNvSpPr txBox="1"/>
          <p:nvPr/>
        </p:nvSpPr>
        <p:spPr>
          <a:xfrm>
            <a:off x="1115616" y="3626762"/>
            <a:ext cx="24372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Folgen Sie uns auf </a:t>
            </a:r>
            <a:r>
              <a:rPr lang="en-US" sz="1800" b="1" i="0" u="sng" strike="noStrike" cap="none">
                <a:solidFill>
                  <a:schemeClr val="hlink"/>
                </a:solidFill>
                <a:latin typeface="Calibri"/>
                <a:ea typeface="Calibri"/>
                <a:cs typeface="Calibri"/>
                <a:sym typeface="Calibri"/>
                <a:hlinkClick r:id="rId4"/>
              </a:rPr>
              <a:t>Facebook</a:t>
            </a:r>
            <a:r>
              <a:rPr lang="en-US" sz="1800" b="1" i="0" u="none" strike="noStrike" cap="none">
                <a:solidFill>
                  <a:srgbClr val="0EA535"/>
                </a:solidFill>
                <a:latin typeface="Calibri"/>
                <a:ea typeface="Calibri"/>
                <a:cs typeface="Calibri"/>
                <a:sym typeface="Calibri"/>
              </a:rPr>
              <a:t>!</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pic>
        <p:nvPicPr>
          <p:cNvPr id="1025" name="Google Shape;1025;p73"/>
          <p:cNvPicPr preferRelativeResize="0"/>
          <p:nvPr/>
        </p:nvPicPr>
        <p:blipFill rotWithShape="1">
          <a:blip r:embed="rId5">
            <a:alphaModFix/>
          </a:blip>
          <a:srcRect/>
          <a:stretch/>
        </p:blipFill>
        <p:spPr>
          <a:xfrm>
            <a:off x="5965137" y="4769180"/>
            <a:ext cx="987006" cy="207069"/>
          </a:xfrm>
          <a:prstGeom prst="rect">
            <a:avLst/>
          </a:prstGeom>
          <a:noFill/>
          <a:ln>
            <a:noFill/>
          </a:ln>
        </p:spPr>
      </p:pic>
      <p:sp>
        <p:nvSpPr>
          <p:cNvPr id="1026" name="Google Shape;1026;p73"/>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Projekt Nr.: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027" name="Google Shape;1027;p73"/>
          <p:cNvSpPr txBox="1"/>
          <p:nvPr/>
        </p:nvSpPr>
        <p:spPr>
          <a:xfrm>
            <a:off x="6998662" y="4067305"/>
            <a:ext cx="2094300" cy="95406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600" b="0" i="0" u="none" strike="noStrike" cap="none">
                <a:solidFill>
                  <a:srgbClr val="033782"/>
                </a:solidFill>
                <a:latin typeface="Calibri"/>
                <a:ea typeface="Calibri"/>
                <a:cs typeface="Calibri"/>
                <a:sym typeface="Calibri"/>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sie verantwortlich gemacht werden.</a:t>
            </a:r>
            <a:endParaRPr sz="6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028" name="Google Shape;1028;p73"/>
          <p:cNvPicPr preferRelativeResize="0"/>
          <p:nvPr/>
        </p:nvPicPr>
        <p:blipFill rotWithShape="1">
          <a:blip r:embed="rId6">
            <a:alphaModFix/>
          </a:blip>
          <a:srcRect/>
          <a:stretch/>
        </p:blipFill>
        <p:spPr>
          <a:xfrm>
            <a:off x="236222" y="4578382"/>
            <a:ext cx="1174044" cy="428821"/>
          </a:xfrm>
          <a:prstGeom prst="rect">
            <a:avLst/>
          </a:prstGeom>
          <a:noFill/>
          <a:ln>
            <a:noFill/>
          </a:ln>
        </p:spPr>
      </p:pic>
      <p:pic>
        <p:nvPicPr>
          <p:cNvPr id="1029" name="Google Shape;1029;p73" descr="Qr code&#10;&#10;Description automatically generated"/>
          <p:cNvPicPr preferRelativeResize="0"/>
          <p:nvPr/>
        </p:nvPicPr>
        <p:blipFill rotWithShape="1">
          <a:blip r:embed="rId7">
            <a:alphaModFix/>
          </a:blip>
          <a:srcRect/>
          <a:stretch/>
        </p:blipFill>
        <p:spPr>
          <a:xfrm>
            <a:off x="1086453" y="1771260"/>
            <a:ext cx="2437315" cy="1600980"/>
          </a:xfrm>
          <a:prstGeom prst="rect">
            <a:avLst/>
          </a:prstGeom>
          <a:noFill/>
          <a:ln>
            <a:noFill/>
          </a:ln>
        </p:spPr>
      </p:pic>
      <p:sp>
        <p:nvSpPr>
          <p:cNvPr id="1030" name="Google Shape;1030;p73"/>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73"/>
          <p:cNvSpPr/>
          <p:nvPr/>
        </p:nvSpPr>
        <p:spPr>
          <a:xfrm>
            <a:off x="-193251" y="487043"/>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000" b="1" i="0" u="none" strike="noStrike" cap="none">
                <a:solidFill>
                  <a:srgbClr val="1F108C"/>
                </a:solidFill>
                <a:latin typeface="Calibri"/>
                <a:ea typeface="Calibri"/>
                <a:cs typeface="Calibri"/>
                <a:sym typeface="Calibri"/>
              </a:rPr>
              <a:t>Vielen Dank für Ihre Aufmerksamkeit.</a:t>
            </a:r>
            <a:endParaRPr sz="12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400"/>
              <a:buFont typeface="Arial"/>
              <a:buNone/>
            </a:pPr>
            <a:endParaRPr sz="4000" b="1" i="0" u="none" strike="noStrike" cap="none">
              <a:solidFill>
                <a:srgbClr val="1F108C"/>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p:nvPr/>
        </p:nvSpPr>
        <p:spPr>
          <a:xfrm>
            <a:off x="0" y="771550"/>
            <a:ext cx="9144000" cy="57606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p29"/>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Übung 01</a:t>
            </a:r>
            <a:endParaRPr sz="1400" b="0" i="0" u="none" strike="noStrike" cap="none">
              <a:solidFill>
                <a:srgbClr val="000000"/>
              </a:solidFill>
              <a:latin typeface="Arial"/>
              <a:ea typeface="Arial"/>
              <a:cs typeface="Arial"/>
              <a:sym typeface="Arial"/>
            </a:endParaRPr>
          </a:p>
        </p:txBody>
      </p:sp>
      <p:sp>
        <p:nvSpPr>
          <p:cNvPr id="243" name="Google Shape;243;p29"/>
          <p:cNvSpPr txBox="1"/>
          <p:nvPr/>
        </p:nvSpPr>
        <p:spPr>
          <a:xfrm>
            <a:off x="4424184" y="905693"/>
            <a:ext cx="457200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Einführung Digitale Bildung Plattformen und Ressourcen</a:t>
            </a: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412848" y="1874069"/>
            <a:ext cx="3292068" cy="2307388"/>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0" i="0" u="none" strike="noStrike" cap="none">
                <a:solidFill>
                  <a:schemeClr val="lt1"/>
                </a:solidFill>
                <a:latin typeface="Calibri"/>
                <a:ea typeface="Calibri"/>
                <a:cs typeface="Calibri"/>
                <a:sym typeface="Calibri"/>
              </a:rPr>
              <a:t>Übung 01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000" b="0" i="0" u="none" strike="noStrike" cap="none">
                <a:solidFill>
                  <a:schemeClr val="lt1"/>
                </a:solidFill>
                <a:latin typeface="Calibri"/>
                <a:ea typeface="Calibri"/>
                <a:cs typeface="Calibri"/>
                <a:sym typeface="Calibri"/>
              </a:rPr>
              <a:t> </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4000" b="0" i="0" u="none" strike="noStrike" cap="none">
                <a:solidFill>
                  <a:schemeClr val="lt1"/>
                </a:solidFill>
                <a:latin typeface="Calibri"/>
                <a:ea typeface="Calibri"/>
                <a:cs typeface="Calibri"/>
                <a:sym typeface="Calibri"/>
              </a:rPr>
              <a:t>AUSBLICK</a:t>
            </a:r>
            <a:endParaRPr sz="1800" b="0" i="0" u="none" strike="noStrike" cap="none">
              <a:solidFill>
                <a:schemeClr val="lt1"/>
              </a:solidFill>
              <a:latin typeface="Calibri"/>
              <a:ea typeface="Calibri"/>
              <a:cs typeface="Calibri"/>
              <a:sym typeface="Calibri"/>
            </a:endParaRPr>
          </a:p>
        </p:txBody>
      </p:sp>
      <p:sp>
        <p:nvSpPr>
          <p:cNvPr id="245" name="Google Shape;245;p29"/>
          <p:cNvSpPr txBox="1"/>
          <p:nvPr/>
        </p:nvSpPr>
        <p:spPr>
          <a:xfrm>
            <a:off x="4191955" y="1897110"/>
            <a:ext cx="4465816" cy="192356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600"/>
              <a:buFont typeface="Arial"/>
              <a:buAutoNum type="arabicPeriod"/>
            </a:pPr>
            <a:r>
              <a:rPr lang="en-US" sz="1600" b="0" i="0" u="none" strike="noStrike" cap="none">
                <a:solidFill>
                  <a:srgbClr val="000000"/>
                </a:solidFill>
                <a:latin typeface="Calibri"/>
                <a:ea typeface="Calibri"/>
                <a:cs typeface="Calibri"/>
                <a:sym typeface="Calibri"/>
              </a:rPr>
              <a:t>Kontext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600" b="0" i="0" u="none" strike="noStrike" cap="none">
                <a:solidFill>
                  <a:srgbClr val="000000"/>
                </a:solidFill>
                <a:latin typeface="Calibri"/>
                <a:ea typeface="Calibri"/>
                <a:cs typeface="Calibri"/>
                <a:sym typeface="Calibri"/>
              </a:rPr>
              <a:t>Einführung Digitale Bildung</a:t>
            </a: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400"/>
              <a:buFont typeface="Arial"/>
              <a:buAutoNum type="arabicPeriod"/>
            </a:pPr>
            <a:r>
              <a:rPr lang="en-US" sz="1600" b="0" i="0" u="none" strike="noStrike" cap="none">
                <a:solidFill>
                  <a:srgbClr val="000000"/>
                </a:solidFill>
                <a:latin typeface="Calibri"/>
                <a:ea typeface="Calibri"/>
                <a:cs typeface="Calibri"/>
                <a:sym typeface="Calibri"/>
              </a:rPr>
              <a:t>Einblick in die verschiedenen Arten von Digitalen Bildungsangeboten</a:t>
            </a:r>
            <a:endParaRPr sz="16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600"/>
              </a:spcAft>
              <a:buClr>
                <a:srgbClr val="000000"/>
              </a:buClr>
              <a:buSzPts val="1400"/>
              <a:buFont typeface="Arial"/>
              <a:buAutoNum type="arabicPeriod"/>
            </a:pPr>
            <a:r>
              <a:rPr lang="en-US" sz="1600" b="0" i="0" u="none" strike="noStrike" cap="none">
                <a:solidFill>
                  <a:srgbClr val="000000"/>
                </a:solidFill>
                <a:latin typeface="Calibri"/>
                <a:ea typeface="Calibri"/>
                <a:cs typeface="Calibri"/>
                <a:sym typeface="Calibri"/>
              </a:rPr>
              <a:t>Lernen, wie man verschiedene Kurse und Online-Plattformen findet</a:t>
            </a:r>
            <a:endParaRPr sz="1600" b="0" i="0" u="none" strike="noStrike" cap="none">
              <a:solidFill>
                <a:srgbClr val="000000"/>
              </a:solidFill>
              <a:latin typeface="Arial"/>
              <a:ea typeface="Arial"/>
              <a:cs typeface="Arial"/>
              <a:sym typeface="Arial"/>
            </a:endParaRPr>
          </a:p>
        </p:txBody>
      </p:sp>
      <p:pic>
        <p:nvPicPr>
          <p:cNvPr id="246" name="Google Shape;246;p29"/>
          <p:cNvPicPr preferRelativeResize="0"/>
          <p:nvPr/>
        </p:nvPicPr>
        <p:blipFill rotWithShape="1">
          <a:blip r:embed="rId3">
            <a:alphaModFix/>
          </a:blip>
          <a:srcRect/>
          <a:stretch/>
        </p:blipFill>
        <p:spPr>
          <a:xfrm>
            <a:off x="3108142" y="1480535"/>
            <a:ext cx="833150" cy="833150"/>
          </a:xfrm>
          <a:prstGeom prst="rect">
            <a:avLst/>
          </a:prstGeom>
          <a:noFill/>
          <a:ln>
            <a:noFill/>
          </a:ln>
        </p:spPr>
      </p:pic>
      <p:sp>
        <p:nvSpPr>
          <p:cNvPr id="247" name="Google Shape;247;p2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8" name="Google Shape;248;p29"/>
          <p:cNvPicPr preferRelativeResize="0"/>
          <p:nvPr/>
        </p:nvPicPr>
        <p:blipFill rotWithShape="1">
          <a:blip r:embed="rId4">
            <a:alphaModFix/>
          </a:blip>
          <a:srcRect/>
          <a:stretch/>
        </p:blipFill>
        <p:spPr>
          <a:xfrm>
            <a:off x="361463" y="196325"/>
            <a:ext cx="1781175" cy="3714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p:nvPr/>
        </p:nvSpPr>
        <p:spPr>
          <a:xfrm>
            <a:off x="0" y="1823299"/>
            <a:ext cx="9144000" cy="2616060"/>
          </a:xfrm>
          <a:prstGeom prst="rect">
            <a:avLst/>
          </a:prstGeom>
          <a:solidFill>
            <a:srgbClr val="009ED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Calibri"/>
                <a:ea typeface="Calibri"/>
                <a:cs typeface="Calibri"/>
                <a:sym typeface="Calibri"/>
              </a:rPr>
              <a:t>2030-Agenda für nachhaltige Entwicklung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Calibri"/>
                <a:ea typeface="Calibri"/>
                <a:cs typeface="Calibri"/>
                <a:sym typeface="Calibri"/>
              </a:rPr>
              <a:t>ein ehrgeiziger Plan, der darauf abzielt, einen Wohlstand zu erreichen, der den Planeten und seine Bewohner respektiert</a:t>
            </a:r>
            <a:r>
              <a:rPr lang="en-US" sz="2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sp>
        <p:nvSpPr>
          <p:cNvPr id="254" name="Google Shape;254;p3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5" name="Google Shape;255;p30"/>
          <p:cNvPicPr preferRelativeResize="0"/>
          <p:nvPr/>
        </p:nvPicPr>
        <p:blipFill rotWithShape="1">
          <a:blip r:embed="rId3">
            <a:alphaModFix/>
          </a:blip>
          <a:srcRect/>
          <a:stretch/>
        </p:blipFill>
        <p:spPr>
          <a:xfrm>
            <a:off x="361463" y="196325"/>
            <a:ext cx="1781175" cy="371475"/>
          </a:xfrm>
          <a:prstGeom prst="rect">
            <a:avLst/>
          </a:prstGeom>
          <a:noFill/>
          <a:ln>
            <a:noFill/>
          </a:ln>
        </p:spPr>
      </p:pic>
      <p:pic>
        <p:nvPicPr>
          <p:cNvPr id="256" name="Google Shape;256;p30"/>
          <p:cNvPicPr preferRelativeResize="0"/>
          <p:nvPr/>
        </p:nvPicPr>
        <p:blipFill rotWithShape="1">
          <a:blip r:embed="rId4">
            <a:alphaModFix/>
          </a:blip>
          <a:srcRect/>
          <a:stretch/>
        </p:blipFill>
        <p:spPr>
          <a:xfrm>
            <a:off x="3378458" y="960120"/>
            <a:ext cx="2241634" cy="641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p:nvPr/>
        </p:nvSpPr>
        <p:spPr>
          <a:xfrm>
            <a:off x="0" y="0"/>
            <a:ext cx="9144000" cy="5143500"/>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2" name="Google Shape;262;p31"/>
          <p:cNvSpPr txBox="1"/>
          <p:nvPr/>
        </p:nvSpPr>
        <p:spPr>
          <a:xfrm>
            <a:off x="355600" y="1561987"/>
            <a:ext cx="8287658"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9EDB"/>
                </a:solidFill>
                <a:latin typeface="Calibri"/>
                <a:ea typeface="Calibri"/>
                <a:cs typeface="Calibri"/>
                <a:sym typeface="Calibri"/>
              </a:rPr>
              <a:t>Die Bedrohung durch den Klimawandel ist heute realer denn je, und die SDGs sind entscheidend, wenn wir die Zukunft unserer Kinder nicht aufs Spiel setzen wollen.</a:t>
            </a:r>
            <a:endParaRPr sz="3600" b="0" i="0" u="none" strike="noStrike" cap="none">
              <a:solidFill>
                <a:srgbClr val="009EDB"/>
              </a:solidFill>
              <a:latin typeface="Calibri"/>
              <a:ea typeface="Calibri"/>
              <a:cs typeface="Calibri"/>
              <a:sym typeface="Calibri"/>
            </a:endParaRPr>
          </a:p>
        </p:txBody>
      </p:sp>
      <p:pic>
        <p:nvPicPr>
          <p:cNvPr id="263" name="Google Shape;263;p31"/>
          <p:cNvPicPr preferRelativeResize="0"/>
          <p:nvPr/>
        </p:nvPicPr>
        <p:blipFill rotWithShape="1">
          <a:blip r:embed="rId3">
            <a:alphaModFix/>
          </a:blip>
          <a:srcRect/>
          <a:stretch/>
        </p:blipFill>
        <p:spPr>
          <a:xfrm>
            <a:off x="446571" y="404759"/>
            <a:ext cx="3032385" cy="8684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p:nvPr/>
        </p:nvSpPr>
        <p:spPr>
          <a:xfrm>
            <a:off x="0" y="-4487"/>
            <a:ext cx="9144000" cy="5143500"/>
          </a:xfrm>
          <a:prstGeom prst="rect">
            <a:avLst/>
          </a:prstGeom>
          <a:solidFill>
            <a:srgbClr val="009EDB"/>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69" name="Google Shape;269;p32"/>
          <p:cNvSpPr txBox="1"/>
          <p:nvPr/>
        </p:nvSpPr>
        <p:spPr>
          <a:xfrm>
            <a:off x="245502" y="307284"/>
            <a:ext cx="8220922" cy="40318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Diese Agenda umfasst folgende Punkte </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US" sz="3200" b="1" i="0" u="none" strike="noStrike" cap="none">
                <a:solidFill>
                  <a:schemeClr val="lt1"/>
                </a:solidFill>
                <a:latin typeface="Calibri"/>
                <a:ea typeface="Calibri"/>
                <a:cs typeface="Calibri"/>
                <a:sym typeface="Calibri"/>
              </a:rPr>
              <a:t>17 </a:t>
            </a:r>
            <a:r>
              <a:rPr lang="en-US" sz="3200" b="0" i="0" u="none" strike="noStrike" cap="none">
                <a:solidFill>
                  <a:schemeClr val="lt1"/>
                </a:solidFill>
                <a:latin typeface="Calibri"/>
                <a:ea typeface="Calibri"/>
                <a:cs typeface="Calibri"/>
                <a:sym typeface="Calibri"/>
              </a:rPr>
              <a:t>Ziele für nachhaltige Entwicklung (SDGs)</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chemeClr val="lt1"/>
                </a:solidFill>
                <a:latin typeface="Calibri"/>
                <a:ea typeface="Calibri"/>
                <a:cs typeface="Calibri"/>
                <a:sym typeface="Calibri"/>
              </a:rPr>
              <a:t> weiter in </a:t>
            </a:r>
            <a:r>
              <a:rPr lang="en-US" sz="3200" b="1" i="0" u="none" strike="noStrike" cap="none">
                <a:solidFill>
                  <a:schemeClr val="lt1"/>
                </a:solidFill>
                <a:latin typeface="Calibri"/>
                <a:ea typeface="Calibri"/>
                <a:cs typeface="Calibri"/>
                <a:sym typeface="Calibri"/>
              </a:rPr>
              <a:t>169 </a:t>
            </a:r>
            <a:r>
              <a:rPr lang="en-US" sz="3200" b="0" i="0" u="none" strike="noStrike" cap="none">
                <a:solidFill>
                  <a:schemeClr val="lt1"/>
                </a:solidFill>
                <a:latin typeface="Calibri"/>
                <a:ea typeface="Calibri"/>
                <a:cs typeface="Calibri"/>
                <a:sym typeface="Calibri"/>
              </a:rPr>
              <a:t>Ziele unterteilt, </a:t>
            </a:r>
            <a:endParaRPr sz="1400" b="0" i="0" u="none" strike="noStrike" cap="none">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chemeClr val="lt1"/>
                </a:solidFill>
                <a:latin typeface="Calibri"/>
                <a:ea typeface="Calibri"/>
                <a:cs typeface="Calibri"/>
                <a:sym typeface="Calibri"/>
              </a:rPr>
              <a:t>bis 2030 zu erfüllen </a:t>
            </a:r>
            <a:endParaRPr sz="1400" b="0" i="0" u="none" strike="noStrike" cap="none">
              <a:solidFill>
                <a:srgbClr val="000000"/>
              </a:solidFill>
              <a:latin typeface="Calibri"/>
              <a:ea typeface="Calibri"/>
              <a:cs typeface="Calibri"/>
              <a:sym typeface="Calibri"/>
            </a:endParaRPr>
          </a:p>
          <a:p>
            <a:pPr marL="457200" marR="0" lvl="0" indent="-25400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Calibri"/>
                <a:ea typeface="Calibri"/>
                <a:cs typeface="Calibri"/>
                <a:sym typeface="Calibri"/>
              </a:rPr>
              <a:t>mit der Absicht, "</a:t>
            </a:r>
            <a:r>
              <a:rPr lang="en-US" sz="3200" b="1" i="0" u="sng" strike="noStrike" cap="none">
                <a:solidFill>
                  <a:schemeClr val="lt1"/>
                </a:solidFill>
                <a:latin typeface="Calibri"/>
                <a:ea typeface="Calibri"/>
                <a:cs typeface="Calibri"/>
                <a:sym typeface="Calibri"/>
              </a:rPr>
              <a:t>niemanden zurückzulassen</a:t>
            </a:r>
            <a:r>
              <a:rPr lang="en-US" sz="32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Calibri"/>
              <a:ea typeface="Calibri"/>
              <a:cs typeface="Calibri"/>
              <a:sym typeface="Calibri"/>
            </a:endParaRPr>
          </a:p>
        </p:txBody>
      </p:sp>
      <p:pic>
        <p:nvPicPr>
          <p:cNvPr id="270" name="Google Shape;270;p32"/>
          <p:cNvPicPr preferRelativeResize="0"/>
          <p:nvPr/>
        </p:nvPicPr>
        <p:blipFill rotWithShape="1">
          <a:blip r:embed="rId3">
            <a:alphaModFix/>
          </a:blip>
          <a:srcRect/>
          <a:stretch/>
        </p:blipFill>
        <p:spPr>
          <a:xfrm>
            <a:off x="6520801" y="4194247"/>
            <a:ext cx="2241634" cy="6419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2057</Words>
  <Application>Microsoft Office PowerPoint</Application>
  <PresentationFormat>Προβολή στην οθόνη (16:9)</PresentationFormat>
  <Paragraphs>360</Paragraphs>
  <Slides>50</Slides>
  <Notes>50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50</vt:i4>
      </vt:variant>
    </vt:vector>
  </HeadingPairs>
  <TitlesOfParts>
    <vt:vector size="55" baseType="lpstr">
      <vt:lpstr>Calibri</vt:lpstr>
      <vt:lpstr>Open Sans</vt:lpstr>
      <vt:lpstr>Arial</vt:lpstr>
      <vt:lpstr>Θέμα του Office</vt:lpstr>
      <vt:lpstr>Θέμα του Office</vt:lpstr>
      <vt:lpstr>Digitale Bildung – Übungen</vt:lpstr>
      <vt:lpstr>Παρουσίαση του PowerPoint</vt:lpstr>
      <vt:lpstr>Παρουσίαση του PowerPoint</vt:lpstr>
      <vt:lpstr> Übung 01  Einführung Digitale Bildung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Was ist Digitale Bildung?</vt:lpstr>
      <vt:lpstr>Was ist Digitale Bildung?</vt:lpstr>
      <vt:lpstr>Παρουσίαση του PowerPoint</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Was ist Digitale Bildung?</vt:lpstr>
      <vt:lpstr>Παρουσίαση του PowerPoint</vt:lpstr>
      <vt:lpstr>Digitale Bildung-Übungen</vt:lpstr>
      <vt:lpstr>Παρουσίαση του PowerPoint</vt:lpstr>
      <vt:lpstr>Παρουσίαση του PowerPoint</vt:lpstr>
      <vt:lpstr> AKTIVITÄT 02  Nutzung Digitaler Bildung-Plattformen/-Ressourcen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Digitale Bildung- Übungen</vt:lpstr>
      <vt:lpstr> AKTIVITÄT 03  Direkte Beschäftigung mit einem Online-Kurs</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Digitale Bildung – Übungen</dc:title>
  <cp:lastModifiedBy>Panagiotis Anastassopoulos</cp:lastModifiedBy>
  <cp:revision>2</cp:revision>
  <dcterms:modified xsi:type="dcterms:W3CDTF">2023-11-18T22:45:36Z</dcterms:modified>
</cp:coreProperties>
</file>