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Montserrat" panose="00000500000000000000" pitchFamily="2" charset="0"/>
      <p:regular r:id="rId59"/>
      <p:bold r:id="rId60"/>
      <p:italic r:id="rId61"/>
      <p:boldItalic r:id="rId62"/>
    </p:embeddedFont>
    <p:embeddedFont>
      <p:font typeface="Open Sans" panose="020B0606030504020204" pitchFamily="34" charset="0"/>
      <p:regular r:id="rId63"/>
      <p:bold r:id="rId64"/>
      <p:italic r:id="rId65"/>
      <p:boldItalic r:id="rId66"/>
    </p:embeddedFont>
    <p:embeddedFont>
      <p:font typeface="Play" panose="020B0604020202020204" charset="0"/>
      <p:regular r:id="rId67"/>
      <p:bold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jTzRGDmLT0XLSmwYoeY5GzWpEJ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3F2EA1-A175-40A1-9B15-9F45401FBD6E}">
  <a:tblStyle styleId="{BC3F2EA1-A175-40A1-9B15-9F45401FBD6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3076" y="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5" Type="http://schemas.openxmlformats.org/officeDocument/2006/relationships/slide" Target="slides/slide3.xml"/><Relationship Id="rId61" Type="http://schemas.openxmlformats.org/officeDocument/2006/relationships/font" Target="fonts/font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8" name="Google Shape;46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5" name="Google Shape;58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2" name="Google Shape;64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3" name="Google Shape;65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9" name="Google Shape;66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6" name="Google Shape;68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7" name="Google Shape;69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2" name="Google Shape;7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0" name="Google Shape;74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1" name="Google Shape;75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7" name="Google Shape;7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9" name="Google Shape;7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1" name="Google Shape;79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5" name="Google Shape;815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3" name="Google Shape;83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0" name="Google Shape;8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0" name="Google Shape;87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1" name="Google Shape;87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8" name="Google Shape;88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4" name="Google Shape;90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7" name="Google Shape;91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1" name="Google Shape;93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9" name="Google Shape;94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0" name="Google Shape;95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8" name="Google Shape;96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9" name="Google Shape;969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5" name="Google Shape;98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7" name="Google Shape;99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8" name="Google Shape;100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9" name="Google Shape;101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1" name="Google Shape;103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2" name="Google Shape;1032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6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7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7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6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5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5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5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5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5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6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1" name="Google Shape;111;p6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6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3" name="Google Shape;113;p6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6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6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6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6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6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0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1" name="Google Shape;131;p70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2" name="Google Shape;132;p7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7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7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2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2" name="Google Shape;142;p72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3" name="Google Shape;143;p7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7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7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5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7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7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7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4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4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7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7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55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6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3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63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6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6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6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6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6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6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6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457200" y="532211"/>
            <a:ext cx="8229600" cy="53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40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/>
          <p:nvPr/>
        </p:nvSpPr>
        <p:spPr>
          <a:xfrm>
            <a:off x="0" y="26096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49673" y="4778593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2"/>
          <p:cNvSpPr txBox="1"/>
          <p:nvPr/>
        </p:nvSpPr>
        <p:spPr>
          <a:xfrm>
            <a:off x="534473" y="4882540"/>
            <a:ext cx="83730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Developed by Universidade de Aveiro Portugal</a:t>
            </a:r>
            <a:r>
              <a:rPr lang="en-US" sz="8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					 e-education in class activity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7"/>
          <p:cNvSpPr txBox="1">
            <a:spLocks noGrp="1"/>
          </p:cNvSpPr>
          <p:nvPr>
            <p:ph type="title"/>
          </p:nvPr>
        </p:nvSpPr>
        <p:spPr>
          <a:xfrm>
            <a:off x="457200" y="532211"/>
            <a:ext cx="8229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5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57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5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49673" y="4778593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7"/>
          <p:cNvSpPr txBox="1"/>
          <p:nvPr/>
        </p:nvSpPr>
        <p:spPr>
          <a:xfrm>
            <a:off x="534473" y="4882540"/>
            <a:ext cx="837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Developed by Universidade de Aveiro Portugal</a:t>
            </a:r>
            <a:r>
              <a:rPr lang="en-US" sz="8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					 e-education in class activity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a7cmdm8pbqwyu8vo8xm5mpzwfrhnvz/io19h7b7e8e5/ed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hyperlink" Target="https://www.dgert.gov.pt/" TargetMode="External"/><Relationship Id="rId4" Type="http://schemas.openxmlformats.org/officeDocument/2006/relationships/hyperlink" Target="https://forum.pt/escolas/quais-os-melhores-sites-de-cursos-online-certificado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www.coursera.org/" TargetMode="External"/><Relationship Id="rId7" Type="http://schemas.openxmlformats.org/officeDocument/2006/relationships/hyperlink" Target="http://www.learnworlds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11" Type="http://schemas.openxmlformats.org/officeDocument/2006/relationships/image" Target="../media/image7.png"/><Relationship Id="rId5" Type="http://schemas.openxmlformats.org/officeDocument/2006/relationships/hyperlink" Target="https://www.open.ac.uk/" TargetMode="External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53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54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4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1"/>
          <p:cNvGrpSpPr/>
          <p:nvPr/>
        </p:nvGrpSpPr>
        <p:grpSpPr>
          <a:xfrm>
            <a:off x="251520" y="-9534"/>
            <a:ext cx="8919713" cy="5215992"/>
            <a:chOff x="216024" y="-27709"/>
            <a:chExt cx="8919713" cy="5215992"/>
          </a:xfrm>
        </p:grpSpPr>
        <p:sp>
          <p:nvSpPr>
            <p:cNvPr id="165" name="Google Shape;165;p1"/>
            <p:cNvSpPr/>
            <p:nvPr/>
          </p:nvSpPr>
          <p:spPr>
            <a:xfrm>
              <a:off x="3516895" y="-27709"/>
              <a:ext cx="5618842" cy="1220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216024" y="4842034"/>
              <a:ext cx="3015060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Project No: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 txBox="1"/>
            <p:nvPr/>
          </p:nvSpPr>
          <p:spPr>
            <a:xfrm>
              <a:off x="7056784" y="4786747"/>
              <a:ext cx="191246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"/>
          <p:cNvSpPr txBox="1">
            <a:spLocks noGrp="1"/>
          </p:cNvSpPr>
          <p:nvPr>
            <p:ph type="ctrTitle"/>
          </p:nvPr>
        </p:nvSpPr>
        <p:spPr>
          <a:xfrm>
            <a:off x="5004048" y="1619895"/>
            <a:ext cx="3895904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 dirty="0" err="1">
                <a:solidFill>
                  <a:srgbClr val="1F108C"/>
                </a:solidFill>
              </a:rPr>
              <a:t>Atividades</a:t>
            </a:r>
            <a:r>
              <a:rPr lang="en-US" sz="3600" dirty="0">
                <a:solidFill>
                  <a:srgbClr val="1F108C"/>
                </a:solidFill>
              </a:rPr>
              <a:t> e-</a:t>
            </a:r>
            <a:r>
              <a:rPr lang="en-US" sz="3600" dirty="0" err="1">
                <a:solidFill>
                  <a:srgbClr val="1F108C"/>
                </a:solidFill>
              </a:rPr>
              <a:t>educação</a:t>
            </a:r>
            <a:endParaRPr sz="3600" dirty="0">
              <a:solidFill>
                <a:srgbClr val="1F108C"/>
              </a:solidFill>
            </a:endParaRPr>
          </a:p>
        </p:txBody>
      </p:sp>
      <p:sp>
        <p:nvSpPr>
          <p:cNvPr id="170" name="Google Shape;170;p1"/>
          <p:cNvSpPr txBox="1">
            <a:spLocks noGrp="1"/>
          </p:cNvSpPr>
          <p:nvPr>
            <p:ph type="subTitle" idx="1"/>
          </p:nvPr>
        </p:nvSpPr>
        <p:spPr>
          <a:xfrm>
            <a:off x="5275329" y="2895476"/>
            <a:ext cx="3895904" cy="97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r>
              <a:rPr lang="en-US" sz="8000" b="1">
                <a:solidFill>
                  <a:srgbClr val="00B050"/>
                </a:solidFill>
              </a:rPr>
              <a:t>Atividade 1</a:t>
            </a:r>
            <a:endParaRPr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cxnSp>
        <p:nvCxnSpPr>
          <p:cNvPr id="171" name="Google Shape;171;p1"/>
          <p:cNvCxnSpPr/>
          <p:nvPr/>
        </p:nvCxnSpPr>
        <p:spPr>
          <a:xfrm>
            <a:off x="5670025" y="3651870"/>
            <a:ext cx="1152128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2" name="Google Shape;172;p1"/>
          <p:cNvCxnSpPr/>
          <p:nvPr/>
        </p:nvCxnSpPr>
        <p:spPr>
          <a:xfrm>
            <a:off x="7668344" y="3651870"/>
            <a:ext cx="1152128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73" name="Google Shape;1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191" y="4567090"/>
            <a:ext cx="1691680" cy="50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"/>
          <p:cNvSpPr/>
          <p:nvPr/>
        </p:nvSpPr>
        <p:spPr>
          <a:xfrm>
            <a:off x="4536153" y="3944015"/>
            <a:ext cx="4572000" cy="11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i="1">
                <a:solidFill>
                  <a:srgbClr val="20124D"/>
                </a:solidFill>
                <a:latin typeface="Open Sans"/>
                <a:ea typeface="Open Sans"/>
                <a:cs typeface="Open Sans"/>
                <a:sym typeface="Open Sans"/>
              </a:rPr>
              <a:t>"Financiado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pelas mesmas."</a:t>
            </a:r>
            <a:endParaRPr sz="800" b="0" i="0" u="none" strike="noStrike" cap="none">
              <a:solidFill>
                <a:srgbClr val="0000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354" y="969859"/>
            <a:ext cx="1701284" cy="48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0" descr="The 2030 Agenda seeks to achieve prosperity that is respectful of the planet and its inhabitants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576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1"/>
          <p:cNvSpPr txBox="1"/>
          <p:nvPr/>
        </p:nvSpPr>
        <p:spPr>
          <a:xfrm>
            <a:off x="4424184" y="905693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Introdução às plataformas e recursos de e- 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6796" y="1759446"/>
            <a:ext cx="1701284" cy="48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508" y="1385533"/>
            <a:ext cx="1538288" cy="10236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11"/>
          <p:cNvGrpSpPr/>
          <p:nvPr/>
        </p:nvGrpSpPr>
        <p:grpSpPr>
          <a:xfrm>
            <a:off x="6534867" y="1668697"/>
            <a:ext cx="2059830" cy="1287394"/>
            <a:chOff x="100794" y="0"/>
            <a:chExt cx="2059830" cy="1287394"/>
          </a:xfrm>
        </p:grpSpPr>
        <p:sp>
          <p:nvSpPr>
            <p:cNvPr id="291" name="Google Shape;291;p11"/>
            <p:cNvSpPr/>
            <p:nvPr/>
          </p:nvSpPr>
          <p:spPr>
            <a:xfrm>
              <a:off x="100794" y="0"/>
              <a:ext cx="2059830" cy="1287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362392" y="888559"/>
              <a:ext cx="53555" cy="5355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389170" y="915337"/>
              <a:ext cx="479940" cy="372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 txBox="1"/>
            <p:nvPr/>
          </p:nvSpPr>
          <p:spPr>
            <a:xfrm>
              <a:off x="389170" y="915337"/>
              <a:ext cx="479940" cy="372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835123" y="538645"/>
              <a:ext cx="96812" cy="9681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883529" y="587051"/>
              <a:ext cx="494359" cy="700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 txBox="1"/>
            <p:nvPr/>
          </p:nvSpPr>
          <p:spPr>
            <a:xfrm>
              <a:off x="883529" y="587051"/>
              <a:ext cx="494359" cy="700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2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1403637" y="325710"/>
              <a:ext cx="133888" cy="133888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1559071" y="228953"/>
              <a:ext cx="494359" cy="894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1559071" y="228953"/>
              <a:ext cx="494359" cy="894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9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2030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11"/>
          <p:cNvSpPr/>
          <p:nvPr/>
        </p:nvSpPr>
        <p:spPr>
          <a:xfrm>
            <a:off x="541704" y="2650301"/>
            <a:ext cx="8060592" cy="181432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desenvolvimento sustentável começa com a educação</a:t>
            </a:r>
            <a:endParaRPr sz="10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Unesco 2015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2" descr="SDG 4: Quality Education : GLEC Glob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809229"/>
            <a:ext cx="8077201" cy="3817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é a e-educação?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537821" y="1913185"/>
            <a:ext cx="8142514" cy="2523727"/>
          </a:xfrm>
          <a:custGeom>
            <a:avLst/>
            <a:gdLst/>
            <a:ahLst/>
            <a:cxnLst/>
            <a:rect l="l" t="t" r="r" b="b"/>
            <a:pathLst>
              <a:path w="8142514" h="2523727" extrusionOk="0">
                <a:moveTo>
                  <a:pt x="0" y="0"/>
                </a:moveTo>
                <a:cubicBezTo>
                  <a:pt x="195229" y="-17923"/>
                  <a:pt x="426523" y="83684"/>
                  <a:pt x="744458" y="0"/>
                </a:cubicBezTo>
                <a:cubicBezTo>
                  <a:pt x="1062393" y="-83684"/>
                  <a:pt x="1267735" y="45044"/>
                  <a:pt x="1488917" y="0"/>
                </a:cubicBezTo>
                <a:cubicBezTo>
                  <a:pt x="1710099" y="-45044"/>
                  <a:pt x="1817704" y="20508"/>
                  <a:pt x="1989100" y="0"/>
                </a:cubicBezTo>
                <a:cubicBezTo>
                  <a:pt x="2160496" y="-20508"/>
                  <a:pt x="2408077" y="15603"/>
                  <a:pt x="2570708" y="0"/>
                </a:cubicBezTo>
                <a:cubicBezTo>
                  <a:pt x="2733339" y="-15603"/>
                  <a:pt x="2819325" y="34613"/>
                  <a:pt x="2989466" y="0"/>
                </a:cubicBezTo>
                <a:cubicBezTo>
                  <a:pt x="3159607" y="-34613"/>
                  <a:pt x="3492478" y="39703"/>
                  <a:pt x="3733924" y="0"/>
                </a:cubicBezTo>
                <a:cubicBezTo>
                  <a:pt x="3975370" y="-39703"/>
                  <a:pt x="4033825" y="3015"/>
                  <a:pt x="4315532" y="0"/>
                </a:cubicBezTo>
                <a:cubicBezTo>
                  <a:pt x="4597239" y="-3015"/>
                  <a:pt x="4844515" y="73618"/>
                  <a:pt x="5059991" y="0"/>
                </a:cubicBezTo>
                <a:cubicBezTo>
                  <a:pt x="5275467" y="-73618"/>
                  <a:pt x="5279560" y="38124"/>
                  <a:pt x="5397324" y="0"/>
                </a:cubicBezTo>
                <a:cubicBezTo>
                  <a:pt x="5515088" y="-38124"/>
                  <a:pt x="5905019" y="28231"/>
                  <a:pt x="6141782" y="0"/>
                </a:cubicBezTo>
                <a:cubicBezTo>
                  <a:pt x="6378545" y="-28231"/>
                  <a:pt x="6666725" y="49881"/>
                  <a:pt x="6804815" y="0"/>
                </a:cubicBezTo>
                <a:cubicBezTo>
                  <a:pt x="6942905" y="-49881"/>
                  <a:pt x="7183341" y="15812"/>
                  <a:pt x="7304998" y="0"/>
                </a:cubicBezTo>
                <a:cubicBezTo>
                  <a:pt x="7426655" y="-15812"/>
                  <a:pt x="7803236" y="12434"/>
                  <a:pt x="8142514" y="0"/>
                </a:cubicBezTo>
                <a:cubicBezTo>
                  <a:pt x="8157559" y="165505"/>
                  <a:pt x="8130685" y="285329"/>
                  <a:pt x="8142514" y="454271"/>
                </a:cubicBezTo>
                <a:cubicBezTo>
                  <a:pt x="8154343" y="623213"/>
                  <a:pt x="8139686" y="775690"/>
                  <a:pt x="8142514" y="984254"/>
                </a:cubicBezTo>
                <a:cubicBezTo>
                  <a:pt x="8145342" y="1192818"/>
                  <a:pt x="8089358" y="1368970"/>
                  <a:pt x="8142514" y="1514236"/>
                </a:cubicBezTo>
                <a:cubicBezTo>
                  <a:pt x="8195670" y="1659502"/>
                  <a:pt x="8104075" y="1807943"/>
                  <a:pt x="8142514" y="1943270"/>
                </a:cubicBezTo>
                <a:cubicBezTo>
                  <a:pt x="8180953" y="2078597"/>
                  <a:pt x="8086805" y="2361530"/>
                  <a:pt x="8142514" y="2523727"/>
                </a:cubicBezTo>
                <a:cubicBezTo>
                  <a:pt x="7937956" y="2562268"/>
                  <a:pt x="7738551" y="2516163"/>
                  <a:pt x="7560906" y="2523727"/>
                </a:cubicBezTo>
                <a:cubicBezTo>
                  <a:pt x="7383261" y="2531291"/>
                  <a:pt x="7202779" y="2455410"/>
                  <a:pt x="6979298" y="2523727"/>
                </a:cubicBezTo>
                <a:cubicBezTo>
                  <a:pt x="6755817" y="2592044"/>
                  <a:pt x="6752214" y="2484267"/>
                  <a:pt x="6641965" y="2523727"/>
                </a:cubicBezTo>
                <a:cubicBezTo>
                  <a:pt x="6531716" y="2563187"/>
                  <a:pt x="6457089" y="2501178"/>
                  <a:pt x="6304632" y="2523727"/>
                </a:cubicBezTo>
                <a:cubicBezTo>
                  <a:pt x="6152175" y="2546276"/>
                  <a:pt x="6102927" y="2492488"/>
                  <a:pt x="5967300" y="2523727"/>
                </a:cubicBezTo>
                <a:cubicBezTo>
                  <a:pt x="5831673" y="2554966"/>
                  <a:pt x="5597622" y="2480852"/>
                  <a:pt x="5304266" y="2523727"/>
                </a:cubicBezTo>
                <a:cubicBezTo>
                  <a:pt x="5010910" y="2566602"/>
                  <a:pt x="4819081" y="2470941"/>
                  <a:pt x="4641233" y="2523727"/>
                </a:cubicBezTo>
                <a:cubicBezTo>
                  <a:pt x="4463385" y="2576513"/>
                  <a:pt x="4341033" y="2492599"/>
                  <a:pt x="4059625" y="2523727"/>
                </a:cubicBezTo>
                <a:cubicBezTo>
                  <a:pt x="3778217" y="2554855"/>
                  <a:pt x="3559756" y="2449557"/>
                  <a:pt x="3315166" y="2523727"/>
                </a:cubicBezTo>
                <a:cubicBezTo>
                  <a:pt x="3070576" y="2597897"/>
                  <a:pt x="3091137" y="2504864"/>
                  <a:pt x="2977834" y="2523727"/>
                </a:cubicBezTo>
                <a:cubicBezTo>
                  <a:pt x="2864531" y="2542590"/>
                  <a:pt x="2642287" y="2473680"/>
                  <a:pt x="2396226" y="2523727"/>
                </a:cubicBezTo>
                <a:cubicBezTo>
                  <a:pt x="2150165" y="2573774"/>
                  <a:pt x="1989601" y="2486174"/>
                  <a:pt x="1733192" y="2523727"/>
                </a:cubicBezTo>
                <a:cubicBezTo>
                  <a:pt x="1476783" y="2561280"/>
                  <a:pt x="1364336" y="2489386"/>
                  <a:pt x="1070159" y="2523727"/>
                </a:cubicBezTo>
                <a:cubicBezTo>
                  <a:pt x="775982" y="2558068"/>
                  <a:pt x="363345" y="2432348"/>
                  <a:pt x="0" y="2523727"/>
                </a:cubicBezTo>
                <a:cubicBezTo>
                  <a:pt x="-3596" y="2301415"/>
                  <a:pt x="6719" y="2198386"/>
                  <a:pt x="0" y="2044219"/>
                </a:cubicBezTo>
                <a:cubicBezTo>
                  <a:pt x="-6719" y="1890052"/>
                  <a:pt x="37333" y="1700711"/>
                  <a:pt x="0" y="1539473"/>
                </a:cubicBezTo>
                <a:cubicBezTo>
                  <a:pt x="-37333" y="1378235"/>
                  <a:pt x="21938" y="1304052"/>
                  <a:pt x="0" y="1085203"/>
                </a:cubicBezTo>
                <a:cubicBezTo>
                  <a:pt x="-21938" y="866354"/>
                  <a:pt x="37823" y="821806"/>
                  <a:pt x="0" y="630932"/>
                </a:cubicBezTo>
                <a:cubicBezTo>
                  <a:pt x="-37823" y="440058"/>
                  <a:pt x="27826" y="279026"/>
                  <a:pt x="0" y="0"/>
                </a:cubicBezTo>
                <a:close/>
              </a:path>
            </a:pathLst>
          </a:custGeom>
          <a:noFill/>
          <a:ln w="28575" cap="flat" cmpd="sng">
            <a:solidFill>
              <a:srgbClr val="0EA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e-learning, aprendizagem eletrónica ou educação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a system of education that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transfers knowledge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competencies that reaches many people, whether they might or not be in the same space or time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393" y="1411086"/>
            <a:ext cx="816857" cy="81685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3"/>
          <p:cNvSpPr txBox="1"/>
          <p:nvPr/>
        </p:nvSpPr>
        <p:spPr>
          <a:xfrm>
            <a:off x="1372392" y="2779014"/>
            <a:ext cx="647337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 um sistema de ensino que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transfere conhecimentos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competências e que chega a muitas pessoas, quer estejam ou não no mesmo espaço ou tempo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4424184" y="905693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Introdução às plataformas e recursos de e- 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8450" t="18855" r="15420" b="26163"/>
          <a:stretch/>
        </p:blipFill>
        <p:spPr>
          <a:xfrm>
            <a:off x="645122" y="1708067"/>
            <a:ext cx="2488818" cy="154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367" y="3380006"/>
            <a:ext cx="1541453" cy="115460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14"/>
          <p:cNvGrpSpPr/>
          <p:nvPr/>
        </p:nvGrpSpPr>
        <p:grpSpPr>
          <a:xfrm>
            <a:off x="3770082" y="1567044"/>
            <a:ext cx="4781784" cy="3389041"/>
            <a:chOff x="266365" y="541"/>
            <a:chExt cx="4781784" cy="3389041"/>
          </a:xfrm>
        </p:grpSpPr>
        <p:sp>
          <p:nvSpPr>
            <p:cNvPr id="335" name="Google Shape;335;p14"/>
            <p:cNvSpPr/>
            <p:nvPr/>
          </p:nvSpPr>
          <p:spPr>
            <a:xfrm>
              <a:off x="284742" y="541"/>
              <a:ext cx="2287789" cy="1016712"/>
            </a:xfrm>
            <a:prstGeom prst="rect">
              <a:avLst/>
            </a:prstGeom>
            <a:solidFill>
              <a:srgbClr val="BF504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 txBox="1"/>
            <p:nvPr/>
          </p:nvSpPr>
          <p:spPr>
            <a:xfrm>
              <a:off x="284742" y="541"/>
              <a:ext cx="2287789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Já alguma vez experimentou um curso online (S/N)?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2741983" y="541"/>
              <a:ext cx="2287789" cy="1016712"/>
            </a:xfrm>
            <a:prstGeom prst="rect">
              <a:avLst/>
            </a:prstGeom>
            <a:solidFill>
              <a:srgbClr val="BD6D4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 txBox="1"/>
            <p:nvPr/>
          </p:nvSpPr>
          <p:spPr>
            <a:xfrm>
              <a:off x="2741983" y="541"/>
              <a:ext cx="2287789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 tipos de cursos são possíveis de seguir no ensino online?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84742" y="1186706"/>
              <a:ext cx="2287789" cy="1016712"/>
            </a:xfrm>
            <a:prstGeom prst="rect">
              <a:avLst/>
            </a:prstGeom>
            <a:solidFill>
              <a:srgbClr val="BC8B5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 txBox="1"/>
            <p:nvPr/>
          </p:nvSpPr>
          <p:spPr>
            <a:xfrm>
              <a:off x="284742" y="1186706"/>
              <a:ext cx="2287789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qualidade do ensino online é pior do que a do ensino presencial (S/N)?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2741983" y="1186706"/>
              <a:ext cx="2287789" cy="1016712"/>
            </a:xfrm>
            <a:prstGeom prst="rect">
              <a:avLst/>
            </a:prstGeom>
            <a:solidFill>
              <a:srgbClr val="BBA75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 txBox="1"/>
            <p:nvPr/>
          </p:nvSpPr>
          <p:spPr>
            <a:xfrm>
              <a:off x="2741983" y="1186706"/>
              <a:ext cx="2287789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Todos os cursos online são gratuitos (S/N)?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266365" y="2372870"/>
              <a:ext cx="2287789" cy="1016712"/>
            </a:xfrm>
            <a:prstGeom prst="rect">
              <a:avLst/>
            </a:prstGeom>
            <a:solidFill>
              <a:srgbClr val="B4BA5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 txBox="1"/>
            <p:nvPr/>
          </p:nvSpPr>
          <p:spPr>
            <a:xfrm>
              <a:off x="266365" y="2372870"/>
              <a:ext cx="2287789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e-educação pode ser certificada?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2723606" y="2372870"/>
              <a:ext cx="2324543" cy="1016712"/>
            </a:xfrm>
            <a:prstGeom prst="rect">
              <a:avLst/>
            </a:prstGeom>
            <a:solidFill>
              <a:srgbClr val="99B958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 txBox="1"/>
            <p:nvPr/>
          </p:nvSpPr>
          <p:spPr>
            <a:xfrm>
              <a:off x="2723606" y="2372870"/>
              <a:ext cx="2324543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Medos e preocupações?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14"/>
          <p:cNvSpPr txBox="1"/>
          <p:nvPr/>
        </p:nvSpPr>
        <p:spPr>
          <a:xfrm>
            <a:off x="228008" y="1529585"/>
            <a:ext cx="39553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Junte-se a menti.com com o código 4512 3851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Porquê participar na e-educação?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5" descr="Top 4 Benefits Of eLearning Education - eLearning Indust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811" y="1858457"/>
            <a:ext cx="3828408" cy="214390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55" name="Google Shape;355;p1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15"/>
          <p:cNvGrpSpPr/>
          <p:nvPr/>
        </p:nvGrpSpPr>
        <p:grpSpPr>
          <a:xfrm>
            <a:off x="4903552" y="1490300"/>
            <a:ext cx="3339062" cy="3500799"/>
            <a:chOff x="901384" y="0"/>
            <a:chExt cx="3339062" cy="3500799"/>
          </a:xfrm>
        </p:grpSpPr>
        <p:sp>
          <p:nvSpPr>
            <p:cNvPr id="358" name="Google Shape;358;p15"/>
            <p:cNvSpPr/>
            <p:nvPr/>
          </p:nvSpPr>
          <p:spPr>
            <a:xfrm>
              <a:off x="1853017" y="1129358"/>
              <a:ext cx="1435463" cy="124173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EA535"/>
            </a:solidFill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 txBox="1"/>
            <p:nvPr/>
          </p:nvSpPr>
          <p:spPr>
            <a:xfrm>
              <a:off x="2090893" y="1335131"/>
              <a:ext cx="959711" cy="830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Porquê?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2751893" y="535272"/>
              <a:ext cx="541596" cy="46665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985244" y="0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 txBox="1"/>
            <p:nvPr/>
          </p:nvSpPr>
          <p:spPr>
            <a:xfrm>
              <a:off x="2180190" y="168652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tendência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383977" y="1407671"/>
              <a:ext cx="541596" cy="46665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D0D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064095" y="625943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 txBox="1"/>
            <p:nvPr/>
          </p:nvSpPr>
          <p:spPr>
            <a:xfrm>
              <a:off x="3259041" y="794595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atrativo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2944891" y="2392446"/>
              <a:ext cx="541596" cy="46665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64095" y="1856474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 txBox="1"/>
            <p:nvPr/>
          </p:nvSpPr>
          <p:spPr>
            <a:xfrm>
              <a:off x="3259041" y="2025126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Literacia digital </a:t>
              </a: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1855688" y="2494670"/>
              <a:ext cx="541596" cy="46665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985244" y="2483117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 txBox="1"/>
            <p:nvPr/>
          </p:nvSpPr>
          <p:spPr>
            <a:xfrm>
              <a:off x="2180190" y="2651769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 progressão de carreira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213252" y="1622620"/>
              <a:ext cx="541596" cy="46665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901384" y="1857174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 txBox="1"/>
            <p:nvPr/>
          </p:nvSpPr>
          <p:spPr>
            <a:xfrm>
              <a:off x="1096330" y="2025826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tempo e ritmo próprios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901384" y="624542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 txBox="1"/>
            <p:nvPr/>
          </p:nvSpPr>
          <p:spPr>
            <a:xfrm>
              <a:off x="1096330" y="793194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amigo do ambiente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Porquê participar na e-educação?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84" name="Google Shape;384;p16" descr="Briefcase outline"/>
          <p:cNvSpPr/>
          <p:nvPr/>
        </p:nvSpPr>
        <p:spPr>
          <a:xfrm>
            <a:off x="4950330" y="1967992"/>
            <a:ext cx="793246" cy="603758"/>
          </a:xfrm>
          <a:custGeom>
            <a:avLst/>
            <a:gdLst/>
            <a:ahLst/>
            <a:cxnLst/>
            <a:rect l="l" t="t" r="r" b="b"/>
            <a:pathLst>
              <a:path w="683492" h="572612" extrusionOk="0">
                <a:moveTo>
                  <a:pt x="649318" y="94040"/>
                </a:moveTo>
                <a:lnTo>
                  <a:pt x="461357" y="94040"/>
                </a:lnTo>
                <a:lnTo>
                  <a:pt x="461357" y="42718"/>
                </a:lnTo>
                <a:cubicBezTo>
                  <a:pt x="461329" y="19137"/>
                  <a:pt x="442221" y="28"/>
                  <a:pt x="418639" y="0"/>
                </a:cubicBezTo>
                <a:lnTo>
                  <a:pt x="264853" y="0"/>
                </a:lnTo>
                <a:cubicBezTo>
                  <a:pt x="241272" y="28"/>
                  <a:pt x="222163" y="19137"/>
                  <a:pt x="222135" y="42718"/>
                </a:cubicBezTo>
                <a:lnTo>
                  <a:pt x="222135" y="94040"/>
                </a:lnTo>
                <a:lnTo>
                  <a:pt x="34175" y="94040"/>
                </a:lnTo>
                <a:cubicBezTo>
                  <a:pt x="15326" y="94101"/>
                  <a:pt x="61" y="109366"/>
                  <a:pt x="0" y="128215"/>
                </a:cubicBezTo>
                <a:lnTo>
                  <a:pt x="0" y="538438"/>
                </a:lnTo>
                <a:cubicBezTo>
                  <a:pt x="61" y="557287"/>
                  <a:pt x="15326" y="572552"/>
                  <a:pt x="34175" y="572613"/>
                </a:cubicBezTo>
                <a:lnTo>
                  <a:pt x="649318" y="572613"/>
                </a:lnTo>
                <a:cubicBezTo>
                  <a:pt x="668167" y="572552"/>
                  <a:pt x="683432" y="557287"/>
                  <a:pt x="683493" y="538438"/>
                </a:cubicBezTo>
                <a:lnTo>
                  <a:pt x="683493" y="128223"/>
                </a:lnTo>
                <a:cubicBezTo>
                  <a:pt x="683436" y="109371"/>
                  <a:pt x="668170" y="94101"/>
                  <a:pt x="649318" y="94040"/>
                </a:cubicBezTo>
                <a:close/>
                <a:moveTo>
                  <a:pt x="239222" y="42718"/>
                </a:moveTo>
                <a:cubicBezTo>
                  <a:pt x="239222" y="28562"/>
                  <a:pt x="250697" y="17087"/>
                  <a:pt x="264853" y="17087"/>
                </a:cubicBezTo>
                <a:lnTo>
                  <a:pt x="418639" y="17087"/>
                </a:lnTo>
                <a:cubicBezTo>
                  <a:pt x="432795" y="17087"/>
                  <a:pt x="444270" y="28562"/>
                  <a:pt x="444270" y="42718"/>
                </a:cubicBezTo>
                <a:lnTo>
                  <a:pt x="444270" y="93980"/>
                </a:lnTo>
                <a:lnTo>
                  <a:pt x="239222" y="93980"/>
                </a:lnTo>
                <a:close/>
                <a:moveTo>
                  <a:pt x="34175" y="111127"/>
                </a:moveTo>
                <a:lnTo>
                  <a:pt x="649318" y="111127"/>
                </a:lnTo>
                <a:cubicBezTo>
                  <a:pt x="658755" y="111127"/>
                  <a:pt x="666405" y="118777"/>
                  <a:pt x="666405" y="128215"/>
                </a:cubicBezTo>
                <a:lnTo>
                  <a:pt x="666405" y="281941"/>
                </a:lnTo>
                <a:lnTo>
                  <a:pt x="401552" y="281941"/>
                </a:lnTo>
                <a:lnTo>
                  <a:pt x="401552" y="247766"/>
                </a:lnTo>
                <a:lnTo>
                  <a:pt x="281941" y="247766"/>
                </a:lnTo>
                <a:lnTo>
                  <a:pt x="281941" y="281941"/>
                </a:lnTo>
                <a:lnTo>
                  <a:pt x="17087" y="281941"/>
                </a:lnTo>
                <a:lnTo>
                  <a:pt x="17087" y="128223"/>
                </a:lnTo>
                <a:cubicBezTo>
                  <a:pt x="17082" y="118786"/>
                  <a:pt x="24729" y="111132"/>
                  <a:pt x="34166" y="111127"/>
                </a:cubicBezTo>
                <a:cubicBezTo>
                  <a:pt x="34169" y="111127"/>
                  <a:pt x="34172" y="111127"/>
                  <a:pt x="34175" y="111127"/>
                </a:cubicBezTo>
                <a:close/>
                <a:moveTo>
                  <a:pt x="384465" y="264853"/>
                </a:moveTo>
                <a:lnTo>
                  <a:pt x="384465" y="324659"/>
                </a:lnTo>
                <a:cubicBezTo>
                  <a:pt x="384465" y="334096"/>
                  <a:pt x="376815" y="341746"/>
                  <a:pt x="367377" y="341746"/>
                </a:cubicBezTo>
                <a:lnTo>
                  <a:pt x="316115" y="341746"/>
                </a:lnTo>
                <a:cubicBezTo>
                  <a:pt x="306678" y="341746"/>
                  <a:pt x="299028" y="334096"/>
                  <a:pt x="299028" y="324659"/>
                </a:cubicBezTo>
                <a:lnTo>
                  <a:pt x="299028" y="264853"/>
                </a:lnTo>
                <a:close/>
                <a:moveTo>
                  <a:pt x="649318" y="555534"/>
                </a:moveTo>
                <a:lnTo>
                  <a:pt x="34175" y="555534"/>
                </a:lnTo>
                <a:cubicBezTo>
                  <a:pt x="24737" y="555534"/>
                  <a:pt x="17087" y="547884"/>
                  <a:pt x="17087" y="538447"/>
                </a:cubicBezTo>
                <a:lnTo>
                  <a:pt x="17087" y="299028"/>
                </a:lnTo>
                <a:lnTo>
                  <a:pt x="281941" y="299028"/>
                </a:lnTo>
                <a:lnTo>
                  <a:pt x="281941" y="324659"/>
                </a:lnTo>
                <a:cubicBezTo>
                  <a:pt x="281941" y="343533"/>
                  <a:pt x="297242" y="358834"/>
                  <a:pt x="316115" y="358834"/>
                </a:cubicBezTo>
                <a:lnTo>
                  <a:pt x="367377" y="358834"/>
                </a:lnTo>
                <a:cubicBezTo>
                  <a:pt x="386251" y="358834"/>
                  <a:pt x="401552" y="343533"/>
                  <a:pt x="401552" y="324659"/>
                </a:cubicBezTo>
                <a:lnTo>
                  <a:pt x="401552" y="299028"/>
                </a:lnTo>
                <a:lnTo>
                  <a:pt x="666405" y="299028"/>
                </a:lnTo>
                <a:lnTo>
                  <a:pt x="666405" y="538438"/>
                </a:lnTo>
                <a:cubicBezTo>
                  <a:pt x="666410" y="547876"/>
                  <a:pt x="658764" y="555530"/>
                  <a:pt x="649326" y="555534"/>
                </a:cubicBezTo>
                <a:cubicBezTo>
                  <a:pt x="649324" y="555534"/>
                  <a:pt x="649320" y="555534"/>
                  <a:pt x="649318" y="555534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6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p16"/>
          <p:cNvGrpSpPr/>
          <p:nvPr/>
        </p:nvGrpSpPr>
        <p:grpSpPr>
          <a:xfrm>
            <a:off x="209866" y="1675493"/>
            <a:ext cx="8724266" cy="2743149"/>
            <a:chOff x="106" y="0"/>
            <a:chExt cx="8724266" cy="2743149"/>
          </a:xfrm>
        </p:grpSpPr>
        <p:sp>
          <p:nvSpPr>
            <p:cNvPr id="388" name="Google Shape;388;p16"/>
            <p:cNvSpPr/>
            <p:nvPr/>
          </p:nvSpPr>
          <p:spPr>
            <a:xfrm>
              <a:off x="106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 txBox="1"/>
            <p:nvPr/>
          </p:nvSpPr>
          <p:spPr>
            <a:xfrm>
              <a:off x="106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trend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e-learning has transformed education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252662" y="164589"/>
              <a:ext cx="913468" cy="91346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1461243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 txBox="1"/>
            <p:nvPr/>
          </p:nvSpPr>
          <p:spPr>
            <a:xfrm>
              <a:off x="1461243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attractive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learners more focused and less distracted 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1713799" y="164589"/>
              <a:ext cx="913468" cy="913468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2922381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 txBox="1"/>
            <p:nvPr/>
          </p:nvSpPr>
          <p:spPr>
            <a:xfrm>
              <a:off x="2922381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digital literacy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 one should be left behind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174936" y="164589"/>
              <a:ext cx="913468" cy="913468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4383518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 txBox="1"/>
            <p:nvPr/>
          </p:nvSpPr>
          <p:spPr>
            <a:xfrm>
              <a:off x="4383518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career progression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 help increase the efficiency of the employees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074" y="164589"/>
              <a:ext cx="913468" cy="913468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5844656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6"/>
            <p:cNvSpPr txBox="1"/>
            <p:nvPr/>
          </p:nvSpPr>
          <p:spPr>
            <a:xfrm>
              <a:off x="5844656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own time and pace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learners can adapt learning curve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6097211" y="164589"/>
              <a:ext cx="913468" cy="913468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7305793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6"/>
            <p:cNvSpPr txBox="1"/>
            <p:nvPr/>
          </p:nvSpPr>
          <p:spPr>
            <a:xfrm>
              <a:off x="7305793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eco-friendly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helps massively to reduce CO2 emissions and energy consumption 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7558349" y="164589"/>
              <a:ext cx="913468" cy="913468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401231" y="2609392"/>
              <a:ext cx="8026521" cy="133757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AD9B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Como participar na e-educação?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7"/>
          <p:cNvSpPr txBox="1">
            <a:spLocks noGrp="1"/>
          </p:cNvSpPr>
          <p:nvPr>
            <p:ph type="title"/>
          </p:nvPr>
        </p:nvSpPr>
        <p:spPr>
          <a:xfrm>
            <a:off x="482500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414" name="Google Shape;4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2960" y="1913185"/>
            <a:ext cx="3515798" cy="2488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Google Shape;417;p17"/>
          <p:cNvGrpSpPr/>
          <p:nvPr/>
        </p:nvGrpSpPr>
        <p:grpSpPr>
          <a:xfrm>
            <a:off x="776951" y="1463041"/>
            <a:ext cx="3313958" cy="3474479"/>
            <a:chOff x="776951" y="0"/>
            <a:chExt cx="3313958" cy="3474479"/>
          </a:xfrm>
        </p:grpSpPr>
        <p:sp>
          <p:nvSpPr>
            <p:cNvPr id="418" name="Google Shape;418;p17"/>
            <p:cNvSpPr/>
            <p:nvPr/>
          </p:nvSpPr>
          <p:spPr>
            <a:xfrm>
              <a:off x="1721429" y="1120867"/>
              <a:ext cx="1424670" cy="123239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6609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7"/>
            <p:cNvSpPr txBox="1"/>
            <p:nvPr/>
          </p:nvSpPr>
          <p:spPr>
            <a:xfrm>
              <a:off x="1957517" y="1325093"/>
              <a:ext cx="952494" cy="823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Como?</a:t>
              </a: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2613547" y="531247"/>
              <a:ext cx="537524" cy="46314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1852662" y="0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7"/>
            <p:cNvSpPr txBox="1"/>
            <p:nvPr/>
          </p:nvSpPr>
          <p:spPr>
            <a:xfrm>
              <a:off x="2046143" y="167384"/>
              <a:ext cx="780545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Múltiplos  Formatos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3240880" y="1397088"/>
              <a:ext cx="537524" cy="46314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2923402" y="621237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7"/>
            <p:cNvSpPr txBox="1"/>
            <p:nvPr/>
          </p:nvSpPr>
          <p:spPr>
            <a:xfrm>
              <a:off x="3116883" y="788621"/>
              <a:ext cx="780545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8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Oportunidades de </a:t>
              </a:r>
              <a:r>
                <a:rPr lang="en-US" sz="12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Aprendizagem Ativa</a:t>
              </a:r>
              <a:endParaRPr sz="14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2805094" y="2374459"/>
              <a:ext cx="537524" cy="46314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2923402" y="1842516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 txBox="1"/>
            <p:nvPr/>
          </p:nvSpPr>
          <p:spPr>
            <a:xfrm>
              <a:off x="3116883" y="2009900"/>
              <a:ext cx="780545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Feedback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1724080" y="2475914"/>
              <a:ext cx="537524" cy="46314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1852662" y="2464448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 txBox="1"/>
            <p:nvPr/>
          </p:nvSpPr>
          <p:spPr>
            <a:xfrm>
              <a:off x="2046143" y="2631832"/>
              <a:ext cx="780545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Interação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1086475" y="1610421"/>
              <a:ext cx="537524" cy="46314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776951" y="1843211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 txBox="1"/>
            <p:nvPr/>
          </p:nvSpPr>
          <p:spPr>
            <a:xfrm>
              <a:off x="970432" y="2010595"/>
              <a:ext cx="780545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Gamificação</a:t>
              </a:r>
              <a:endParaRPr sz="11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776951" y="619847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 txBox="1"/>
            <p:nvPr/>
          </p:nvSpPr>
          <p:spPr>
            <a:xfrm>
              <a:off x="970432" y="787231"/>
              <a:ext cx="780545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Auto-avaliação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8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Como participar na e-educação?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Google Shape;445;p18"/>
          <p:cNvGrpSpPr/>
          <p:nvPr/>
        </p:nvGrpSpPr>
        <p:grpSpPr>
          <a:xfrm>
            <a:off x="522614" y="1551365"/>
            <a:ext cx="8164086" cy="3267377"/>
            <a:chOff x="99" y="0"/>
            <a:chExt cx="8164086" cy="3267377"/>
          </a:xfrm>
        </p:grpSpPr>
        <p:sp>
          <p:nvSpPr>
            <p:cNvPr id="446" name="Google Shape;446;p18"/>
            <p:cNvSpPr/>
            <p:nvPr/>
          </p:nvSpPr>
          <p:spPr>
            <a:xfrm>
              <a:off x="99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99" y="1306951"/>
              <a:ext cx="1327493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Multiple Formats</a:t>
              </a:r>
              <a:endParaRPr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different platforms and formats will be beneficial and engage the learners' attention</a:t>
              </a:r>
              <a:endPara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119828" y="196042"/>
              <a:ext cx="1088036" cy="108803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1367418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 txBox="1"/>
            <p:nvPr/>
          </p:nvSpPr>
          <p:spPr>
            <a:xfrm>
              <a:off x="1367418" y="1306951"/>
              <a:ext cx="1327493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Active Learning Opportunities</a:t>
              </a:r>
              <a:endParaRPr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will never let learners bored and help to involve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1487146" y="196042"/>
              <a:ext cx="1088036" cy="108803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2734736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8"/>
            <p:cNvSpPr txBox="1"/>
            <p:nvPr/>
          </p:nvSpPr>
          <p:spPr>
            <a:xfrm>
              <a:off x="2734736" y="1306951"/>
              <a:ext cx="1327493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Feedback</a:t>
              </a:r>
              <a:endParaRPr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collecting ideas for potential improvements may also be relevant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2854465" y="196042"/>
              <a:ext cx="1088036" cy="1088036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4102055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8"/>
            <p:cNvSpPr txBox="1"/>
            <p:nvPr/>
          </p:nvSpPr>
          <p:spPr>
            <a:xfrm>
              <a:off x="4102055" y="1306951"/>
              <a:ext cx="1327493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Learners will experience inclusiveness through discussion and engagement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221783" y="196042"/>
              <a:ext cx="1088036" cy="1088036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5469373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 txBox="1"/>
            <p:nvPr/>
          </p:nvSpPr>
          <p:spPr>
            <a:xfrm>
              <a:off x="5469373" y="1306951"/>
              <a:ext cx="1327493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Gamification</a:t>
              </a:r>
              <a:endPara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experience a community atmosphere and unconsciously learn new content 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5589102" y="196042"/>
              <a:ext cx="1088036" cy="1088036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6836692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 txBox="1"/>
            <p:nvPr/>
          </p:nvSpPr>
          <p:spPr>
            <a:xfrm>
              <a:off x="6836692" y="1306951"/>
              <a:ext cx="1327493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Self-assessment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 increase responsibility on engagement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6956421" y="196042"/>
              <a:ext cx="1088036" cy="1088036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l="-24995" r="-24994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24441" y="3214975"/>
              <a:ext cx="7511143" cy="52402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7AFB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Benefícios da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72" name="Google Shape;472;p1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4" name="Google Shape;474;p19"/>
          <p:cNvGrpSpPr/>
          <p:nvPr/>
        </p:nvGrpSpPr>
        <p:grpSpPr>
          <a:xfrm>
            <a:off x="7825011" y="6726542"/>
            <a:ext cx="6167125" cy="2868430"/>
            <a:chOff x="771126" y="1757"/>
            <a:chExt cx="6167125" cy="2868430"/>
          </a:xfrm>
        </p:grpSpPr>
        <p:sp>
          <p:nvSpPr>
            <p:cNvPr id="475" name="Google Shape;475;p19"/>
            <p:cNvSpPr/>
            <p:nvPr/>
          </p:nvSpPr>
          <p:spPr>
            <a:xfrm>
              <a:off x="771126" y="1757"/>
              <a:ext cx="1434215" cy="860529"/>
            </a:xfrm>
            <a:prstGeom prst="rect">
              <a:avLst/>
            </a:prstGeom>
            <a:solidFill>
              <a:srgbClr val="8CA84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9"/>
            <p:cNvSpPr txBox="1"/>
            <p:nvPr/>
          </p:nvSpPr>
          <p:spPr>
            <a:xfrm>
              <a:off x="771126" y="175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Easy access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348762" y="1757"/>
              <a:ext cx="1434215" cy="860529"/>
            </a:xfrm>
            <a:prstGeom prst="rect">
              <a:avLst/>
            </a:prstGeom>
            <a:solidFill>
              <a:srgbClr val="91AE5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9"/>
            <p:cNvSpPr txBox="1"/>
            <p:nvPr/>
          </p:nvSpPr>
          <p:spPr>
            <a:xfrm>
              <a:off x="2348762" y="175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Self-directed learning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3926399" y="1757"/>
              <a:ext cx="1434215" cy="860529"/>
            </a:xfrm>
            <a:prstGeom prst="rect">
              <a:avLst/>
            </a:prstGeom>
            <a:solidFill>
              <a:srgbClr val="96B35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9"/>
            <p:cNvSpPr txBox="1"/>
            <p:nvPr/>
          </p:nvSpPr>
          <p:spPr>
            <a:xfrm>
              <a:off x="3926399" y="175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Theme variety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5504036" y="1757"/>
              <a:ext cx="1434215" cy="860529"/>
            </a:xfrm>
            <a:prstGeom prst="rect">
              <a:avLst/>
            </a:prstGeom>
            <a:solidFill>
              <a:srgbClr val="9CB768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9"/>
            <p:cNvSpPr txBox="1"/>
            <p:nvPr/>
          </p:nvSpPr>
          <p:spPr>
            <a:xfrm>
              <a:off x="5504036" y="175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Unlimited learning tools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771126" y="1005707"/>
              <a:ext cx="1434215" cy="860529"/>
            </a:xfrm>
            <a:prstGeom prst="rect">
              <a:avLst/>
            </a:prstGeom>
            <a:solidFill>
              <a:srgbClr val="A1BC7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9"/>
            <p:cNvSpPr txBox="1"/>
            <p:nvPr/>
          </p:nvSpPr>
          <p:spPr>
            <a:xfrm>
              <a:off x="771126" y="100570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Collaborative learning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2348762" y="1005707"/>
              <a:ext cx="1434215" cy="860529"/>
            </a:xfrm>
            <a:prstGeom prst="rect">
              <a:avLst/>
            </a:prstGeom>
            <a:solidFill>
              <a:srgbClr val="A8C07B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9"/>
            <p:cNvSpPr txBox="1"/>
            <p:nvPr/>
          </p:nvSpPr>
          <p:spPr>
            <a:xfrm>
              <a:off x="2348762" y="100570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Reduced resources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3926399" y="1005707"/>
              <a:ext cx="1434215" cy="860529"/>
            </a:xfrm>
            <a:prstGeom prst="rect">
              <a:avLst/>
            </a:prstGeom>
            <a:solidFill>
              <a:srgbClr val="ADC48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3926399" y="100570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Cheaper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5504036" y="1005707"/>
              <a:ext cx="1434215" cy="860529"/>
            </a:xfrm>
            <a:prstGeom prst="rect">
              <a:avLst/>
            </a:prstGeom>
            <a:solidFill>
              <a:srgbClr val="B3C88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9"/>
            <p:cNvSpPr txBox="1"/>
            <p:nvPr/>
          </p:nvSpPr>
          <p:spPr>
            <a:xfrm>
              <a:off x="5504036" y="1005707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Red-Do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2348762" y="2009658"/>
              <a:ext cx="1434215" cy="860529"/>
            </a:xfrm>
            <a:prstGeom prst="rect">
              <a:avLst/>
            </a:prstGeom>
            <a:solidFill>
              <a:srgbClr val="B9CD9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9"/>
            <p:cNvSpPr txBox="1"/>
            <p:nvPr/>
          </p:nvSpPr>
          <p:spPr>
            <a:xfrm>
              <a:off x="2348762" y="2009658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Growth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3926399" y="2009658"/>
              <a:ext cx="1434215" cy="860529"/>
            </a:xfrm>
            <a:prstGeom prst="rect">
              <a:avLst/>
            </a:prstGeom>
            <a:solidFill>
              <a:srgbClr val="BFD1A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9"/>
            <p:cNvSpPr txBox="1"/>
            <p:nvPr/>
          </p:nvSpPr>
          <p:spPr>
            <a:xfrm>
              <a:off x="3926399" y="2009658"/>
              <a:ext cx="1434215" cy="860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Interactive 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19"/>
          <p:cNvGrpSpPr/>
          <p:nvPr/>
        </p:nvGrpSpPr>
        <p:grpSpPr>
          <a:xfrm>
            <a:off x="1454994" y="1552946"/>
            <a:ext cx="6504469" cy="3025334"/>
            <a:chOff x="629898" y="1582"/>
            <a:chExt cx="6504469" cy="3025334"/>
          </a:xfrm>
        </p:grpSpPr>
        <p:sp>
          <p:nvSpPr>
            <p:cNvPr id="496" name="Google Shape;496;p19"/>
            <p:cNvSpPr/>
            <p:nvPr/>
          </p:nvSpPr>
          <p:spPr>
            <a:xfrm>
              <a:off x="629898" y="1582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9"/>
            <p:cNvSpPr txBox="1"/>
            <p:nvPr/>
          </p:nvSpPr>
          <p:spPr>
            <a:xfrm>
              <a:off x="629898" y="1582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Easy access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293832" y="1582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9"/>
            <p:cNvSpPr txBox="1"/>
            <p:nvPr/>
          </p:nvSpPr>
          <p:spPr>
            <a:xfrm>
              <a:off x="2293832" y="1582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Homy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3957766" y="1582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9"/>
            <p:cNvSpPr txBox="1"/>
            <p:nvPr/>
          </p:nvSpPr>
          <p:spPr>
            <a:xfrm>
              <a:off x="3957766" y="1582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Self-directed learning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5621700" y="1582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9"/>
            <p:cNvSpPr txBox="1"/>
            <p:nvPr/>
          </p:nvSpPr>
          <p:spPr>
            <a:xfrm>
              <a:off x="5621700" y="1582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Theme variety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652861" y="1060449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9"/>
            <p:cNvSpPr txBox="1"/>
            <p:nvPr/>
          </p:nvSpPr>
          <p:spPr>
            <a:xfrm>
              <a:off x="652861" y="1060449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Unlimited learning tools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2293832" y="1060449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9"/>
            <p:cNvSpPr txBox="1"/>
            <p:nvPr/>
          </p:nvSpPr>
          <p:spPr>
            <a:xfrm>
              <a:off x="2293832" y="1060449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Collaborative learning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3957766" y="1060449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9"/>
            <p:cNvSpPr txBox="1"/>
            <p:nvPr/>
          </p:nvSpPr>
          <p:spPr>
            <a:xfrm>
              <a:off x="3957766" y="1060449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Reduced resources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5621700" y="1060449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9"/>
            <p:cNvSpPr txBox="1"/>
            <p:nvPr/>
          </p:nvSpPr>
          <p:spPr>
            <a:xfrm>
              <a:off x="5621700" y="1060449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Cheaper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1461865" y="2119316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9"/>
            <p:cNvSpPr txBox="1"/>
            <p:nvPr/>
          </p:nvSpPr>
          <p:spPr>
            <a:xfrm>
              <a:off x="1461865" y="2119316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Red-Do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3125799" y="2119316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9"/>
            <p:cNvSpPr txBox="1"/>
            <p:nvPr/>
          </p:nvSpPr>
          <p:spPr>
            <a:xfrm>
              <a:off x="3125799" y="2119316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Growth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789733" y="2119316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9"/>
            <p:cNvSpPr txBox="1"/>
            <p:nvPr/>
          </p:nvSpPr>
          <p:spPr>
            <a:xfrm>
              <a:off x="4789733" y="2119316"/>
              <a:ext cx="1512667" cy="90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Interactive 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" descr="A picture containing text, computer, indoor, computer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90" b="7787"/>
          <a:stretch/>
        </p:blipFill>
        <p:spPr>
          <a:xfrm>
            <a:off x="1771663" y="707088"/>
            <a:ext cx="54864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"/>
          <p:cNvSpPr/>
          <p:nvPr/>
        </p:nvSpPr>
        <p:spPr>
          <a:xfrm>
            <a:off x="0" y="3935974"/>
            <a:ext cx="9144000" cy="796045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"Preparar as pessoas para utilizar as tecnologias digitais é uma das responsabilidades mais importantes para o futuro "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0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Benefícios da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0"/>
          <p:cNvSpPr txBox="1">
            <a:spLocks noGrp="1"/>
          </p:cNvSpPr>
          <p:nvPr>
            <p:ph type="title"/>
          </p:nvPr>
        </p:nvSpPr>
        <p:spPr>
          <a:xfrm>
            <a:off x="457200" y="19632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25" name="Google Shape;525;p2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7" name="Google Shape;527;p20"/>
          <p:cNvGrpSpPr/>
          <p:nvPr/>
        </p:nvGrpSpPr>
        <p:grpSpPr>
          <a:xfrm>
            <a:off x="630233" y="1535621"/>
            <a:ext cx="8056570" cy="3392839"/>
            <a:chOff x="8" y="84956"/>
            <a:chExt cx="8056570" cy="3392839"/>
          </a:xfrm>
        </p:grpSpPr>
        <p:sp>
          <p:nvSpPr>
            <p:cNvPr id="528" name="Google Shape;528;p20"/>
            <p:cNvSpPr/>
            <p:nvPr/>
          </p:nvSpPr>
          <p:spPr>
            <a:xfrm>
              <a:off x="2069657" y="84956"/>
              <a:ext cx="5986921" cy="61707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0"/>
            <p:cNvSpPr txBox="1"/>
            <p:nvPr/>
          </p:nvSpPr>
          <p:spPr>
            <a:xfrm>
              <a:off x="2069657" y="162090"/>
              <a:ext cx="5755519" cy="46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aulas independentemente do local, evitando viajar e estar longe de casa durante longos períodos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14516" y="122023"/>
              <a:ext cx="1873717" cy="617071"/>
            </a:xfrm>
            <a:prstGeom prst="roundRect">
              <a:avLst>
                <a:gd name="adj" fmla="val 16667"/>
              </a:avLst>
            </a:prstGeom>
            <a:solidFill>
              <a:srgbClr val="8C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0"/>
            <p:cNvSpPr txBox="1"/>
            <p:nvPr/>
          </p:nvSpPr>
          <p:spPr>
            <a:xfrm>
              <a:off x="44639" y="152146"/>
              <a:ext cx="1813471" cy="55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Fácil Acesso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2069657" y="679918"/>
              <a:ext cx="5986921" cy="61707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0"/>
            <p:cNvSpPr txBox="1"/>
            <p:nvPr/>
          </p:nvSpPr>
          <p:spPr>
            <a:xfrm>
              <a:off x="2069657" y="757052"/>
              <a:ext cx="5755519" cy="46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aprender em casa dá uma flexibilidade que outras formas tradicionais de ensino não podem oferecer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8" y="752405"/>
              <a:ext cx="1873717" cy="617071"/>
            </a:xfrm>
            <a:prstGeom prst="roundRect">
              <a:avLst>
                <a:gd name="adj" fmla="val 16667"/>
              </a:avLst>
            </a:prstGeom>
            <a:solidFill>
              <a:srgbClr val="97B46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 txBox="1"/>
            <p:nvPr/>
          </p:nvSpPr>
          <p:spPr>
            <a:xfrm>
              <a:off x="30131" y="782528"/>
              <a:ext cx="1813471" cy="55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Em casa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2069657" y="1358696"/>
              <a:ext cx="5986921" cy="61707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0"/>
            <p:cNvSpPr txBox="1"/>
            <p:nvPr/>
          </p:nvSpPr>
          <p:spPr>
            <a:xfrm>
              <a:off x="2069657" y="1435830"/>
              <a:ext cx="5755519" cy="46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aprender a programar e planear as suas atividades diárias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8" y="1431184"/>
              <a:ext cx="1873717" cy="617071"/>
            </a:xfrm>
            <a:prstGeom prst="roundRect">
              <a:avLst>
                <a:gd name="adj" fmla="val 16667"/>
              </a:avLst>
            </a:prstGeom>
            <a:solidFill>
              <a:srgbClr val="A4BE7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0"/>
            <p:cNvSpPr txBox="1"/>
            <p:nvPr/>
          </p:nvSpPr>
          <p:spPr>
            <a:xfrm>
              <a:off x="30131" y="1461307"/>
              <a:ext cx="1813471" cy="55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Aprendizagem autónoma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2069657" y="2037475"/>
              <a:ext cx="5986921" cy="61707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 txBox="1"/>
            <p:nvPr/>
          </p:nvSpPr>
          <p:spPr>
            <a:xfrm>
              <a:off x="2069657" y="2114609"/>
              <a:ext cx="5755519" cy="46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maior oferta e variedade de cursos de formação online, métodos e professores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8" y="2109962"/>
              <a:ext cx="1873717" cy="617071"/>
            </a:xfrm>
            <a:prstGeom prst="roundRect">
              <a:avLst>
                <a:gd name="adj" fmla="val 16667"/>
              </a:avLst>
            </a:prstGeom>
            <a:solidFill>
              <a:srgbClr val="B1C7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0"/>
            <p:cNvSpPr txBox="1"/>
            <p:nvPr/>
          </p:nvSpPr>
          <p:spPr>
            <a:xfrm>
              <a:off x="30131" y="2140085"/>
              <a:ext cx="1813471" cy="55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Variedade de temas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2069657" y="2716253"/>
              <a:ext cx="5986921" cy="61707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0"/>
            <p:cNvSpPr txBox="1"/>
            <p:nvPr/>
          </p:nvSpPr>
          <p:spPr>
            <a:xfrm>
              <a:off x="2069657" y="2793387"/>
              <a:ext cx="5755519" cy="46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conteúdos e áreas de estudo quase ilimitados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8" y="2717393"/>
              <a:ext cx="1873717" cy="760402"/>
            </a:xfrm>
            <a:prstGeom prst="roundRect">
              <a:avLst>
                <a:gd name="adj" fmla="val 16667"/>
              </a:avLst>
            </a:prstGeom>
            <a:solidFill>
              <a:srgbClr val="BFD1A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 txBox="1"/>
            <p:nvPr/>
          </p:nvSpPr>
          <p:spPr>
            <a:xfrm>
              <a:off x="53496" y="2727033"/>
              <a:ext cx="1813471" cy="748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Ferramentas de aprendizagem ilimitadas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Benefícios da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55" name="Google Shape;555;p2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6" name="Google Shape;55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7" name="Google Shape;557;p21"/>
          <p:cNvGrpSpPr/>
          <p:nvPr/>
        </p:nvGrpSpPr>
        <p:grpSpPr>
          <a:xfrm>
            <a:off x="630225" y="1451072"/>
            <a:ext cx="8056578" cy="3334057"/>
            <a:chOff x="0" y="407"/>
            <a:chExt cx="8056578" cy="3334057"/>
          </a:xfrm>
        </p:grpSpPr>
        <p:sp>
          <p:nvSpPr>
            <p:cNvPr id="558" name="Google Shape;558;p21"/>
            <p:cNvSpPr/>
            <p:nvPr/>
          </p:nvSpPr>
          <p:spPr>
            <a:xfrm>
              <a:off x="2069657" y="407"/>
              <a:ext cx="5986921" cy="51286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1"/>
            <p:cNvSpPr txBox="1"/>
            <p:nvPr/>
          </p:nvSpPr>
          <p:spPr>
            <a:xfrm>
              <a:off x="2069657" y="64516"/>
              <a:ext cx="5794595" cy="448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espaços de colaboração onde possam partilhar e aprender novas informações e ajudar-se mutuamente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8" y="60653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8C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1"/>
            <p:cNvSpPr txBox="1"/>
            <p:nvPr/>
          </p:nvSpPr>
          <p:spPr>
            <a:xfrm>
              <a:off x="25044" y="85689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Aprendizagem colaborativa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2069657" y="564563"/>
              <a:ext cx="5986921" cy="51286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1"/>
            <p:cNvSpPr txBox="1"/>
            <p:nvPr/>
          </p:nvSpPr>
          <p:spPr>
            <a:xfrm>
              <a:off x="2069657" y="628672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só precisa de um computador, um telemóvel e Internet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" y="624810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95B2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1"/>
            <p:cNvSpPr txBox="1"/>
            <p:nvPr/>
          </p:nvSpPr>
          <p:spPr>
            <a:xfrm>
              <a:off x="25044" y="649846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Reursos reduzidos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2069657" y="1128719"/>
              <a:ext cx="5986921" cy="51286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1"/>
            <p:cNvSpPr txBox="1"/>
            <p:nvPr/>
          </p:nvSpPr>
          <p:spPr>
            <a:xfrm>
              <a:off x="2069657" y="1192828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ofertas formativas mais baratas em comparação com as opções presenciais..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8" y="1188966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9FBA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1"/>
            <p:cNvSpPr txBox="1"/>
            <p:nvPr/>
          </p:nvSpPr>
          <p:spPr>
            <a:xfrm>
              <a:off x="25044" y="1214002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Mais barato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2069657" y="1692875"/>
              <a:ext cx="5986921" cy="51286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1"/>
            <p:cNvSpPr txBox="1"/>
            <p:nvPr/>
          </p:nvSpPr>
          <p:spPr>
            <a:xfrm>
              <a:off x="2069657" y="1756984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possibilidade de repor, repetir ou substituir as aulas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8" y="1753122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A9C1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1"/>
            <p:cNvSpPr txBox="1"/>
            <p:nvPr/>
          </p:nvSpPr>
          <p:spPr>
            <a:xfrm>
              <a:off x="25044" y="1778158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Possibilidade de repetição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2069657" y="2257032"/>
              <a:ext cx="5986921" cy="51286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1"/>
            <p:cNvSpPr txBox="1"/>
            <p:nvPr/>
          </p:nvSpPr>
          <p:spPr>
            <a:xfrm>
              <a:off x="2069657" y="2321141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mais pessoas têm acesso a níveis de educação mais elevados, o que resulta em níveis de riqueza social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8" y="2317279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B4C9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1"/>
            <p:cNvSpPr txBox="1"/>
            <p:nvPr/>
          </p:nvSpPr>
          <p:spPr>
            <a:xfrm>
              <a:off x="25044" y="2342315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Crescimento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2069657" y="2821188"/>
              <a:ext cx="5986921" cy="51286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1"/>
            <p:cNvSpPr txBox="1"/>
            <p:nvPr/>
          </p:nvSpPr>
          <p:spPr>
            <a:xfrm>
              <a:off x="2069657" y="2885297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processos ativos de ensino-aprendizagem e também criatividade e inovação.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0" y="2821595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BFD1A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1"/>
            <p:cNvSpPr txBox="1"/>
            <p:nvPr/>
          </p:nvSpPr>
          <p:spPr>
            <a:xfrm>
              <a:off x="25036" y="2846631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Interativo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2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Desafios da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89" name="Google Shape;589;p2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0" name="Google Shape;59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p22"/>
          <p:cNvGrpSpPr/>
          <p:nvPr/>
        </p:nvGrpSpPr>
        <p:grpSpPr>
          <a:xfrm>
            <a:off x="2111222" y="1552528"/>
            <a:ext cx="5023143" cy="3109564"/>
            <a:chOff x="880922" y="1163"/>
            <a:chExt cx="5023143" cy="3109564"/>
          </a:xfrm>
        </p:grpSpPr>
        <p:sp>
          <p:nvSpPr>
            <p:cNvPr id="592" name="Google Shape;592;p22"/>
            <p:cNvSpPr/>
            <p:nvPr/>
          </p:nvSpPr>
          <p:spPr>
            <a:xfrm>
              <a:off x="880922" y="1163"/>
              <a:ext cx="2391973" cy="1435183"/>
            </a:xfrm>
            <a:prstGeom prst="rect">
              <a:avLst/>
            </a:prstGeom>
            <a:solidFill>
              <a:srgbClr val="AD464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 txBox="1"/>
            <p:nvPr/>
          </p:nvSpPr>
          <p:spPr>
            <a:xfrm>
              <a:off x="880922" y="1163"/>
              <a:ext cx="2391973" cy="1435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Infra-estruturas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3512092" y="1163"/>
              <a:ext cx="2391973" cy="1435183"/>
            </a:xfrm>
            <a:prstGeom prst="rect">
              <a:avLst/>
            </a:prstGeom>
            <a:solidFill>
              <a:srgbClr val="BD605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2"/>
            <p:cNvSpPr txBox="1"/>
            <p:nvPr/>
          </p:nvSpPr>
          <p:spPr>
            <a:xfrm>
              <a:off x="3512092" y="1163"/>
              <a:ext cx="2391973" cy="1435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Foco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880922" y="1675544"/>
              <a:ext cx="2391973" cy="1435183"/>
            </a:xfrm>
            <a:prstGeom prst="rect">
              <a:avLst/>
            </a:prstGeom>
            <a:solidFill>
              <a:srgbClr val="C8807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2"/>
            <p:cNvSpPr txBox="1"/>
            <p:nvPr/>
          </p:nvSpPr>
          <p:spPr>
            <a:xfrm>
              <a:off x="880922" y="1675544"/>
              <a:ext cx="2391973" cy="1435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Formação de equipas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512092" y="1675544"/>
              <a:ext cx="2391973" cy="1435183"/>
            </a:xfrm>
            <a:prstGeom prst="rect">
              <a:avLst/>
            </a:prstGeom>
            <a:solidFill>
              <a:srgbClr val="D59E9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 txBox="1"/>
            <p:nvPr/>
          </p:nvSpPr>
          <p:spPr>
            <a:xfrm>
              <a:off x="3512092" y="1675544"/>
              <a:ext cx="2391973" cy="1435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Saúde mental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3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Desafios da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07" name="Google Shape;607;p2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Google Shape;60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9" name="Google Shape;609;p23"/>
          <p:cNvGrpSpPr/>
          <p:nvPr/>
        </p:nvGrpSpPr>
        <p:grpSpPr>
          <a:xfrm>
            <a:off x="630225" y="1542681"/>
            <a:ext cx="8056578" cy="3242448"/>
            <a:chOff x="0" y="92016"/>
            <a:chExt cx="8056578" cy="3242448"/>
          </a:xfrm>
        </p:grpSpPr>
        <p:sp>
          <p:nvSpPr>
            <p:cNvPr id="610" name="Google Shape;610;p23"/>
            <p:cNvSpPr/>
            <p:nvPr/>
          </p:nvSpPr>
          <p:spPr>
            <a:xfrm>
              <a:off x="2069657" y="106245"/>
              <a:ext cx="5986921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 txBox="1"/>
            <p:nvPr/>
          </p:nvSpPr>
          <p:spPr>
            <a:xfrm>
              <a:off x="2069657" y="203120"/>
              <a:ext cx="5696295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infra-estruturas de Internet deficientes, baixa cobertura e falhas de ligação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8" y="92016"/>
              <a:ext cx="1873717" cy="775002"/>
            </a:xfrm>
            <a:prstGeom prst="roundRect">
              <a:avLst>
                <a:gd name="adj" fmla="val 16667"/>
              </a:avLst>
            </a:prstGeom>
            <a:solidFill>
              <a:srgbClr val="AD46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 txBox="1"/>
            <p:nvPr/>
          </p:nvSpPr>
          <p:spPr>
            <a:xfrm>
              <a:off x="37840" y="129848"/>
              <a:ext cx="1798053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infra-estruturas de comunicação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2069657" y="853479"/>
              <a:ext cx="5986921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 txBox="1"/>
            <p:nvPr/>
          </p:nvSpPr>
          <p:spPr>
            <a:xfrm>
              <a:off x="2069657" y="950354"/>
              <a:ext cx="5696295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 aluno adulto pode concentrar-se durante cerca de 20 minutos. os módulos devem ter uma duração entre 10 e 15 minutos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8" y="944519"/>
              <a:ext cx="1873717" cy="775002"/>
            </a:xfrm>
            <a:prstGeom prst="roundRect">
              <a:avLst>
                <a:gd name="adj" fmla="val 16667"/>
              </a:avLst>
            </a:prstGeom>
            <a:solidFill>
              <a:srgbClr val="BD60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3"/>
            <p:cNvSpPr txBox="1"/>
            <p:nvPr/>
          </p:nvSpPr>
          <p:spPr>
            <a:xfrm>
              <a:off x="37840" y="982351"/>
              <a:ext cx="1798053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foco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2069657" y="1705982"/>
              <a:ext cx="5986921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 txBox="1"/>
            <p:nvPr/>
          </p:nvSpPr>
          <p:spPr>
            <a:xfrm>
              <a:off x="2069657" y="1802857"/>
              <a:ext cx="5696295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 e-educação evita os encontros presenciais, o que pode dificultar o sentimento de pertença a um grupo ou a uma turma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8" y="1761302"/>
              <a:ext cx="1873717" cy="775002"/>
            </a:xfrm>
            <a:prstGeom prst="roundRect">
              <a:avLst>
                <a:gd name="adj" fmla="val 16667"/>
              </a:avLst>
            </a:prstGeom>
            <a:solidFill>
              <a:srgbClr val="C8807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3"/>
            <p:cNvSpPr txBox="1"/>
            <p:nvPr/>
          </p:nvSpPr>
          <p:spPr>
            <a:xfrm>
              <a:off x="37840" y="1799134"/>
              <a:ext cx="1798053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formação de equipas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1983335" y="2559462"/>
              <a:ext cx="5937505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3"/>
            <p:cNvSpPr txBox="1"/>
            <p:nvPr/>
          </p:nvSpPr>
          <p:spPr>
            <a:xfrm>
              <a:off x="1983335" y="2656337"/>
              <a:ext cx="5646879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 falta de interação pessoal e social pode levar ao isolamento ou a problemas de saúde mental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0" y="2559462"/>
              <a:ext cx="1912900" cy="775002"/>
            </a:xfrm>
            <a:prstGeom prst="roundRect">
              <a:avLst>
                <a:gd name="adj" fmla="val 16667"/>
              </a:avLst>
            </a:prstGeom>
            <a:solidFill>
              <a:srgbClr val="D59E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 txBox="1"/>
            <p:nvPr/>
          </p:nvSpPr>
          <p:spPr>
            <a:xfrm>
              <a:off x="37832" y="2597294"/>
              <a:ext cx="1837236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saúde de mental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Desafios da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33" name="Google Shape;633;p2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24"/>
          <p:cNvSpPr txBox="1"/>
          <p:nvPr/>
        </p:nvSpPr>
        <p:spPr>
          <a:xfrm>
            <a:off x="5603358" y="918994"/>
            <a:ext cx="341727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e-educação versus educação presencial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6" name="Google Shape;636;p24"/>
          <p:cNvGraphicFramePr/>
          <p:nvPr/>
        </p:nvGraphicFramePr>
        <p:xfrm>
          <a:off x="4318000" y="155136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{BC3F2EA1-A175-40A1-9B15-9F45401FBD6E}</a:tableStyleId>
              </a:tblPr>
              <a:tblGrid>
                <a:gridCol w="22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7F7F7F"/>
                          </a:solidFill>
                        </a:rPr>
                        <a:t>Benefícios educação presencial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7F7F7F"/>
                          </a:solidFill>
                        </a:rPr>
                        <a:t>Benefícios e-educação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7F7F7F"/>
                          </a:solidFill>
                        </a:rPr>
                        <a:t>Desafios educação presencial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7F7F7F"/>
                          </a:solidFill>
                        </a:rPr>
                        <a:t>Desafios e-educação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37" name="Google Shape;637;p24"/>
          <p:cNvSpPr txBox="1"/>
          <p:nvPr/>
        </p:nvSpPr>
        <p:spPr>
          <a:xfrm>
            <a:off x="4318000" y="3760049"/>
            <a:ext cx="25000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https://pinup.com/FSJXlslZy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8" name="Google Shape;6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05" y="1370393"/>
            <a:ext cx="3146038" cy="318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5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Desafios da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46" name="Google Shape;646;p2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Google Shape;64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5" descr="Online Education Vs Offline Education PPT Slide 1"/>
          <p:cNvPicPr preferRelativeResize="0"/>
          <p:nvPr/>
        </p:nvPicPr>
        <p:blipFill rotWithShape="1">
          <a:blip r:embed="rId4">
            <a:alphaModFix/>
          </a:blip>
          <a:srcRect l="1003" t="15001" r="1005" b="4003"/>
          <a:stretch/>
        </p:blipFill>
        <p:spPr>
          <a:xfrm>
            <a:off x="1562200" y="1447569"/>
            <a:ext cx="5629629" cy="3489952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25"/>
          <p:cNvSpPr txBox="1"/>
          <p:nvPr/>
        </p:nvSpPr>
        <p:spPr>
          <a:xfrm>
            <a:off x="5613991" y="918994"/>
            <a:ext cx="340663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e-educação versus educação presencial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6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Existe certificação na e-educação?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7" name="Google Shape;65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26"/>
          <p:cNvSpPr txBox="1"/>
          <p:nvPr/>
        </p:nvSpPr>
        <p:spPr>
          <a:xfrm>
            <a:off x="361463" y="1551364"/>
            <a:ext cx="827314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Existem três tipos gerais de certificação.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9" name="Google Shape;659;p26"/>
          <p:cNvGrpSpPr/>
          <p:nvPr/>
        </p:nvGrpSpPr>
        <p:grpSpPr>
          <a:xfrm>
            <a:off x="1187762" y="2369480"/>
            <a:ext cx="6669109" cy="1084560"/>
            <a:chOff x="1287128" y="358"/>
            <a:chExt cx="6669109" cy="1084560"/>
          </a:xfrm>
        </p:grpSpPr>
        <p:sp>
          <p:nvSpPr>
            <p:cNvPr id="660" name="Google Shape;660;p26"/>
            <p:cNvSpPr/>
            <p:nvPr/>
          </p:nvSpPr>
          <p:spPr>
            <a:xfrm>
              <a:off x="1287128" y="358"/>
              <a:ext cx="2102529" cy="1084560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6"/>
            <p:cNvSpPr txBox="1"/>
            <p:nvPr/>
          </p:nvSpPr>
          <p:spPr>
            <a:xfrm>
              <a:off x="1287128" y="358"/>
              <a:ext cx="2102529" cy="1084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Certificados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570418" y="358"/>
              <a:ext cx="2102529" cy="1084560"/>
            </a:xfrm>
            <a:prstGeom prst="rect">
              <a:avLst/>
            </a:prstGeom>
            <a:solidFill>
              <a:srgbClr val="BB99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6"/>
            <p:cNvSpPr txBox="1"/>
            <p:nvPr/>
          </p:nvSpPr>
          <p:spPr>
            <a:xfrm>
              <a:off x="3570418" y="358"/>
              <a:ext cx="2102529" cy="1084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Diplomas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853708" y="358"/>
              <a:ext cx="2102529" cy="1084560"/>
            </a:xfrm>
            <a:prstGeom prst="rect">
              <a:avLst/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6"/>
            <p:cNvSpPr txBox="1"/>
            <p:nvPr/>
          </p:nvSpPr>
          <p:spPr>
            <a:xfrm>
              <a:off x="5853708" y="358"/>
              <a:ext cx="2102529" cy="1084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Graus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7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Existe certificação na e-educação?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27"/>
          <p:cNvSpPr txBox="1"/>
          <p:nvPr/>
        </p:nvSpPr>
        <p:spPr>
          <a:xfrm>
            <a:off x="361463" y="1913114"/>
            <a:ext cx="4210537" cy="1815841"/>
          </a:xfrm>
          <a:prstGeom prst="rect">
            <a:avLst/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Consulte o seu Ministério da Educação Nacional ou outro organismo governamental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 txBox="1"/>
          <p:nvPr/>
        </p:nvSpPr>
        <p:spPr>
          <a:xfrm>
            <a:off x="4867209" y="1743222"/>
            <a:ext cx="3915328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Os melhores sites de Cursos Online Certificados disponíveis em Portugal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https://forum.pt/escolas/quais-os-melhores-sites-de-cursos-online-certificados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Codecademy</a:t>
            </a:r>
            <a:r>
              <a:rPr lang="en-US"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 (programação)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Busuu </a:t>
            </a:r>
            <a:r>
              <a:rPr lang="en-US"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(línguas)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Domestika </a:t>
            </a:r>
            <a:r>
              <a:rPr lang="en-US"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(fotografia)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Udacity </a:t>
            </a:r>
            <a:r>
              <a:rPr lang="en-US"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(sistemas de informação)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IMF Business School Portugal School </a:t>
            </a:r>
            <a:r>
              <a:rPr lang="en-US"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(gestão)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 txBox="1"/>
          <p:nvPr/>
        </p:nvSpPr>
        <p:spPr>
          <a:xfrm>
            <a:off x="2560829" y="4405489"/>
            <a:ext cx="214085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https://www.dgert.gov.pt/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27" descr="Voltar ao Início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8052" y="4068692"/>
            <a:ext cx="1450975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1986" y="4094818"/>
            <a:ext cx="554264" cy="55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5581" y="1805222"/>
            <a:ext cx="215926" cy="215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0" name="Google Shape;680;p27"/>
          <p:cNvGrpSpPr/>
          <p:nvPr/>
        </p:nvGrpSpPr>
        <p:grpSpPr>
          <a:xfrm>
            <a:off x="8043986" y="869325"/>
            <a:ext cx="885743" cy="407116"/>
            <a:chOff x="5853708" y="358"/>
            <a:chExt cx="2102529" cy="1084560"/>
          </a:xfrm>
        </p:grpSpPr>
        <p:sp>
          <p:nvSpPr>
            <p:cNvPr id="681" name="Google Shape;681;p27"/>
            <p:cNvSpPr/>
            <p:nvPr/>
          </p:nvSpPr>
          <p:spPr>
            <a:xfrm>
              <a:off x="5853708" y="358"/>
              <a:ext cx="2102529" cy="1084560"/>
            </a:xfrm>
            <a:prstGeom prst="rect">
              <a:avLst/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 txBox="1"/>
            <p:nvPr/>
          </p:nvSpPr>
          <p:spPr>
            <a:xfrm>
              <a:off x="5853708" y="358"/>
              <a:ext cx="2102529" cy="1084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Graus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8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Existe certificação na e-educação?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8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0" name="Google Shape;69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4744" y="1627435"/>
            <a:ext cx="6342742" cy="304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585" y="1627435"/>
            <a:ext cx="1275444" cy="415906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28"/>
          <p:cNvSpPr/>
          <p:nvPr/>
        </p:nvSpPr>
        <p:spPr>
          <a:xfrm>
            <a:off x="6336837" y="2571750"/>
            <a:ext cx="2598057" cy="2062103"/>
          </a:xfrm>
          <a:custGeom>
            <a:avLst/>
            <a:gdLst/>
            <a:ahLst/>
            <a:cxnLst/>
            <a:rect l="l" t="t" r="r" b="b"/>
            <a:pathLst>
              <a:path w="2598057" h="2062103" fill="none" extrusionOk="0">
                <a:moveTo>
                  <a:pt x="0" y="0"/>
                </a:moveTo>
                <a:cubicBezTo>
                  <a:pt x="206319" y="-53782"/>
                  <a:pt x="371241" y="2608"/>
                  <a:pt x="493631" y="0"/>
                </a:cubicBezTo>
                <a:cubicBezTo>
                  <a:pt x="616021" y="-2608"/>
                  <a:pt x="852858" y="52139"/>
                  <a:pt x="1013242" y="0"/>
                </a:cubicBezTo>
                <a:cubicBezTo>
                  <a:pt x="1173626" y="-52139"/>
                  <a:pt x="1264244" y="4003"/>
                  <a:pt x="1480892" y="0"/>
                </a:cubicBezTo>
                <a:cubicBezTo>
                  <a:pt x="1697540" y="-4003"/>
                  <a:pt x="1849460" y="38172"/>
                  <a:pt x="2000504" y="0"/>
                </a:cubicBezTo>
                <a:cubicBezTo>
                  <a:pt x="2151548" y="-38172"/>
                  <a:pt x="2478516" y="36343"/>
                  <a:pt x="2598057" y="0"/>
                </a:cubicBezTo>
                <a:cubicBezTo>
                  <a:pt x="2637963" y="236730"/>
                  <a:pt x="2590536" y="358808"/>
                  <a:pt x="2598057" y="474284"/>
                </a:cubicBezTo>
                <a:cubicBezTo>
                  <a:pt x="2605578" y="589760"/>
                  <a:pt x="2566695" y="810670"/>
                  <a:pt x="2598057" y="1031052"/>
                </a:cubicBezTo>
                <a:cubicBezTo>
                  <a:pt x="2629419" y="1251434"/>
                  <a:pt x="2561243" y="1335701"/>
                  <a:pt x="2598057" y="1484714"/>
                </a:cubicBezTo>
                <a:cubicBezTo>
                  <a:pt x="2634871" y="1633727"/>
                  <a:pt x="2596869" y="1829611"/>
                  <a:pt x="2598057" y="2062103"/>
                </a:cubicBezTo>
                <a:cubicBezTo>
                  <a:pt x="2356990" y="2125803"/>
                  <a:pt x="2252609" y="2017792"/>
                  <a:pt x="2052465" y="2062103"/>
                </a:cubicBezTo>
                <a:cubicBezTo>
                  <a:pt x="1852321" y="2106414"/>
                  <a:pt x="1746548" y="2046050"/>
                  <a:pt x="1610795" y="2062103"/>
                </a:cubicBezTo>
                <a:cubicBezTo>
                  <a:pt x="1475042" y="2078156"/>
                  <a:pt x="1246474" y="2020803"/>
                  <a:pt x="1143145" y="2062103"/>
                </a:cubicBezTo>
                <a:cubicBezTo>
                  <a:pt x="1039816" y="2103403"/>
                  <a:pt x="752627" y="2008878"/>
                  <a:pt x="571573" y="2062103"/>
                </a:cubicBezTo>
                <a:cubicBezTo>
                  <a:pt x="390519" y="2115328"/>
                  <a:pt x="230491" y="2055593"/>
                  <a:pt x="0" y="2062103"/>
                </a:cubicBezTo>
                <a:cubicBezTo>
                  <a:pt x="-53536" y="1907282"/>
                  <a:pt x="35461" y="1777413"/>
                  <a:pt x="0" y="1608440"/>
                </a:cubicBezTo>
                <a:cubicBezTo>
                  <a:pt x="-35461" y="1439467"/>
                  <a:pt x="60427" y="1211723"/>
                  <a:pt x="0" y="1092915"/>
                </a:cubicBezTo>
                <a:cubicBezTo>
                  <a:pt x="-60427" y="974107"/>
                  <a:pt x="45458" y="842131"/>
                  <a:pt x="0" y="639252"/>
                </a:cubicBezTo>
                <a:cubicBezTo>
                  <a:pt x="-45458" y="436373"/>
                  <a:pt x="18454" y="242644"/>
                  <a:pt x="0" y="0"/>
                </a:cubicBezTo>
                <a:close/>
              </a:path>
              <a:path w="2598057" h="2062103" extrusionOk="0">
                <a:moveTo>
                  <a:pt x="0" y="0"/>
                </a:moveTo>
                <a:cubicBezTo>
                  <a:pt x="235551" y="-1765"/>
                  <a:pt x="362647" y="61239"/>
                  <a:pt x="519611" y="0"/>
                </a:cubicBezTo>
                <a:cubicBezTo>
                  <a:pt x="676575" y="-61239"/>
                  <a:pt x="923177" y="7734"/>
                  <a:pt x="1065203" y="0"/>
                </a:cubicBezTo>
                <a:cubicBezTo>
                  <a:pt x="1207229" y="-7734"/>
                  <a:pt x="1370005" y="29020"/>
                  <a:pt x="1532854" y="0"/>
                </a:cubicBezTo>
                <a:cubicBezTo>
                  <a:pt x="1695703" y="-29020"/>
                  <a:pt x="1960475" y="62466"/>
                  <a:pt x="2078446" y="0"/>
                </a:cubicBezTo>
                <a:cubicBezTo>
                  <a:pt x="2196417" y="-62466"/>
                  <a:pt x="2394009" y="48308"/>
                  <a:pt x="2598057" y="0"/>
                </a:cubicBezTo>
                <a:cubicBezTo>
                  <a:pt x="2648823" y="214850"/>
                  <a:pt x="2583511" y="340645"/>
                  <a:pt x="2598057" y="453663"/>
                </a:cubicBezTo>
                <a:cubicBezTo>
                  <a:pt x="2612603" y="566681"/>
                  <a:pt x="2574330" y="811841"/>
                  <a:pt x="2598057" y="969188"/>
                </a:cubicBezTo>
                <a:cubicBezTo>
                  <a:pt x="2621784" y="1126536"/>
                  <a:pt x="2545645" y="1205393"/>
                  <a:pt x="2598057" y="1422851"/>
                </a:cubicBezTo>
                <a:cubicBezTo>
                  <a:pt x="2650469" y="1640309"/>
                  <a:pt x="2540893" y="1877063"/>
                  <a:pt x="2598057" y="2062103"/>
                </a:cubicBezTo>
                <a:cubicBezTo>
                  <a:pt x="2464254" y="2068273"/>
                  <a:pt x="2302125" y="2058813"/>
                  <a:pt x="2052465" y="2062103"/>
                </a:cubicBezTo>
                <a:cubicBezTo>
                  <a:pt x="1802805" y="2065393"/>
                  <a:pt x="1731751" y="2019285"/>
                  <a:pt x="1506873" y="2062103"/>
                </a:cubicBezTo>
                <a:cubicBezTo>
                  <a:pt x="1281995" y="2104921"/>
                  <a:pt x="1136313" y="2010515"/>
                  <a:pt x="1039223" y="2062103"/>
                </a:cubicBezTo>
                <a:cubicBezTo>
                  <a:pt x="942133" y="2113691"/>
                  <a:pt x="721522" y="2061097"/>
                  <a:pt x="493631" y="2062103"/>
                </a:cubicBezTo>
                <a:cubicBezTo>
                  <a:pt x="265740" y="2063109"/>
                  <a:pt x="164278" y="2007858"/>
                  <a:pt x="0" y="2062103"/>
                </a:cubicBezTo>
                <a:cubicBezTo>
                  <a:pt x="-41960" y="1909275"/>
                  <a:pt x="41472" y="1760532"/>
                  <a:pt x="0" y="1608440"/>
                </a:cubicBezTo>
                <a:cubicBezTo>
                  <a:pt x="-41472" y="1456348"/>
                  <a:pt x="22300" y="1331786"/>
                  <a:pt x="0" y="1154778"/>
                </a:cubicBezTo>
                <a:cubicBezTo>
                  <a:pt x="-22300" y="977770"/>
                  <a:pt x="32337" y="791864"/>
                  <a:pt x="0" y="618631"/>
                </a:cubicBezTo>
                <a:cubicBezTo>
                  <a:pt x="-32337" y="445398"/>
                  <a:pt x="65018" y="275228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estiver interessado num GRAU...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Consulte o seu Ministério da Educação Nacional ou outro organismo governamental para empresas de certificação online!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29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700" name="Google Shape;700;p29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2" name="Google Shape;702;p29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No: 2021-1-DE02-KA220-VET-000030542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9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Siga-nos no Facebook!</a:t>
            </a: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9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Obrigado!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705" name="Google Shape;70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5137" y="4769180"/>
            <a:ext cx="987006" cy="207069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29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No: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9"/>
          <p:cNvSpPr txBox="1"/>
          <p:nvPr/>
        </p:nvSpPr>
        <p:spPr>
          <a:xfrm>
            <a:off x="6551400" y="4373996"/>
            <a:ext cx="2592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" i="1">
                <a:solidFill>
                  <a:srgbClr val="20124D"/>
                </a:solidFill>
                <a:latin typeface="Open Sans"/>
                <a:ea typeface="Open Sans"/>
                <a:cs typeface="Open Sans"/>
                <a:sym typeface="Open Sans"/>
              </a:rPr>
              <a:t>"Financiado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pelas mesmas."</a:t>
            </a:r>
            <a:endParaRPr sz="300" b="0" i="0" u="none" strike="noStrike" cap="none">
              <a:solidFill>
                <a:srgbClr val="0337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8" name="Google Shape;70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2" y="4578382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29" descr="Qr cod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29"/>
          <p:cNvSpPr txBox="1"/>
          <p:nvPr/>
        </p:nvSpPr>
        <p:spPr>
          <a:xfrm>
            <a:off x="1161434" y="3943467"/>
            <a:ext cx="2330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1F108C"/>
                </a:solidFill>
                <a:latin typeface="Arial"/>
                <a:ea typeface="Arial"/>
                <a:cs typeface="Arial"/>
                <a:sym typeface="Arial"/>
              </a:rPr>
              <a:t>https://www.facebook.com/digequalproject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Visão Geral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3"/>
          <p:cNvGrpSpPr/>
          <p:nvPr/>
        </p:nvGrpSpPr>
        <p:grpSpPr>
          <a:xfrm>
            <a:off x="679619" y="1751642"/>
            <a:ext cx="7875598" cy="2880198"/>
            <a:chOff x="160633" y="0"/>
            <a:chExt cx="7875598" cy="2880198"/>
          </a:xfrm>
        </p:grpSpPr>
        <p:sp>
          <p:nvSpPr>
            <p:cNvPr id="193" name="Google Shape;193;p3"/>
            <p:cNvSpPr/>
            <p:nvPr/>
          </p:nvSpPr>
          <p:spPr>
            <a:xfrm>
              <a:off x="3061520" y="0"/>
              <a:ext cx="4974711" cy="90006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rgbClr val="DDE5D0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 txBox="1"/>
            <p:nvPr/>
          </p:nvSpPr>
          <p:spPr>
            <a:xfrm>
              <a:off x="3061520" y="112508"/>
              <a:ext cx="4637188" cy="675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Introdução à e-educação (T)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60633" y="0"/>
              <a:ext cx="2806566" cy="90006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 txBox="1"/>
            <p:nvPr/>
          </p:nvSpPr>
          <p:spPr>
            <a:xfrm>
              <a:off x="204570" y="43937"/>
              <a:ext cx="2718692" cy="812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atividade 01: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061520" y="990068"/>
              <a:ext cx="4974711" cy="90006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rgbClr val="DDE5D0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 txBox="1"/>
            <p:nvPr/>
          </p:nvSpPr>
          <p:spPr>
            <a:xfrm>
              <a:off x="3061520" y="1102576"/>
              <a:ext cx="4637188" cy="675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Exploração de algumas plataformas/recursos de e-educação (P)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60633" y="990068"/>
              <a:ext cx="2806566" cy="900062"/>
            </a:xfrm>
            <a:prstGeom prst="roundRect">
              <a:avLst>
                <a:gd name="adj" fmla="val 16667"/>
              </a:avLst>
            </a:prstGeom>
            <a:solidFill>
              <a:srgbClr val="0EA5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 txBox="1"/>
            <p:nvPr/>
          </p:nvSpPr>
          <p:spPr>
            <a:xfrm>
              <a:off x="204570" y="1034005"/>
              <a:ext cx="2718692" cy="812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atividade 02: 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061520" y="1980136"/>
              <a:ext cx="4974711" cy="90006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411"/>
              </a:srgbClr>
            </a:solidFill>
            <a:ln w="25400" cap="flat" cmpd="sng">
              <a:solidFill>
                <a:srgbClr val="DDE5D0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 txBox="1"/>
            <p:nvPr/>
          </p:nvSpPr>
          <p:spPr>
            <a:xfrm>
              <a:off x="3061520" y="2092644"/>
              <a:ext cx="4637188" cy="675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t" anchorCtr="0">
              <a:noAutofit/>
            </a:bodyPr>
            <a:lstStyle/>
            <a:p>
              <a:pPr marL="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Envolvimento direto com um curso online(P)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60633" y="1980136"/>
              <a:ext cx="2806566" cy="900062"/>
            </a:xfrm>
            <a:prstGeom prst="roundRect">
              <a:avLst>
                <a:gd name="adj" fmla="val 16667"/>
              </a:avLst>
            </a:prstGeom>
            <a:solidFill>
              <a:srgbClr val="0EA5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 txBox="1"/>
            <p:nvPr/>
          </p:nvSpPr>
          <p:spPr>
            <a:xfrm>
              <a:off x="204570" y="2024073"/>
              <a:ext cx="2718692" cy="812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atividade 03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3"/>
          <p:cNvGrpSpPr/>
          <p:nvPr/>
        </p:nvGrpSpPr>
        <p:grpSpPr>
          <a:xfrm>
            <a:off x="3778881" y="868757"/>
            <a:ext cx="2981686" cy="332040"/>
            <a:chOff x="2910350" y="2644047"/>
            <a:chExt cx="3239531" cy="487852"/>
          </a:xfrm>
        </p:grpSpPr>
        <p:pic>
          <p:nvPicPr>
            <p:cNvPr id="206" name="Google Shape;206;p3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8"/>
            <a:stretch/>
          </p:blipFill>
          <p:spPr>
            <a:xfrm>
              <a:off x="2910350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3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8"/>
            <a:stretch/>
          </p:blipFill>
          <p:spPr>
            <a:xfrm>
              <a:off x="3668597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3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8"/>
            <a:stretch/>
          </p:blipFill>
          <p:spPr>
            <a:xfrm>
              <a:off x="4446233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3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8"/>
            <a:stretch/>
          </p:blipFill>
          <p:spPr>
            <a:xfrm>
              <a:off x="5235481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0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8" name="Google Shape;718;p30"/>
          <p:cNvGrpSpPr/>
          <p:nvPr/>
        </p:nvGrpSpPr>
        <p:grpSpPr>
          <a:xfrm>
            <a:off x="251520" y="-9534"/>
            <a:ext cx="8919571" cy="5215943"/>
            <a:chOff x="216024" y="-27709"/>
            <a:chExt cx="8919571" cy="5215943"/>
          </a:xfrm>
        </p:grpSpPr>
        <p:sp>
          <p:nvSpPr>
            <p:cNvPr id="719" name="Google Shape;719;p30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Project No: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0"/>
            <p:cNvSpPr txBox="1"/>
            <p:nvPr/>
          </p:nvSpPr>
          <p:spPr>
            <a:xfrm>
              <a:off x="7056784" y="4786747"/>
              <a:ext cx="1912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2" name="Google Shape;722;p30"/>
          <p:cNvSpPr txBox="1">
            <a:spLocks noGrp="1"/>
          </p:cNvSpPr>
          <p:nvPr>
            <p:ph type="ctrTitle"/>
          </p:nvPr>
        </p:nvSpPr>
        <p:spPr>
          <a:xfrm>
            <a:off x="5004048" y="1619895"/>
            <a:ext cx="3895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1F108C"/>
                </a:solidFill>
              </a:rPr>
              <a:t>Atividades </a:t>
            </a:r>
            <a:br>
              <a:rPr lang="en-US" sz="3600">
                <a:solidFill>
                  <a:srgbClr val="1F108C"/>
                </a:solidFill>
              </a:rPr>
            </a:br>
            <a:r>
              <a:rPr lang="en-US" sz="3600">
                <a:solidFill>
                  <a:srgbClr val="1F108C"/>
                </a:solidFill>
              </a:rPr>
              <a:t>e-educação</a:t>
            </a:r>
            <a:endParaRPr sz="3600">
              <a:solidFill>
                <a:srgbClr val="1F108C"/>
              </a:solidFill>
            </a:endParaRPr>
          </a:p>
        </p:txBody>
      </p:sp>
      <p:sp>
        <p:nvSpPr>
          <p:cNvPr id="723" name="Google Shape;723;p30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105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Developed by Universidade de Aveiro   </a:t>
            </a: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|    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January, 2023</a:t>
            </a:r>
            <a:endParaRPr sz="900" b="0" i="0" u="none" strike="noStrike" cap="none">
              <a:solidFill>
                <a:srgbClr val="1F1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0"/>
          <p:cNvSpPr txBox="1">
            <a:spLocks noGrp="1"/>
          </p:cNvSpPr>
          <p:nvPr>
            <p:ph type="subTitle" idx="1"/>
          </p:nvPr>
        </p:nvSpPr>
        <p:spPr>
          <a:xfrm>
            <a:off x="5275329" y="2895476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r>
              <a:rPr lang="en-US" sz="8000" b="1">
                <a:solidFill>
                  <a:srgbClr val="00B050"/>
                </a:solidFill>
              </a:rPr>
              <a:t>Atividade 2</a:t>
            </a:r>
            <a:endParaRPr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cxnSp>
        <p:nvCxnSpPr>
          <p:cNvPr id="725" name="Google Shape;725;p30"/>
          <p:cNvCxnSpPr/>
          <p:nvPr/>
        </p:nvCxnSpPr>
        <p:spPr>
          <a:xfrm>
            <a:off x="5670025" y="3651870"/>
            <a:ext cx="1152000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26" name="Google Shape;726;p30"/>
          <p:cNvCxnSpPr/>
          <p:nvPr/>
        </p:nvCxnSpPr>
        <p:spPr>
          <a:xfrm>
            <a:off x="7668344" y="3651870"/>
            <a:ext cx="1152000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27" name="Google Shape;72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191" y="4567090"/>
            <a:ext cx="1691680" cy="505976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30"/>
          <p:cNvSpPr/>
          <p:nvPr/>
        </p:nvSpPr>
        <p:spPr>
          <a:xfrm>
            <a:off x="4536153" y="3944015"/>
            <a:ext cx="4572000" cy="1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i="1">
                <a:solidFill>
                  <a:srgbClr val="20124D"/>
                </a:solidFill>
                <a:latin typeface="Open Sans"/>
                <a:ea typeface="Open Sans"/>
                <a:cs typeface="Open Sans"/>
                <a:sym typeface="Open Sans"/>
              </a:rPr>
              <a:t>"Financiado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pelas mesmas."</a:t>
            </a:r>
            <a:endParaRPr sz="800" b="0" i="0" u="none" strike="noStrike" cap="none">
              <a:solidFill>
                <a:srgbClr val="0000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31" descr="A picture containing text, computer, indoor, computer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91" b="7791"/>
          <a:stretch/>
        </p:blipFill>
        <p:spPr>
          <a:xfrm>
            <a:off x="1771663" y="707088"/>
            <a:ext cx="5486401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31"/>
          <p:cNvSpPr/>
          <p:nvPr/>
        </p:nvSpPr>
        <p:spPr>
          <a:xfrm>
            <a:off x="0" y="3837036"/>
            <a:ext cx="9144000" cy="940825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Preparar as pessoas para utilizar as tecnologias digitais é uma das responsabilidades mais importantes para o futuro”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7" name="Google Shape;73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32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Descrição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32"/>
          <p:cNvSpPr txBox="1"/>
          <p:nvPr/>
        </p:nvSpPr>
        <p:spPr>
          <a:xfrm>
            <a:off x="556890" y="1635646"/>
            <a:ext cx="78927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Quebra-gelo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 01: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 às plataformas e recursos de e-educação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 02: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 03: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Envolvimento direto com um curso online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5" name="Google Shape;745;p32" descr="A picture containing text, computer, indoor, computer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t="7791" b="7791"/>
          <a:stretch/>
        </p:blipFill>
        <p:spPr>
          <a:xfrm>
            <a:off x="6263296" y="3131987"/>
            <a:ext cx="2640072" cy="1485041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3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7" name="Google Shape;74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3"/>
          <p:cNvSpPr/>
          <p:nvPr/>
        </p:nvSpPr>
        <p:spPr>
          <a:xfrm>
            <a:off x="0" y="1268763"/>
            <a:ext cx="9144000" cy="28677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3"/>
          <p:cNvSpPr txBox="1">
            <a:spLocks noGrp="1"/>
          </p:cNvSpPr>
          <p:nvPr>
            <p:ph type="ctrTitle"/>
          </p:nvPr>
        </p:nvSpPr>
        <p:spPr>
          <a:xfrm>
            <a:off x="704706" y="2252357"/>
            <a:ext cx="7817861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605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 ATIVIDADE 02</a:t>
            </a:r>
            <a:br>
              <a:rPr lang="en-US" b="1">
                <a:solidFill>
                  <a:schemeClr val="lt1"/>
                </a:solidFill>
              </a:rPr>
            </a:br>
            <a:br>
              <a:rPr lang="en-US" b="1">
                <a:solidFill>
                  <a:schemeClr val="lt1"/>
                </a:solidFill>
              </a:rPr>
            </a:br>
            <a:r>
              <a:rPr lang="en-US" sz="2700" b="1">
                <a:solidFill>
                  <a:schemeClr val="lt1"/>
                </a:solidFill>
              </a:rPr>
              <a:t>Exploração de algumas plataformas/recursos de e-educação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5" name="Google Shape;755;p33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3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7" name="Google Shape;75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848" y="185950"/>
            <a:ext cx="1691680" cy="3549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0" name="Google Shape;760;p33"/>
          <p:cNvGrpSpPr/>
          <p:nvPr/>
        </p:nvGrpSpPr>
        <p:grpSpPr>
          <a:xfrm>
            <a:off x="2958458" y="2699875"/>
            <a:ext cx="2981664" cy="332032"/>
            <a:chOff x="2910350" y="2644047"/>
            <a:chExt cx="3239531" cy="487852"/>
          </a:xfrm>
        </p:grpSpPr>
        <p:pic>
          <p:nvPicPr>
            <p:cNvPr id="761" name="Google Shape;761;p33" descr="Binary outline"/>
            <p:cNvPicPr preferRelativeResize="0"/>
            <p:nvPr/>
          </p:nvPicPr>
          <p:blipFill rotWithShape="1">
            <a:blip r:embed="rId6">
              <a:alphaModFix/>
            </a:blip>
            <a:srcRect b="46646"/>
            <a:stretch/>
          </p:blipFill>
          <p:spPr>
            <a:xfrm>
              <a:off x="2910350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2" name="Google Shape;762;p33" descr="Binary outline"/>
            <p:cNvPicPr preferRelativeResize="0"/>
            <p:nvPr/>
          </p:nvPicPr>
          <p:blipFill rotWithShape="1">
            <a:blip r:embed="rId6">
              <a:alphaModFix/>
            </a:blip>
            <a:srcRect b="46646"/>
            <a:stretch/>
          </p:blipFill>
          <p:spPr>
            <a:xfrm>
              <a:off x="3668597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3" name="Google Shape;763;p33" descr="Binary outline"/>
            <p:cNvPicPr preferRelativeResize="0"/>
            <p:nvPr/>
          </p:nvPicPr>
          <p:blipFill rotWithShape="1">
            <a:blip r:embed="rId6">
              <a:alphaModFix/>
            </a:blip>
            <a:srcRect b="46646"/>
            <a:stretch/>
          </p:blipFill>
          <p:spPr>
            <a:xfrm>
              <a:off x="4446233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4" name="Google Shape;764;p33" descr="Binary outline"/>
            <p:cNvPicPr preferRelativeResize="0"/>
            <p:nvPr/>
          </p:nvPicPr>
          <p:blipFill rotWithShape="1">
            <a:blip r:embed="rId6">
              <a:alphaModFix/>
            </a:blip>
            <a:srcRect b="46646"/>
            <a:stretch/>
          </p:blipFill>
          <p:spPr>
            <a:xfrm>
              <a:off x="5235481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4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4"/>
          <p:cNvSpPr txBox="1"/>
          <p:nvPr/>
        </p:nvSpPr>
        <p:spPr>
          <a:xfrm>
            <a:off x="4424184" y="905693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4"/>
          <p:cNvSpPr/>
          <p:nvPr/>
        </p:nvSpPr>
        <p:spPr>
          <a:xfrm>
            <a:off x="412848" y="1874069"/>
            <a:ext cx="3292200" cy="23073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DESCRIÇÃO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4"/>
          <p:cNvSpPr txBox="1"/>
          <p:nvPr/>
        </p:nvSpPr>
        <p:spPr>
          <a:xfrm>
            <a:off x="4029168" y="1873211"/>
            <a:ext cx="4701984" cy="288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968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Apresentação introdutória, em que algumas plataformas são apresentadas à audiencia.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Aprender a navegar em plataformas de e-educação: explorar os websites de e-educação.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4" name="Google Shape;77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266" y="1449798"/>
            <a:ext cx="1071563" cy="1071563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3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6" name="Google Shape;77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5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35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5"/>
          <p:cNvSpPr txBox="1"/>
          <p:nvPr/>
        </p:nvSpPr>
        <p:spPr>
          <a:xfrm>
            <a:off x="4424184" y="905693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5"/>
          <p:cNvSpPr/>
          <p:nvPr/>
        </p:nvSpPr>
        <p:spPr>
          <a:xfrm>
            <a:off x="602209" y="1481757"/>
            <a:ext cx="7939500" cy="31782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5" name="Google Shape;785;p35"/>
          <p:cNvPicPr preferRelativeResize="0"/>
          <p:nvPr/>
        </p:nvPicPr>
        <p:blipFill rotWithShape="1">
          <a:blip r:embed="rId3">
            <a:alphaModFix/>
          </a:blip>
          <a:srcRect l="12534" t="22157" r="34328" b="28753"/>
          <a:stretch/>
        </p:blipFill>
        <p:spPr>
          <a:xfrm>
            <a:off x="2142698" y="1712972"/>
            <a:ext cx="4858603" cy="2524835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3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7" name="Google Shape;78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36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02.parte1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6"/>
          <p:cNvSpPr txBox="1"/>
          <p:nvPr/>
        </p:nvSpPr>
        <p:spPr>
          <a:xfrm>
            <a:off x="4417309" y="880888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6" name="Google Shape;796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3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9196" y="2422922"/>
            <a:ext cx="1290638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36"/>
          <p:cNvSpPr txBox="1"/>
          <p:nvPr/>
        </p:nvSpPr>
        <p:spPr>
          <a:xfrm>
            <a:off x="5116935" y="3301605"/>
            <a:ext cx="162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https://learndigital.withgoogle.com/digitalgarage/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36"/>
          <p:cNvSpPr txBox="1"/>
          <p:nvPr/>
        </p:nvSpPr>
        <p:spPr>
          <a:xfrm>
            <a:off x="1999196" y="3397974"/>
            <a:ext cx="160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www.open.ac.uk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36"/>
          <p:cNvSpPr txBox="1"/>
          <p:nvPr/>
        </p:nvSpPr>
        <p:spPr>
          <a:xfrm>
            <a:off x="3683655" y="3397974"/>
            <a:ext cx="142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www.youtube.com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36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3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01289" y="3617065"/>
            <a:ext cx="1905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36"/>
          <p:cNvSpPr txBox="1"/>
          <p:nvPr/>
        </p:nvSpPr>
        <p:spPr>
          <a:xfrm>
            <a:off x="7313388" y="4276993"/>
            <a:ext cx="2016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learnworlds.com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36"/>
          <p:cNvSpPr/>
          <p:nvPr/>
        </p:nvSpPr>
        <p:spPr>
          <a:xfrm>
            <a:off x="6791679" y="3173006"/>
            <a:ext cx="2282400" cy="14244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36"/>
          <p:cNvSpPr txBox="1"/>
          <p:nvPr/>
        </p:nvSpPr>
        <p:spPr>
          <a:xfrm>
            <a:off x="6780698" y="2415603"/>
            <a:ext cx="22823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 melhores plataformas de aprendizagem online (atualizado em 2023)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36"/>
          <p:cNvSpPr txBox="1"/>
          <p:nvPr/>
        </p:nvSpPr>
        <p:spPr>
          <a:xfrm>
            <a:off x="366777" y="1635646"/>
            <a:ext cx="29451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Exemplos de Plataformas</a:t>
            </a:r>
            <a:endParaRPr sz="1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36"/>
          <p:cNvSpPr/>
          <p:nvPr/>
        </p:nvSpPr>
        <p:spPr>
          <a:xfrm>
            <a:off x="217209" y="4096115"/>
            <a:ext cx="5643737" cy="523220"/>
          </a:xfrm>
          <a:custGeom>
            <a:avLst/>
            <a:gdLst/>
            <a:ahLst/>
            <a:cxnLst/>
            <a:rect l="l" t="t" r="r" b="b"/>
            <a:pathLst>
              <a:path w="5643737" h="523220" extrusionOk="0">
                <a:moveTo>
                  <a:pt x="0" y="0"/>
                </a:moveTo>
                <a:cubicBezTo>
                  <a:pt x="264317" y="-42957"/>
                  <a:pt x="478276" y="42153"/>
                  <a:pt x="677248" y="0"/>
                </a:cubicBezTo>
                <a:cubicBezTo>
                  <a:pt x="876220" y="-42153"/>
                  <a:pt x="1041141" y="23992"/>
                  <a:pt x="1241622" y="0"/>
                </a:cubicBezTo>
                <a:cubicBezTo>
                  <a:pt x="1442103" y="-23992"/>
                  <a:pt x="1667147" y="4187"/>
                  <a:pt x="1862433" y="0"/>
                </a:cubicBezTo>
                <a:cubicBezTo>
                  <a:pt x="2057719" y="-4187"/>
                  <a:pt x="2188385" y="10427"/>
                  <a:pt x="2483244" y="0"/>
                </a:cubicBezTo>
                <a:cubicBezTo>
                  <a:pt x="2778103" y="-10427"/>
                  <a:pt x="2776220" y="14977"/>
                  <a:pt x="3047618" y="0"/>
                </a:cubicBezTo>
                <a:cubicBezTo>
                  <a:pt x="3319016" y="-14977"/>
                  <a:pt x="3400493" y="65771"/>
                  <a:pt x="3611992" y="0"/>
                </a:cubicBezTo>
                <a:cubicBezTo>
                  <a:pt x="3823491" y="-65771"/>
                  <a:pt x="4036734" y="71392"/>
                  <a:pt x="4232803" y="0"/>
                </a:cubicBezTo>
                <a:cubicBezTo>
                  <a:pt x="4428872" y="-71392"/>
                  <a:pt x="4635835" y="48862"/>
                  <a:pt x="4910051" y="0"/>
                </a:cubicBezTo>
                <a:cubicBezTo>
                  <a:pt x="5184267" y="-48862"/>
                  <a:pt x="5408100" y="26622"/>
                  <a:pt x="5643737" y="0"/>
                </a:cubicBezTo>
                <a:cubicBezTo>
                  <a:pt x="5700029" y="240623"/>
                  <a:pt x="5629657" y="313745"/>
                  <a:pt x="5643737" y="523220"/>
                </a:cubicBezTo>
                <a:cubicBezTo>
                  <a:pt x="5466997" y="544643"/>
                  <a:pt x="5303214" y="517740"/>
                  <a:pt x="5022926" y="523220"/>
                </a:cubicBezTo>
                <a:cubicBezTo>
                  <a:pt x="4742638" y="528700"/>
                  <a:pt x="4644859" y="463696"/>
                  <a:pt x="4345677" y="523220"/>
                </a:cubicBezTo>
                <a:cubicBezTo>
                  <a:pt x="4046495" y="582744"/>
                  <a:pt x="4053431" y="472968"/>
                  <a:pt x="3894179" y="523220"/>
                </a:cubicBezTo>
                <a:cubicBezTo>
                  <a:pt x="3734927" y="573472"/>
                  <a:pt x="3474987" y="500528"/>
                  <a:pt x="3329805" y="523220"/>
                </a:cubicBezTo>
                <a:cubicBezTo>
                  <a:pt x="3184623" y="545912"/>
                  <a:pt x="2951153" y="482664"/>
                  <a:pt x="2821869" y="523220"/>
                </a:cubicBezTo>
                <a:cubicBezTo>
                  <a:pt x="2692585" y="563776"/>
                  <a:pt x="2517035" y="496087"/>
                  <a:pt x="2370370" y="523220"/>
                </a:cubicBezTo>
                <a:cubicBezTo>
                  <a:pt x="2223705" y="550353"/>
                  <a:pt x="2167638" y="481121"/>
                  <a:pt x="1975308" y="523220"/>
                </a:cubicBezTo>
                <a:cubicBezTo>
                  <a:pt x="1782978" y="565319"/>
                  <a:pt x="1528500" y="449707"/>
                  <a:pt x="1354497" y="523220"/>
                </a:cubicBezTo>
                <a:cubicBezTo>
                  <a:pt x="1180494" y="596733"/>
                  <a:pt x="1093915" y="492009"/>
                  <a:pt x="902998" y="523220"/>
                </a:cubicBezTo>
                <a:cubicBezTo>
                  <a:pt x="712081" y="554431"/>
                  <a:pt x="412609" y="484064"/>
                  <a:pt x="0" y="523220"/>
                </a:cubicBezTo>
                <a:cubicBezTo>
                  <a:pt x="-27515" y="361849"/>
                  <a:pt x="4392" y="190664"/>
                  <a:pt x="0" y="0"/>
                </a:cubicBezTo>
                <a:close/>
              </a:path>
            </a:pathLst>
          </a:cu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Uma das plataformas sugeridas é a Coursera, mas o público poderá utilizar qualquer plataforma preferida durante a atividade.</a:t>
            </a: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8" name="Google Shape;808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83655" y="2612589"/>
            <a:ext cx="1536690" cy="61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6"/>
          <p:cNvPicPr preferRelativeResize="0"/>
          <p:nvPr/>
        </p:nvPicPr>
        <p:blipFill rotWithShape="1">
          <a:blip r:embed="rId10">
            <a:alphaModFix/>
          </a:blip>
          <a:srcRect t="31420" b="30592"/>
          <a:stretch/>
        </p:blipFill>
        <p:spPr>
          <a:xfrm>
            <a:off x="5261686" y="2654235"/>
            <a:ext cx="1465168" cy="612104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36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1" name="Google Shape;811;p3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7"/>
          <p:cNvSpPr/>
          <p:nvPr/>
        </p:nvSpPr>
        <p:spPr>
          <a:xfrm>
            <a:off x="412848" y="4713767"/>
            <a:ext cx="8393400" cy="4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3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37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02.parte1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37"/>
          <p:cNvSpPr txBox="1"/>
          <p:nvPr/>
        </p:nvSpPr>
        <p:spPr>
          <a:xfrm>
            <a:off x="4417309" y="880888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1" name="Google Shape;821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37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37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Explore!</a:t>
            </a:r>
            <a:endParaRPr sz="1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37"/>
          <p:cNvSpPr txBox="1"/>
          <p:nvPr/>
        </p:nvSpPr>
        <p:spPr>
          <a:xfrm>
            <a:off x="2696793" y="1677054"/>
            <a:ext cx="41664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Aceda 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Crie uma conta gratuita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5" name="Google Shape;825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4887" y="2554911"/>
            <a:ext cx="1454225" cy="53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1668" y="1819670"/>
            <a:ext cx="2126152" cy="2967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37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8" name="Google Shape;828;p3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8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38"/>
          <p:cNvSpPr txBox="1"/>
          <p:nvPr/>
        </p:nvSpPr>
        <p:spPr>
          <a:xfrm>
            <a:off x="431900" y="450125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02.parte1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8"/>
          <p:cNvSpPr txBox="1"/>
          <p:nvPr/>
        </p:nvSpPr>
        <p:spPr>
          <a:xfrm>
            <a:off x="4417309" y="880888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8" name="Google Shape;838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38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8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38"/>
          <p:cNvSpPr txBox="1"/>
          <p:nvPr/>
        </p:nvSpPr>
        <p:spPr>
          <a:xfrm>
            <a:off x="2679389" y="1423962"/>
            <a:ext cx="41664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Faça um curso gratuito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2" name="Google Shape;842;p38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3" name="Google Shape;843;p38"/>
          <p:cNvPicPr preferRelativeResize="0"/>
          <p:nvPr/>
        </p:nvPicPr>
        <p:blipFill rotWithShape="1">
          <a:blip r:embed="rId5">
            <a:alphaModFix/>
          </a:blip>
          <a:srcRect l="2108" t="15004" r="15801" b="6555"/>
          <a:stretch/>
        </p:blipFill>
        <p:spPr>
          <a:xfrm>
            <a:off x="3606972" y="1949303"/>
            <a:ext cx="5308397" cy="3170292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38"/>
          <p:cNvSpPr/>
          <p:nvPr/>
        </p:nvSpPr>
        <p:spPr>
          <a:xfrm>
            <a:off x="4245935" y="1819670"/>
            <a:ext cx="616800" cy="3681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8"/>
          <p:cNvSpPr/>
          <p:nvPr/>
        </p:nvSpPr>
        <p:spPr>
          <a:xfrm>
            <a:off x="3769276" y="2528733"/>
            <a:ext cx="802800" cy="2757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8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7" name="Google Shape;847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39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02.parte1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9"/>
          <p:cNvSpPr txBox="1"/>
          <p:nvPr/>
        </p:nvSpPr>
        <p:spPr>
          <a:xfrm>
            <a:off x="4417309" y="880888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39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9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39"/>
          <p:cNvSpPr txBox="1"/>
          <p:nvPr/>
        </p:nvSpPr>
        <p:spPr>
          <a:xfrm>
            <a:off x="2679389" y="1423962"/>
            <a:ext cx="41664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Escolha um tema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0" name="Google Shape;860;p39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1" name="Google Shape;861;p39"/>
          <p:cNvSpPr/>
          <p:nvPr/>
        </p:nvSpPr>
        <p:spPr>
          <a:xfrm>
            <a:off x="3769276" y="2528733"/>
            <a:ext cx="802800" cy="2757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2" name="Google Shape;862;p39"/>
          <p:cNvGrpSpPr/>
          <p:nvPr/>
        </p:nvGrpSpPr>
        <p:grpSpPr>
          <a:xfrm>
            <a:off x="3271777" y="1941047"/>
            <a:ext cx="5673026" cy="3176129"/>
            <a:chOff x="3271777" y="1941047"/>
            <a:chExt cx="5673026" cy="3176129"/>
          </a:xfrm>
        </p:grpSpPr>
        <p:pic>
          <p:nvPicPr>
            <p:cNvPr id="863" name="Google Shape;863;p3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71777" y="1941047"/>
              <a:ext cx="5673026" cy="31761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39"/>
            <p:cNvSpPr txBox="1"/>
            <p:nvPr/>
          </p:nvSpPr>
          <p:spPr>
            <a:xfrm>
              <a:off x="5670696" y="2709356"/>
              <a:ext cx="30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9"/>
            <p:cNvSpPr txBox="1"/>
            <p:nvPr/>
          </p:nvSpPr>
          <p:spPr>
            <a:xfrm>
              <a:off x="7120268" y="3127964"/>
              <a:ext cx="304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6" name="Google Shape;866;p3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7" name="Google Shape;867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/>
          <p:nvPr/>
        </p:nvSpPr>
        <p:spPr>
          <a:xfrm>
            <a:off x="0" y="1268763"/>
            <a:ext cx="9144000" cy="286764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 txBox="1">
            <a:spLocks noGrp="1"/>
          </p:cNvSpPr>
          <p:nvPr>
            <p:ph type="ctrTitle"/>
          </p:nvPr>
        </p:nvSpPr>
        <p:spPr>
          <a:xfrm>
            <a:off x="902270" y="2224856"/>
            <a:ext cx="7191445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605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 ATIVIDADE 01</a:t>
            </a:r>
            <a:br>
              <a:rPr lang="en-US" b="1">
                <a:solidFill>
                  <a:schemeClr val="lt1"/>
                </a:solidFill>
              </a:rPr>
            </a:br>
            <a:br>
              <a:rPr lang="en-US" b="1">
                <a:solidFill>
                  <a:schemeClr val="lt1"/>
                </a:solidFill>
              </a:rPr>
            </a:br>
            <a:r>
              <a:rPr lang="en-US" sz="2700" b="1">
                <a:solidFill>
                  <a:schemeClr val="lt1"/>
                </a:solidFill>
              </a:rPr>
              <a:t>Introdução à e-educação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7812360" y="4744040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0" y="26096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848" y="185950"/>
            <a:ext cx="1691680" cy="3549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4"/>
          <p:cNvGrpSpPr/>
          <p:nvPr/>
        </p:nvGrpSpPr>
        <p:grpSpPr>
          <a:xfrm>
            <a:off x="2958477" y="2699918"/>
            <a:ext cx="2981686" cy="332040"/>
            <a:chOff x="2910350" y="2644047"/>
            <a:chExt cx="3239531" cy="487852"/>
          </a:xfrm>
        </p:grpSpPr>
        <p:pic>
          <p:nvPicPr>
            <p:cNvPr id="222" name="Google Shape;222;p4" descr="Binary outline"/>
            <p:cNvPicPr preferRelativeResize="0"/>
            <p:nvPr/>
          </p:nvPicPr>
          <p:blipFill rotWithShape="1">
            <a:blip r:embed="rId5">
              <a:alphaModFix/>
            </a:blip>
            <a:srcRect b="46648"/>
            <a:stretch/>
          </p:blipFill>
          <p:spPr>
            <a:xfrm>
              <a:off x="2910350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4" descr="Binary outline"/>
            <p:cNvPicPr preferRelativeResize="0"/>
            <p:nvPr/>
          </p:nvPicPr>
          <p:blipFill rotWithShape="1">
            <a:blip r:embed="rId5">
              <a:alphaModFix/>
            </a:blip>
            <a:srcRect b="46648"/>
            <a:stretch/>
          </p:blipFill>
          <p:spPr>
            <a:xfrm>
              <a:off x="3668597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4" descr="Binary outline"/>
            <p:cNvPicPr preferRelativeResize="0"/>
            <p:nvPr/>
          </p:nvPicPr>
          <p:blipFill rotWithShape="1">
            <a:blip r:embed="rId5">
              <a:alphaModFix/>
            </a:blip>
            <a:srcRect b="46648"/>
            <a:stretch/>
          </p:blipFill>
          <p:spPr>
            <a:xfrm>
              <a:off x="4446233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4" descr="Binary outline"/>
            <p:cNvPicPr preferRelativeResize="0"/>
            <p:nvPr/>
          </p:nvPicPr>
          <p:blipFill rotWithShape="1">
            <a:blip r:embed="rId5">
              <a:alphaModFix/>
            </a:blip>
            <a:srcRect b="46648"/>
            <a:stretch/>
          </p:blipFill>
          <p:spPr>
            <a:xfrm>
              <a:off x="5235481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40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02.parte1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0"/>
          <p:cNvSpPr txBox="1"/>
          <p:nvPr/>
        </p:nvSpPr>
        <p:spPr>
          <a:xfrm>
            <a:off x="4417309" y="880888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40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40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40"/>
          <p:cNvSpPr txBox="1"/>
          <p:nvPr/>
        </p:nvSpPr>
        <p:spPr>
          <a:xfrm>
            <a:off x="2679389" y="1423962"/>
            <a:ext cx="41664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Escolha um curso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0" name="Google Shape;880;p40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81" name="Google Shape;881;p40"/>
          <p:cNvPicPr preferRelativeResize="0"/>
          <p:nvPr/>
        </p:nvPicPr>
        <p:blipFill rotWithShape="1">
          <a:blip r:embed="rId5">
            <a:alphaModFix/>
          </a:blip>
          <a:srcRect l="6586" t="20536" r="6159" b="9396"/>
          <a:stretch/>
        </p:blipFill>
        <p:spPr>
          <a:xfrm>
            <a:off x="3048000" y="1959667"/>
            <a:ext cx="5344315" cy="2682246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40"/>
          <p:cNvSpPr/>
          <p:nvPr/>
        </p:nvSpPr>
        <p:spPr>
          <a:xfrm>
            <a:off x="4417309" y="1743740"/>
            <a:ext cx="1414800" cy="23889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4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4" name="Google Shape;88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4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41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02.parte1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41"/>
          <p:cNvSpPr txBox="1"/>
          <p:nvPr/>
        </p:nvSpPr>
        <p:spPr>
          <a:xfrm>
            <a:off x="4417309" y="880888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3" name="Google Shape;893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41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41"/>
          <p:cNvSpPr txBox="1"/>
          <p:nvPr/>
        </p:nvSpPr>
        <p:spPr>
          <a:xfrm>
            <a:off x="366777" y="1635646"/>
            <a:ext cx="294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41"/>
          <p:cNvSpPr txBox="1"/>
          <p:nvPr/>
        </p:nvSpPr>
        <p:spPr>
          <a:xfrm>
            <a:off x="2679389" y="1423962"/>
            <a:ext cx="6194934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Está pronto para se inscrever gratuitamente e começar a aprender!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7" name="Google Shape;897;p41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8" name="Google Shape;89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1446" y="2044567"/>
            <a:ext cx="6480703" cy="2368863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41"/>
          <p:cNvSpPr/>
          <p:nvPr/>
        </p:nvSpPr>
        <p:spPr>
          <a:xfrm>
            <a:off x="3469047" y="3185004"/>
            <a:ext cx="1367400" cy="9531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42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02.parte2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42"/>
          <p:cNvSpPr txBox="1"/>
          <p:nvPr/>
        </p:nvSpPr>
        <p:spPr>
          <a:xfrm>
            <a:off x="4417309" y="880888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42"/>
          <p:cNvSpPr txBox="1"/>
          <p:nvPr/>
        </p:nvSpPr>
        <p:spPr>
          <a:xfrm>
            <a:off x="3214879" y="1874069"/>
            <a:ext cx="5238300" cy="245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Debate, no qual cada participante poderia falar sobre a sua experiência.</a:t>
            </a:r>
            <a:endParaRPr/>
          </a:p>
          <a:p>
            <a:pPr marL="285750" marR="0" lvl="0" indent="-1841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debate incidirá sobre quais foram as </a:t>
            </a:r>
            <a:r>
              <a:rPr lang="en-US" sz="1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maiores dificuldades que o público encontrou ao procurar um curso online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ou quais foram, na sua opinião, os pontos mais positivos das plataformas.</a:t>
            </a:r>
            <a:endParaRPr/>
          </a:p>
          <a:p>
            <a:pPr marL="285750" marR="0" lvl="0" indent="-1841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0" name="Google Shape;91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749" y="1659011"/>
            <a:ext cx="2778338" cy="1825478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42"/>
          <p:cNvSpPr/>
          <p:nvPr/>
        </p:nvSpPr>
        <p:spPr>
          <a:xfrm>
            <a:off x="2849526" y="4072242"/>
            <a:ext cx="5518515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Utilize quadros brancos online para partilhar ideias!!</a:t>
            </a:r>
            <a:endParaRPr/>
          </a:p>
        </p:txBody>
      </p:sp>
      <p:sp>
        <p:nvSpPr>
          <p:cNvPr id="912" name="Google Shape;912;p4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2"/>
          <p:cNvSpPr/>
          <p:nvPr/>
        </p:nvSpPr>
        <p:spPr>
          <a:xfrm>
            <a:off x="584300" y="3487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4" name="Google Shape;91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988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3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43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02.parte3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43"/>
          <p:cNvSpPr txBox="1"/>
          <p:nvPr/>
        </p:nvSpPr>
        <p:spPr>
          <a:xfrm>
            <a:off x="4417309" y="880888"/>
            <a:ext cx="4572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Exploração de algumas plataformas/recursos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43"/>
          <p:cNvSpPr txBox="1"/>
          <p:nvPr/>
        </p:nvSpPr>
        <p:spPr>
          <a:xfrm>
            <a:off x="3289004" y="2218661"/>
            <a:ext cx="53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Indique 3 cursos online que gostaria de frequentar no futuro.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3" name="Google Shape;92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749" y="1659011"/>
            <a:ext cx="2778338" cy="1825478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43"/>
          <p:cNvSpPr/>
          <p:nvPr/>
        </p:nvSpPr>
        <p:spPr>
          <a:xfrm>
            <a:off x="3289004" y="3756872"/>
            <a:ext cx="514992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Utilize quadros brancos online para partilhar ideias!!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4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43"/>
          <p:cNvSpPr/>
          <p:nvPr/>
        </p:nvSpPr>
        <p:spPr>
          <a:xfrm>
            <a:off x="584300" y="3487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7" name="Google Shape;927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988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44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934" name="Google Shape;934;p44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44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No: 2021-1-DE02-KA220-VET-000030542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44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Siga-nos no Facebook!</a:t>
            </a: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44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Obrigado!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939" name="Google Shape;93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5137" y="4769180"/>
            <a:ext cx="987006" cy="207069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44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No: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44"/>
          <p:cNvSpPr txBox="1"/>
          <p:nvPr/>
        </p:nvSpPr>
        <p:spPr>
          <a:xfrm>
            <a:off x="6997790" y="4514760"/>
            <a:ext cx="20943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" i="1">
                <a:solidFill>
                  <a:srgbClr val="20124D"/>
                </a:solidFill>
                <a:latin typeface="Open Sans"/>
                <a:ea typeface="Open Sans"/>
                <a:cs typeface="Open Sans"/>
                <a:sym typeface="Open Sans"/>
              </a:rPr>
              <a:t>"Financiado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pelas mesmas."</a:t>
            </a:r>
            <a:endParaRPr sz="100" b="0" i="0" u="none" strike="noStrike" cap="none">
              <a:solidFill>
                <a:srgbClr val="0337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2" name="Google Shape;94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2" y="4578382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44" descr="Qr cod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44"/>
          <p:cNvSpPr txBox="1"/>
          <p:nvPr/>
        </p:nvSpPr>
        <p:spPr>
          <a:xfrm>
            <a:off x="1161434" y="3943467"/>
            <a:ext cx="2330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1F108C"/>
                </a:solidFill>
                <a:latin typeface="Arial"/>
                <a:ea typeface="Arial"/>
                <a:cs typeface="Arial"/>
                <a:sym typeface="Arial"/>
              </a:rPr>
              <a:t>https://www.facebook.com/digequalproject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4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6" name="Google Shape;946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4988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5"/>
          <p:cNvSpPr/>
          <p:nvPr/>
        </p:nvSpPr>
        <p:spPr>
          <a:xfrm>
            <a:off x="0" y="4731990"/>
            <a:ext cx="9144000" cy="4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45"/>
          <p:cNvGrpSpPr/>
          <p:nvPr/>
        </p:nvGrpSpPr>
        <p:grpSpPr>
          <a:xfrm>
            <a:off x="251520" y="-9534"/>
            <a:ext cx="8919571" cy="5215943"/>
            <a:chOff x="216024" y="-27709"/>
            <a:chExt cx="8919571" cy="5215943"/>
          </a:xfrm>
        </p:grpSpPr>
        <p:sp>
          <p:nvSpPr>
            <p:cNvPr id="954" name="Google Shape;954;p45"/>
            <p:cNvSpPr/>
            <p:nvPr/>
          </p:nvSpPr>
          <p:spPr>
            <a:xfrm>
              <a:off x="3516895" y="-27709"/>
              <a:ext cx="5618700" cy="12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5"/>
            <p:cNvSpPr/>
            <p:nvPr/>
          </p:nvSpPr>
          <p:spPr>
            <a:xfrm>
              <a:off x="216024" y="4842034"/>
              <a:ext cx="30150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Project No: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5"/>
            <p:cNvSpPr txBox="1"/>
            <p:nvPr/>
          </p:nvSpPr>
          <p:spPr>
            <a:xfrm>
              <a:off x="7056784" y="4786747"/>
              <a:ext cx="1912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7" name="Google Shape;957;p45"/>
          <p:cNvSpPr txBox="1">
            <a:spLocks noGrp="1"/>
          </p:cNvSpPr>
          <p:nvPr>
            <p:ph type="ctrTitle"/>
          </p:nvPr>
        </p:nvSpPr>
        <p:spPr>
          <a:xfrm>
            <a:off x="5004048" y="1619895"/>
            <a:ext cx="3895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1F108C"/>
                </a:solidFill>
              </a:rPr>
              <a:t>Atividades </a:t>
            </a:r>
            <a:br>
              <a:rPr lang="en-US" sz="3600">
                <a:solidFill>
                  <a:srgbClr val="1F108C"/>
                </a:solidFill>
              </a:rPr>
            </a:br>
            <a:r>
              <a:rPr lang="en-US" sz="3600">
                <a:solidFill>
                  <a:srgbClr val="1F108C"/>
                </a:solidFill>
              </a:rPr>
              <a:t>e-educação</a:t>
            </a:r>
            <a:endParaRPr sz="3600">
              <a:solidFill>
                <a:srgbClr val="1F108C"/>
              </a:solidFill>
            </a:endParaRPr>
          </a:p>
        </p:txBody>
      </p:sp>
      <p:sp>
        <p:nvSpPr>
          <p:cNvPr id="958" name="Google Shape;958;p45"/>
          <p:cNvSpPr/>
          <p:nvPr/>
        </p:nvSpPr>
        <p:spPr>
          <a:xfrm>
            <a:off x="1296103" y="4819150"/>
            <a:ext cx="536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105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Developed by Universidade de Aveiro   </a:t>
            </a: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|    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January, 2023</a:t>
            </a:r>
            <a:endParaRPr sz="900" b="0" i="0" u="none" strike="noStrike" cap="none">
              <a:solidFill>
                <a:srgbClr val="1F1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45"/>
          <p:cNvSpPr txBox="1">
            <a:spLocks noGrp="1"/>
          </p:cNvSpPr>
          <p:nvPr>
            <p:ph type="subTitle" idx="1"/>
          </p:nvPr>
        </p:nvSpPr>
        <p:spPr>
          <a:xfrm>
            <a:off x="5275329" y="2895476"/>
            <a:ext cx="3895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r>
              <a:rPr lang="en-US" sz="8000" b="1">
                <a:solidFill>
                  <a:srgbClr val="00B050"/>
                </a:solidFill>
              </a:rPr>
              <a:t>Atividade 3</a:t>
            </a:r>
            <a:endParaRPr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cxnSp>
        <p:nvCxnSpPr>
          <p:cNvPr id="960" name="Google Shape;960;p45"/>
          <p:cNvCxnSpPr/>
          <p:nvPr/>
        </p:nvCxnSpPr>
        <p:spPr>
          <a:xfrm>
            <a:off x="5670025" y="3651870"/>
            <a:ext cx="1152000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961" name="Google Shape;961;p45"/>
          <p:cNvCxnSpPr/>
          <p:nvPr/>
        </p:nvCxnSpPr>
        <p:spPr>
          <a:xfrm>
            <a:off x="7668344" y="3651870"/>
            <a:ext cx="1152000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962" name="Google Shape;96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191" y="4567090"/>
            <a:ext cx="1691680" cy="505976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4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45"/>
          <p:cNvSpPr/>
          <p:nvPr/>
        </p:nvSpPr>
        <p:spPr>
          <a:xfrm>
            <a:off x="4536153" y="3944015"/>
            <a:ext cx="4572000" cy="1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 i="1">
                <a:solidFill>
                  <a:srgbClr val="20124D"/>
                </a:solidFill>
                <a:latin typeface="Open Sans"/>
                <a:ea typeface="Open Sans"/>
                <a:cs typeface="Open Sans"/>
                <a:sym typeface="Open Sans"/>
              </a:rPr>
              <a:t>"Financiado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pelas mesmas."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5" name="Google Shape;96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13" y="624350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46"/>
          <p:cNvSpPr/>
          <p:nvPr/>
        </p:nvSpPr>
        <p:spPr>
          <a:xfrm>
            <a:off x="0" y="1268763"/>
            <a:ext cx="9144000" cy="28677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46"/>
          <p:cNvSpPr txBox="1">
            <a:spLocks noGrp="1"/>
          </p:cNvSpPr>
          <p:nvPr>
            <p:ph type="ctrTitle"/>
          </p:nvPr>
        </p:nvSpPr>
        <p:spPr>
          <a:xfrm>
            <a:off x="933212" y="2480657"/>
            <a:ext cx="71295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605"/>
              <a:buNone/>
            </a:pPr>
            <a:r>
              <a:rPr lang="en-US" b="1">
                <a:solidFill>
                  <a:schemeClr val="lt1"/>
                </a:solidFill>
              </a:rPr>
              <a:t> ATIVIDADE 03</a:t>
            </a:r>
            <a:br>
              <a:rPr lang="en-US" b="1">
                <a:solidFill>
                  <a:schemeClr val="lt1"/>
                </a:solidFill>
              </a:rPr>
            </a:br>
            <a:br>
              <a:rPr lang="en-US" b="1">
                <a:solidFill>
                  <a:schemeClr val="lt1"/>
                </a:solidFill>
              </a:rPr>
            </a:br>
            <a:r>
              <a:rPr lang="en-US" sz="2700" b="1">
                <a:solidFill>
                  <a:schemeClr val="lt1"/>
                </a:solidFill>
              </a:rPr>
              <a:t>Envolvimento direto com um curso online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chemeClr val="lt1"/>
              </a:solidFill>
            </a:endParaRPr>
          </a:p>
        </p:txBody>
      </p:sp>
      <p:sp>
        <p:nvSpPr>
          <p:cNvPr id="973" name="Google Shape;973;p46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46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5" name="Google Shape;97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848" y="185950"/>
            <a:ext cx="1691680" cy="3549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8" name="Google Shape;978;p46"/>
          <p:cNvGrpSpPr/>
          <p:nvPr/>
        </p:nvGrpSpPr>
        <p:grpSpPr>
          <a:xfrm>
            <a:off x="2958458" y="2699875"/>
            <a:ext cx="2981664" cy="332032"/>
            <a:chOff x="2910350" y="2644047"/>
            <a:chExt cx="3239531" cy="487852"/>
          </a:xfrm>
        </p:grpSpPr>
        <p:pic>
          <p:nvPicPr>
            <p:cNvPr id="979" name="Google Shape;979;p46" descr="Binary outline"/>
            <p:cNvPicPr preferRelativeResize="0"/>
            <p:nvPr/>
          </p:nvPicPr>
          <p:blipFill rotWithShape="1">
            <a:blip r:embed="rId6">
              <a:alphaModFix/>
            </a:blip>
            <a:srcRect b="46646"/>
            <a:stretch/>
          </p:blipFill>
          <p:spPr>
            <a:xfrm>
              <a:off x="2910350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0" name="Google Shape;980;p46" descr="Binary outline"/>
            <p:cNvPicPr preferRelativeResize="0"/>
            <p:nvPr/>
          </p:nvPicPr>
          <p:blipFill rotWithShape="1">
            <a:blip r:embed="rId6">
              <a:alphaModFix/>
            </a:blip>
            <a:srcRect b="46646"/>
            <a:stretch/>
          </p:blipFill>
          <p:spPr>
            <a:xfrm>
              <a:off x="3668597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1" name="Google Shape;981;p46" descr="Binary outline"/>
            <p:cNvPicPr preferRelativeResize="0"/>
            <p:nvPr/>
          </p:nvPicPr>
          <p:blipFill rotWithShape="1">
            <a:blip r:embed="rId6">
              <a:alphaModFix/>
            </a:blip>
            <a:srcRect b="46646"/>
            <a:stretch/>
          </p:blipFill>
          <p:spPr>
            <a:xfrm>
              <a:off x="4446233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2" name="Google Shape;982;p46" descr="Binary outline"/>
            <p:cNvPicPr preferRelativeResize="0"/>
            <p:nvPr/>
          </p:nvPicPr>
          <p:blipFill rotWithShape="1">
            <a:blip r:embed="rId6">
              <a:alphaModFix/>
            </a:blip>
            <a:srcRect b="46646"/>
            <a:stretch/>
          </p:blipFill>
          <p:spPr>
            <a:xfrm>
              <a:off x="5235481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47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47"/>
          <p:cNvSpPr txBox="1"/>
          <p:nvPr/>
        </p:nvSpPr>
        <p:spPr>
          <a:xfrm>
            <a:off x="4424184" y="905693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Envolvimento direto com um curso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47"/>
          <p:cNvSpPr/>
          <p:nvPr/>
        </p:nvSpPr>
        <p:spPr>
          <a:xfrm>
            <a:off x="412848" y="1874069"/>
            <a:ext cx="3292200" cy="23073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DESCRIÇÃO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47"/>
          <p:cNvSpPr txBox="1"/>
          <p:nvPr/>
        </p:nvSpPr>
        <p:spPr>
          <a:xfrm>
            <a:off x="4240829" y="2068023"/>
            <a:ext cx="4496601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Aprender a utilizar e a explorar todos os materiais de aprendizagem disponibilizados pelos cursos online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Aquisição de competências conferidas pela informação disponibilizada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4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3" name="Google Shape;99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9266" y="1449798"/>
            <a:ext cx="1071563" cy="1071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8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48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03.parte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48"/>
          <p:cNvSpPr txBox="1"/>
          <p:nvPr/>
        </p:nvSpPr>
        <p:spPr>
          <a:xfrm>
            <a:off x="4444809" y="905693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Envolvimento direto com um curso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48"/>
          <p:cNvSpPr txBox="1"/>
          <p:nvPr/>
        </p:nvSpPr>
        <p:spPr>
          <a:xfrm>
            <a:off x="2258688" y="1890663"/>
            <a:ext cx="5310900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Escolha uma plataforma online onde estejam disponíveis cursos online.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 procurar 3 cursos: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 curso que o ensine a tocar um instrumento musical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 curso que lhe ensine uma nova língua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 curso que ensine a cuidar de plantas aromáticas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3" name="Google Shape;1003;p48" descr="Graduation ca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43952">
            <a:off x="981383" y="1515661"/>
            <a:ext cx="1349704" cy="1349704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48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5" name="Google Shape;100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49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49"/>
          <p:cNvSpPr txBox="1"/>
          <p:nvPr/>
        </p:nvSpPr>
        <p:spPr>
          <a:xfrm>
            <a:off x="4424184" y="905693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Envolvimento direto com um curso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49"/>
          <p:cNvSpPr/>
          <p:nvPr/>
        </p:nvSpPr>
        <p:spPr>
          <a:xfrm>
            <a:off x="412847" y="1874068"/>
            <a:ext cx="3893100" cy="25716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Faça uma lista dos benefícios e vantagens de cada um dos cursos que encontrou anteriormente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4" name="Google Shape;101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7784" y="1935483"/>
            <a:ext cx="3627293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4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6" name="Google Shape;101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/>
          <p:nvPr/>
        </p:nvSpPr>
        <p:spPr>
          <a:xfrm>
            <a:off x="0" y="790007"/>
            <a:ext cx="9144000" cy="57606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4424184" y="905693"/>
            <a:ext cx="4572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Introdução às plataformas e recursos de e- 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412848" y="1874069"/>
            <a:ext cx="3292068" cy="230738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Público-Alvo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pessoas não familiarizadas com plataformas de e-educação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172" y="1496673"/>
            <a:ext cx="2856820" cy="2856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5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50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03.parte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50"/>
          <p:cNvSpPr txBox="1"/>
          <p:nvPr/>
        </p:nvSpPr>
        <p:spPr>
          <a:xfrm>
            <a:off x="4444809" y="905693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Envolvimento direto com um curso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50"/>
          <p:cNvSpPr/>
          <p:nvPr/>
        </p:nvSpPr>
        <p:spPr>
          <a:xfrm>
            <a:off x="6275847" y="3499360"/>
            <a:ext cx="2421600" cy="11025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Utilize quadros brancos online para partilhar ideias!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5" name="Google Shape;102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800" y="1635650"/>
            <a:ext cx="5356359" cy="29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50"/>
          <p:cNvSpPr txBox="1"/>
          <p:nvPr/>
        </p:nvSpPr>
        <p:spPr>
          <a:xfrm>
            <a:off x="652803" y="4245613"/>
            <a:ext cx="2399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https://lucidspark.com/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5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oogle Shape;1034;p51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1035" name="Google Shape;1035;p51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7" name="Google Shape;1037;p51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No: 2021-1-DE02-KA220-VET-000030542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51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Siga-nos no Facebook!</a:t>
            </a: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51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Obrigado!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040" name="Google Shape;104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5137" y="4769180"/>
            <a:ext cx="987006" cy="20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51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No: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51"/>
          <p:cNvSpPr txBox="1"/>
          <p:nvPr/>
        </p:nvSpPr>
        <p:spPr>
          <a:xfrm>
            <a:off x="7023665" y="4454248"/>
            <a:ext cx="2094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" i="1">
                <a:solidFill>
                  <a:srgbClr val="20124D"/>
                </a:solidFill>
                <a:latin typeface="Open Sans"/>
                <a:ea typeface="Open Sans"/>
                <a:cs typeface="Open Sans"/>
                <a:sym typeface="Open Sans"/>
              </a:rPr>
              <a:t>"Financiado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pelas mesmas."</a:t>
            </a:r>
            <a:endParaRPr sz="200" b="0" i="0" u="none" strike="noStrike" cap="none">
              <a:solidFill>
                <a:srgbClr val="0337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3" name="Google Shape;1043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2" y="4578382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51" descr="Qr cod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51"/>
          <p:cNvSpPr txBox="1"/>
          <p:nvPr/>
        </p:nvSpPr>
        <p:spPr>
          <a:xfrm>
            <a:off x="1161434" y="3943467"/>
            <a:ext cx="2330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1F108C"/>
                </a:solidFill>
                <a:latin typeface="Arial"/>
                <a:ea typeface="Arial"/>
                <a:cs typeface="Arial"/>
                <a:sym typeface="Arial"/>
              </a:rPr>
              <a:t>https://www.facebook.com/digequalproject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5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4424184" y="905693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Introdução às plataformas e recursos de e- 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412848" y="1874069"/>
            <a:ext cx="3292068" cy="230738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 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DESCRIÇÃO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 txBox="1"/>
          <p:nvPr/>
        </p:nvSpPr>
        <p:spPr>
          <a:xfrm>
            <a:off x="4191955" y="1897110"/>
            <a:ext cx="446581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      Contexto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Conhecer a existência do ensino online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Aprender sobre a existência de diferentes tipos de ensino e cursos online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Saber como encontrar diferentes cursos e plataformas online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8142" y="1480535"/>
            <a:ext cx="833150" cy="8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 txBox="1"/>
          <p:nvPr/>
        </p:nvSpPr>
        <p:spPr>
          <a:xfrm>
            <a:off x="0" y="1772778"/>
            <a:ext cx="9144000" cy="2677616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2030 para o Desenvolvimento Sustentável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 plano ambicioso que visa alcançar uma prosperidade que respeite o planeta e os seus habitantes.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8458" y="960120"/>
            <a:ext cx="2241634" cy="641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355600" y="1561987"/>
            <a:ext cx="8287658" cy="286228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9EDB"/>
                </a:solidFill>
                <a:latin typeface="Arial"/>
                <a:ea typeface="Arial"/>
                <a:cs typeface="Arial"/>
                <a:sym typeface="Arial"/>
              </a:rPr>
              <a:t>A ameaça das alterações climáticas é agora mais real do que nunca e os ODS são cruciais se quisermos evitar comprometer o futuro dos nossos filhos.</a:t>
            </a:r>
            <a:endParaRPr sz="3600" b="0" i="0" u="none" strike="noStrike" cap="none">
              <a:solidFill>
                <a:srgbClr val="009E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571" y="404759"/>
            <a:ext cx="3032385" cy="868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/>
          <p:nvPr/>
        </p:nvSpPr>
        <p:spPr>
          <a:xfrm>
            <a:off x="0" y="-4487"/>
            <a:ext cx="9144000" cy="5143500"/>
          </a:xfrm>
          <a:prstGeom prst="rect">
            <a:avLst/>
          </a:prstGeom>
          <a:solidFill>
            <a:srgbClr val="009ED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109438" y="-14196"/>
            <a:ext cx="8652997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 Agenda é composta por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 de Desenvolvimento Sustentável (ODSs)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subdivididos em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169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objetivos,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atingir até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2030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 o objetivo de “</a:t>
            </a:r>
            <a:r>
              <a:rPr lang="en-US" sz="32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não deixar ninguém para trás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9137" y="4244304"/>
            <a:ext cx="2241634" cy="641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2199</Words>
  <Application>Microsoft Office PowerPoint</Application>
  <PresentationFormat>Προβολή στην οθόνη (16:9)</PresentationFormat>
  <Paragraphs>366</Paragraphs>
  <Slides>51</Slides>
  <Notes>51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51</vt:i4>
      </vt:variant>
    </vt:vector>
  </HeadingPairs>
  <TitlesOfParts>
    <vt:vector size="58" baseType="lpstr">
      <vt:lpstr>Play</vt:lpstr>
      <vt:lpstr>Open Sans</vt:lpstr>
      <vt:lpstr>Calibri</vt:lpstr>
      <vt:lpstr>Montserrat</vt:lpstr>
      <vt:lpstr>Arial</vt:lpstr>
      <vt:lpstr>Θέμα του Office</vt:lpstr>
      <vt:lpstr>Θέμα του Office</vt:lpstr>
      <vt:lpstr>Atividades e-educação</vt:lpstr>
      <vt:lpstr>Παρουσίαση του PowerPoint</vt:lpstr>
      <vt:lpstr>Παρουσίαση του PowerPoint</vt:lpstr>
      <vt:lpstr> ATIVIDADE 01  Introdução à e-educação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What is E-education?</vt:lpstr>
      <vt:lpstr>What is E-education?</vt:lpstr>
      <vt:lpstr>Παρουσίαση του PowerPoint</vt:lpstr>
      <vt:lpstr>Παρουσίαση του PowerPoint</vt:lpstr>
      <vt:lpstr>What is E-education?</vt:lpstr>
      <vt:lpstr>What is E-education?</vt:lpstr>
      <vt:lpstr>Παρουσίαση του PowerPoint</vt:lpstr>
      <vt:lpstr>What is E-education?</vt:lpstr>
      <vt:lpstr>What is E-education?</vt:lpstr>
      <vt:lpstr>What is E-education?</vt:lpstr>
      <vt:lpstr>What is E-education?</vt:lpstr>
      <vt:lpstr>What is E-education?</vt:lpstr>
      <vt:lpstr>What is E-education?</vt:lpstr>
      <vt:lpstr>What is E-education?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Atividades  e-educação</vt:lpstr>
      <vt:lpstr>Παρουσίαση του PowerPoint</vt:lpstr>
      <vt:lpstr>Παρουσίαση του PowerPoint</vt:lpstr>
      <vt:lpstr> ATIVIDADE 02  Exploração de algumas plataformas/recursos de e-educação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Atividades  e-educação</vt:lpstr>
      <vt:lpstr> ATIVIDADE 03  Envolvimento direto com um curso online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e-educação</dc:title>
  <cp:lastModifiedBy>Panagiotis Anastassopoulos</cp:lastModifiedBy>
  <cp:revision>1</cp:revision>
  <dcterms:modified xsi:type="dcterms:W3CDTF">2023-11-19T00:38:35Z</dcterms:modified>
</cp:coreProperties>
</file>