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Calibri" panose="020F0502020204030204" pitchFamily="34" charset="0"/>
      <p:regular r:id="rId49"/>
      <p:bold r:id="rId50"/>
      <p:italic r:id="rId51"/>
      <p:boldItalic r:id="rId52"/>
    </p:embeddedFont>
    <p:embeddedFont>
      <p:font typeface="Noto Sans Symbols" panose="020B0604020202020204" charset="0"/>
      <p:regular r:id="rId53"/>
      <p:bold r:id="rId54"/>
    </p:embeddedFont>
    <p:embeddedFont>
      <p:font typeface="Open Sans" panose="020B0606030504020204" pitchFamily="34" charset="0"/>
      <p:regular r:id="rId55"/>
      <p:bold r:id="rId56"/>
      <p:italic r:id="rId57"/>
      <p:boldItalic r:id="rId58"/>
    </p:embeddedFont>
    <p:embeddedFont>
      <p:font typeface="Play"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jUzzjZhIB8+/lzlXKEmy5Ef9tk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84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15" name="Google Shape;21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02" name="Google Shape;10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32" name="Google Shape;43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447" name="Google Shape;44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c2b25f940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g1c2b25f940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g1c2b25f940f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c2b25f940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1c2b25f940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g1c2b25f940f_0_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c2b25f940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1c2b25f940f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g1c2b25f940f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2" name="Google Shape;53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60" name="Google Shape;560;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73" name="Google Shape;57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586" name="Google Shape;58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4c04bed0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g24c04bed0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24c04bed084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13" name="Google Shape;613;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26" name="Google Shape;626;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9" name="Google Shape;63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40" name="Google Shape;64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2" name="Google Shape;652;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65" name="Google Shape;665;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78" name="Google Shape;678;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0" name="Google Shape;690;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91" name="Google Shape;691;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04" name="Google Shape;704;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17" name="Google Shape;71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00" name="Google Shape;200;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0"/>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1792288" y="459581"/>
            <a:ext cx="5486400" cy="3086100"/>
          </a:xfrm>
          <a:prstGeom prst="rect">
            <a:avLst/>
          </a:prstGeom>
          <a:noFill/>
          <a:ln>
            <a:noFill/>
          </a:ln>
        </p:spPr>
      </p:sp>
      <p:sp>
        <p:nvSpPr>
          <p:cNvPr id="68" name="Google Shape;68;p15"/>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apps.apple.com/us/app/rimidi-patient-application/id1480172513" TargetMode="External"/><Relationship Id="rId13"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hyperlink" Target="https://apps.apple.com/us/app/myfitnesspal-calorie-counter/id341232718" TargetMode="External"/><Relationship Id="rId12"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apps.apple.com/us/app/apple-health/id1242545199" TargetMode="External"/><Relationship Id="rId11" Type="http://schemas.openxmlformats.org/officeDocument/2006/relationships/image" Target="../media/image18.jpg"/><Relationship Id="rId5" Type="http://schemas.openxmlformats.org/officeDocument/2006/relationships/hyperlink" Target="https://apps.apple.com/us/app/fitness/id1208224953" TargetMode="External"/><Relationship Id="rId15" Type="http://schemas.openxmlformats.org/officeDocument/2006/relationships/image" Target="../media/image3.jpg"/><Relationship Id="rId10" Type="http://schemas.openxmlformats.org/officeDocument/2006/relationships/image" Target="../media/image17.jpg"/><Relationship Id="rId4" Type="http://schemas.openxmlformats.org/officeDocument/2006/relationships/image" Target="../media/image5.png"/><Relationship Id="rId9" Type="http://schemas.openxmlformats.org/officeDocument/2006/relationships/hyperlink" Target="https://play.google.com/store/apps/details?id=app.medicalid.free&amp;hl=en&amp;gl=US" TargetMode="Externa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hyperlink" Target="https://health-iq.scoreapp.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play.google.com/store/apps/details?id=nl.addapp.hartgame" TargetMode="External"/><Relationship Id="rId11" Type="http://schemas.openxmlformats.org/officeDocument/2006/relationships/image" Target="../media/image3.jpg"/><Relationship Id="rId5" Type="http://schemas.openxmlformats.org/officeDocument/2006/relationships/hyperlink" Target="https://dokiedhuzhqa9.cloudfront.net/" TargetMode="External"/><Relationship Id="rId10" Type="http://schemas.openxmlformats.org/officeDocument/2006/relationships/image" Target="../media/image24.png"/><Relationship Id="rId4" Type="http://schemas.openxmlformats.org/officeDocument/2006/relationships/image" Target="../media/image5.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5.png"/><Relationship Id="rId9"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9.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0.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2.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7.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8.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39.gif"/><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0.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41.jp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3.jp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3.jp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0.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1.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pSp>
        <p:nvGrpSpPr>
          <p:cNvPr id="90" name="Google Shape;90;p1"/>
          <p:cNvGrpSpPr/>
          <p:nvPr/>
        </p:nvGrpSpPr>
        <p:grpSpPr>
          <a:xfrm>
            <a:off x="251520" y="-9534"/>
            <a:ext cx="8919713" cy="5215992"/>
            <a:chOff x="216024" y="-27709"/>
            <a:chExt cx="8919713" cy="5215992"/>
          </a:xfrm>
        </p:grpSpPr>
        <p:sp>
          <p:nvSpPr>
            <p:cNvPr id="91" name="Google Shape;91;p1"/>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92" name="Google Shape;92;p1"/>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93" name="Google Shape;93;p1"/>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E-health</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How technology changes the way we manage our health</a:t>
            </a:r>
            <a:endParaRPr sz="1600" b="1">
              <a:solidFill>
                <a:srgbClr val="1F108C"/>
              </a:solidFill>
            </a:endParaRPr>
          </a:p>
        </p:txBody>
      </p:sp>
      <p:sp>
        <p:nvSpPr>
          <p:cNvPr id="95" name="Google Shape;95;p1"/>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Lesson 1.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The importance of literacy in e-health</a:t>
            </a:r>
            <a:endParaRPr sz="72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6" name="Google Shape;96;p1"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97" name="Google Shape;97;p1"/>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98" name="Google Shape;98;p1"/>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6"/>
        <p:cNvGrpSpPr/>
        <p:nvPr/>
      </p:nvGrpSpPr>
      <p:grpSpPr>
        <a:xfrm>
          <a:off x="0" y="0"/>
          <a:ext cx="0" cy="0"/>
          <a:chOff x="0" y="0"/>
          <a:chExt cx="0" cy="0"/>
        </a:xfrm>
      </p:grpSpPr>
      <p:sp>
        <p:nvSpPr>
          <p:cNvPr id="217" name="Google Shape;217;p4"/>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18" name="Google Shape;218;p4"/>
          <p:cNvGrpSpPr/>
          <p:nvPr/>
        </p:nvGrpSpPr>
        <p:grpSpPr>
          <a:xfrm>
            <a:off x="251520" y="-9534"/>
            <a:ext cx="8919713" cy="5215992"/>
            <a:chOff x="216024" y="-27709"/>
            <a:chExt cx="8919713" cy="5215992"/>
          </a:xfrm>
        </p:grpSpPr>
        <p:sp>
          <p:nvSpPr>
            <p:cNvPr id="219" name="Google Shape;219;p4"/>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20" name="Google Shape;220;p4"/>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221" name="Google Shape;221;p4"/>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E-health</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How technology changes the way we manage our health</a:t>
            </a:r>
            <a:endParaRPr sz="1600" b="1">
              <a:solidFill>
                <a:srgbClr val="1F108C"/>
              </a:solidFill>
            </a:endParaRPr>
          </a:p>
        </p:txBody>
      </p:sp>
      <p:sp>
        <p:nvSpPr>
          <p:cNvPr id="222" name="Google Shape;222;p4"/>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Eurosuccess Consulting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223" name="Google Shape;223;p4"/>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Lesson 2.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6400" b="1" i="1">
                <a:solidFill>
                  <a:srgbClr val="1F108C"/>
                </a:solidFill>
              </a:rPr>
              <a:t>Understanding our nutrition, fitness and health management knowledge</a:t>
            </a:r>
            <a:endParaRPr sz="64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224" name="Google Shape;224;p4"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225" name="Google Shape;225;p4"/>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226" name="Google Shape;226;p4"/>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sp>
        <p:nvSpPr>
          <p:cNvPr id="234" name="Google Shape;234;p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5" name="Google Shape;235;p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36" name="Google Shape;236;p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37" name="Google Shape;237;p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When using online services….</a:t>
            </a:r>
            <a:endParaRPr sz="2400">
              <a:solidFill>
                <a:schemeClr val="lt1"/>
              </a:solidFill>
            </a:endParaRPr>
          </a:p>
        </p:txBody>
      </p:sp>
      <p:pic>
        <p:nvPicPr>
          <p:cNvPr id="238" name="Google Shape;238;p5"/>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39" name="Google Shape;239;p5"/>
          <p:cNvSpPr txBox="1"/>
          <p:nvPr/>
        </p:nvSpPr>
        <p:spPr>
          <a:xfrm>
            <a:off x="395520" y="1627445"/>
            <a:ext cx="5147685" cy="2536038"/>
          </a:xfrm>
          <a:prstGeom prst="rect">
            <a:avLst/>
          </a:prstGeom>
          <a:noFill/>
          <a:ln>
            <a:noFill/>
          </a:ln>
        </p:spPr>
        <p:txBody>
          <a:bodyPr spcFirstLastPara="1" wrap="square" lIns="91425" tIns="45700" rIns="91425" bIns="45700" anchor="t" anchorCtr="0">
            <a:spAutoFit/>
          </a:bodyPr>
          <a:lstStyle/>
          <a:p>
            <a:pPr marL="285750" marR="0" lvl="0" indent="-171450" algn="just" rtl="0">
              <a:lnSpc>
                <a:spcPct val="115000"/>
              </a:lnSpc>
              <a:spcBef>
                <a:spcPts val="400"/>
              </a:spcBef>
              <a:spcAft>
                <a:spcPts val="0"/>
              </a:spcAft>
              <a:buClr>
                <a:srgbClr val="000000"/>
              </a:buClr>
              <a:buSzPts val="1800"/>
              <a:buFont typeface="Arial"/>
              <a:buNone/>
            </a:pPr>
            <a:endParaRPr sz="1600" b="0" i="0" u="none" strike="noStrike" cap="none">
              <a:solidFill>
                <a:schemeClr val="dk1"/>
              </a:solidFill>
              <a:latin typeface="Calibri"/>
              <a:ea typeface="Calibri"/>
              <a:cs typeface="Calibri"/>
              <a:sym typeface="Calibri"/>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Access a vast array of resources and information right at our fingertips, i.e., researching symptoms, finding reputable medical articles, or connecting with healthcare professionals through telemedicine, </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400"/>
              </a:spcBef>
              <a:spcAft>
                <a:spcPts val="0"/>
              </a:spcAft>
              <a:buClr>
                <a:srgbClr val="000000"/>
              </a:buClr>
              <a:buSzPts val="1800"/>
              <a:buFont typeface="Arial"/>
              <a:buChar char="•"/>
            </a:pPr>
            <a:r>
              <a:rPr lang="en-US" sz="1600" b="0" i="0" u="none" strike="noStrike" cap="none">
                <a:solidFill>
                  <a:schemeClr val="dk1"/>
                </a:solidFill>
                <a:latin typeface="Calibri"/>
                <a:ea typeface="Calibri"/>
                <a:cs typeface="Calibri"/>
                <a:sym typeface="Calibri"/>
              </a:rPr>
              <a:t>Empower ourselves with knowledge and make informed decisions about our health</a:t>
            </a:r>
            <a:r>
              <a:rPr lang="en-US" sz="1600" b="1" i="0" u="none" strike="noStrike" cap="none">
                <a:solidFill>
                  <a:schemeClr val="dk1"/>
                </a:solidFill>
                <a:latin typeface="Calibri"/>
                <a:ea typeface="Calibri"/>
                <a:cs typeface="Calibri"/>
                <a:sym typeface="Calibri"/>
              </a:rPr>
              <a:t>.</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40" name="Google Shape;240;p5"/>
          <p:cNvPicPr preferRelativeResize="0"/>
          <p:nvPr/>
        </p:nvPicPr>
        <p:blipFill rotWithShape="1">
          <a:blip r:embed="rId6">
            <a:alphaModFix/>
          </a:blip>
          <a:srcRect b="9272"/>
          <a:stretch/>
        </p:blipFill>
        <p:spPr>
          <a:xfrm>
            <a:off x="5719548" y="1974209"/>
            <a:ext cx="2958605" cy="1800842"/>
          </a:xfrm>
          <a:prstGeom prst="rect">
            <a:avLst/>
          </a:prstGeom>
          <a:noFill/>
          <a:ln>
            <a:noFill/>
          </a:ln>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sp>
        <p:nvSpPr>
          <p:cNvPr id="248" name="Google Shape;248;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9" name="Google Shape;249;p4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50" name="Google Shape;250;p4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51" name="Google Shape;251;p4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Nutrition Management when using online services</a:t>
            </a:r>
            <a:endParaRPr sz="2400">
              <a:solidFill>
                <a:schemeClr val="lt1"/>
              </a:solidFill>
            </a:endParaRPr>
          </a:p>
        </p:txBody>
      </p:sp>
      <p:pic>
        <p:nvPicPr>
          <p:cNvPr id="252" name="Google Shape;252;p45"/>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53" name="Google Shape;253;p45"/>
          <p:cNvSpPr txBox="1"/>
          <p:nvPr/>
        </p:nvSpPr>
        <p:spPr>
          <a:xfrm>
            <a:off x="719550" y="1440100"/>
            <a:ext cx="7704900" cy="34932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Online platforms and applications: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Enable users to access a wealth of nutritional information, including ingredient lists, portion sizes, and nutrient breakdowns, facilitating informed food choices.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Offer incredible range of resources and tools to support individuals’ dietary and nutritional goals, from personalized meal plans, recipe databases, calorie trackers, even to virtual nutrition coaching.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Offer valuable insights, track our progress, and provide healthier choices to achieve a healthier lifestyle. </a:t>
            </a:r>
            <a:endParaRPr sz="1400" b="0" i="0" u="none" strike="noStrike" cap="none">
              <a:solidFill>
                <a:srgbClr val="000000"/>
              </a:solidFill>
              <a:latin typeface="Arial"/>
              <a:ea typeface="Arial"/>
              <a:cs typeface="Arial"/>
              <a:sym typeface="Arial"/>
            </a:endParaRPr>
          </a:p>
          <a:p>
            <a:pPr marL="285750" marR="0" lvl="0" indent="-17780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sp>
        <p:nvSpPr>
          <p:cNvPr id="261" name="Google Shape;261;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2" name="Google Shape;262;p4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63" name="Google Shape;263;p4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64" name="Google Shape;264;p46"/>
          <p:cNvSpPr txBox="1">
            <a:spLocks noGrp="1"/>
          </p:cNvSpPr>
          <p:nvPr>
            <p:ph type="ctrTitle"/>
          </p:nvPr>
        </p:nvSpPr>
        <p:spPr>
          <a:xfrm>
            <a:off x="412850" y="483525"/>
            <a:ext cx="824611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Fitness Management when using online services </a:t>
            </a:r>
            <a:endParaRPr sz="2400">
              <a:solidFill>
                <a:schemeClr val="lt1"/>
              </a:solidFill>
            </a:endParaRPr>
          </a:p>
        </p:txBody>
      </p:sp>
      <p:pic>
        <p:nvPicPr>
          <p:cNvPr id="265" name="Google Shape;265;p46"/>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66" name="Google Shape;266;p46"/>
          <p:cNvSpPr txBox="1"/>
          <p:nvPr/>
        </p:nvSpPr>
        <p:spPr>
          <a:xfrm>
            <a:off x="683459" y="1560793"/>
            <a:ext cx="7704900" cy="27083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Online platforms and applications: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Provide access to a wide range of workout routines, exercise tutorials, and fitness plans tailored to specific needs and preferences, including features like progress tracking, virtual coaching, and community support, which can help individuals stay motivated and accountable.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Offer interactive features such as live streaming classes or virtual personal training sessions, allowing users to exercise from the comfort of their own homes.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Manage our fitness routines, track our progress, and make significant strides towards a healthier lifestyle.</a:t>
            </a:r>
            <a:endParaRPr sz="1400" b="0" i="0" u="none" strike="noStrike" cap="none">
              <a:solidFill>
                <a:srgbClr val="000000"/>
              </a:solidFill>
              <a:latin typeface="Arial"/>
              <a:ea typeface="Arial"/>
              <a:cs typeface="Arial"/>
              <a:sym typeface="Arial"/>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3" name="Google Shape;273;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sp>
        <p:nvSpPr>
          <p:cNvPr id="274" name="Google Shape;274;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5" name="Google Shape;275;p4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76" name="Google Shape;276;p4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77" name="Google Shape;277;p47"/>
          <p:cNvSpPr txBox="1">
            <a:spLocks noGrp="1"/>
          </p:cNvSpPr>
          <p:nvPr>
            <p:ph type="ctrTitle"/>
          </p:nvPr>
        </p:nvSpPr>
        <p:spPr>
          <a:xfrm>
            <a:off x="412851" y="483525"/>
            <a:ext cx="7975508"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Health Knowledge Management when using online services</a:t>
            </a:r>
            <a:endParaRPr sz="2400">
              <a:solidFill>
                <a:schemeClr val="lt1"/>
              </a:solidFill>
            </a:endParaRPr>
          </a:p>
        </p:txBody>
      </p:sp>
      <p:pic>
        <p:nvPicPr>
          <p:cNvPr id="278" name="Google Shape;278;p47"/>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279" name="Google Shape;279;p47"/>
          <p:cNvSpPr txBox="1"/>
          <p:nvPr/>
        </p:nvSpPr>
        <p:spPr>
          <a:xfrm>
            <a:off x="683459" y="1560793"/>
            <a:ext cx="7704900" cy="32316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Online platforms and applications: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Enable us to educate ourselves about specific conditions, treatments, and preventive measures.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Provide tools for tracking personal health data, such as fitness levels, sleep patterns, and vital signs, which can help us monitor their overall well-being.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Access wealth of information at our disposal through resources, including medical articles, research studies, symptom checkers, and health forums, allowing us to access information on various health topics.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700"/>
              <a:buFont typeface="Arial"/>
              <a:buChar char="•"/>
            </a:pPr>
            <a:r>
              <a:rPr lang="en-US" sz="1700" b="0" i="0" u="none" strike="noStrike" cap="none">
                <a:solidFill>
                  <a:schemeClr val="dk1"/>
                </a:solidFill>
                <a:latin typeface="Calibri"/>
                <a:ea typeface="Calibri"/>
                <a:cs typeface="Calibri"/>
                <a:sym typeface="Calibri"/>
              </a:rPr>
              <a:t>Empower ourselves with valuable insights, to be able to make informed decisions about our health, and actively participate in our own well-being. </a:t>
            </a:r>
            <a:endParaRPr sz="1400" b="0" i="0" u="none" strike="noStrike" cap="none">
              <a:solidFill>
                <a:srgbClr val="000000"/>
              </a:solidFill>
              <a:latin typeface="Arial"/>
              <a:ea typeface="Arial"/>
              <a:cs typeface="Arial"/>
              <a:sym typeface="Arial"/>
            </a:endParaRPr>
          </a:p>
          <a:p>
            <a:pPr marL="285750" marR="0" lvl="0" indent="-17780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27"/>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Most known healthcare applications</a:t>
            </a:r>
            <a:endParaRPr/>
          </a:p>
        </p:txBody>
      </p:sp>
      <p:sp>
        <p:nvSpPr>
          <p:cNvPr id="287" name="Google Shape;287;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89" name="Google Shape;289;p2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90" name="Google Shape;290;p2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291" name="Google Shape;291;p27"/>
          <p:cNvSpPr txBox="1"/>
          <p:nvPr/>
        </p:nvSpPr>
        <p:spPr>
          <a:xfrm>
            <a:off x="395520" y="1627445"/>
            <a:ext cx="8127048" cy="3988744"/>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Gives a comprehensive view of someone’s fitness, activity details, workouts, daily steps and diet tracking, sleep schedule, reminders to log schedules medications, health records storage as allergies, lab results, chronic conditions like diabetes, heart failure etc., shares location with emergency contacts in case of emergency, i.e., heart attack.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Apple Fitness+</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Apple Health</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My Fitness Pal</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Rimidi App</a:t>
            </a:r>
            <a:endParaRPr sz="1700" b="1"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1" i="0" u="sng" strike="noStrike" cap="none">
                <a:solidFill>
                  <a:srgbClr val="00206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Medical ID App </a:t>
            </a:r>
            <a:endParaRPr sz="17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292" name="Google Shape;292;p27"/>
          <p:cNvPicPr preferRelativeResize="0"/>
          <p:nvPr/>
        </p:nvPicPr>
        <p:blipFill rotWithShape="1">
          <a:blip r:embed="rId10">
            <a:alphaModFix/>
          </a:blip>
          <a:srcRect/>
          <a:stretch/>
        </p:blipFill>
        <p:spPr>
          <a:xfrm>
            <a:off x="3195678" y="3279261"/>
            <a:ext cx="625585" cy="695094"/>
          </a:xfrm>
          <a:prstGeom prst="rect">
            <a:avLst/>
          </a:prstGeom>
          <a:noFill/>
          <a:ln>
            <a:noFill/>
          </a:ln>
        </p:spPr>
      </p:pic>
      <p:pic>
        <p:nvPicPr>
          <p:cNvPr id="293" name="Google Shape;293;p27"/>
          <p:cNvPicPr preferRelativeResize="0"/>
          <p:nvPr/>
        </p:nvPicPr>
        <p:blipFill rotWithShape="1">
          <a:blip r:embed="rId11">
            <a:alphaModFix/>
          </a:blip>
          <a:srcRect l="10676" t="18119" r="61926" b="29084"/>
          <a:stretch/>
        </p:blipFill>
        <p:spPr>
          <a:xfrm>
            <a:off x="4211280" y="4187395"/>
            <a:ext cx="721439" cy="695095"/>
          </a:xfrm>
          <a:prstGeom prst="rect">
            <a:avLst/>
          </a:prstGeom>
          <a:noFill/>
          <a:ln>
            <a:noFill/>
          </a:ln>
        </p:spPr>
      </p:pic>
      <p:pic>
        <p:nvPicPr>
          <p:cNvPr id="294" name="Google Shape;294;p27"/>
          <p:cNvPicPr preferRelativeResize="0"/>
          <p:nvPr/>
        </p:nvPicPr>
        <p:blipFill rotWithShape="1">
          <a:blip r:embed="rId12">
            <a:alphaModFix/>
          </a:blip>
          <a:srcRect/>
          <a:stretch/>
        </p:blipFill>
        <p:spPr>
          <a:xfrm>
            <a:off x="5222370" y="3279261"/>
            <a:ext cx="695094" cy="695094"/>
          </a:xfrm>
          <a:prstGeom prst="rect">
            <a:avLst/>
          </a:prstGeom>
          <a:noFill/>
          <a:ln>
            <a:noFill/>
          </a:ln>
        </p:spPr>
      </p:pic>
      <p:pic>
        <p:nvPicPr>
          <p:cNvPr id="295" name="Google Shape;295;p27"/>
          <p:cNvPicPr preferRelativeResize="0"/>
          <p:nvPr/>
        </p:nvPicPr>
        <p:blipFill rotWithShape="1">
          <a:blip r:embed="rId13">
            <a:alphaModFix/>
          </a:blip>
          <a:srcRect l="17044" t="22488" r="67130" b="22486"/>
          <a:stretch/>
        </p:blipFill>
        <p:spPr>
          <a:xfrm>
            <a:off x="6281532" y="4187395"/>
            <a:ext cx="707666" cy="691961"/>
          </a:xfrm>
          <a:prstGeom prst="rect">
            <a:avLst/>
          </a:prstGeom>
          <a:noFill/>
          <a:ln>
            <a:noFill/>
          </a:ln>
        </p:spPr>
      </p:pic>
      <p:pic>
        <p:nvPicPr>
          <p:cNvPr id="296" name="Google Shape;296;p27"/>
          <p:cNvPicPr preferRelativeResize="0"/>
          <p:nvPr/>
        </p:nvPicPr>
        <p:blipFill rotWithShape="1">
          <a:blip r:embed="rId14">
            <a:alphaModFix/>
          </a:blip>
          <a:srcRect l="36696" t="27603" r="52608" b="33372"/>
          <a:stretch/>
        </p:blipFill>
        <p:spPr>
          <a:xfrm>
            <a:off x="7323355" y="3314546"/>
            <a:ext cx="850604" cy="872850"/>
          </a:xfrm>
          <a:prstGeom prst="rect">
            <a:avLst/>
          </a:prstGeom>
          <a:noFill/>
          <a:ln>
            <a:noFill/>
          </a:ln>
        </p:spPr>
      </p:pic>
      <p:pic>
        <p:nvPicPr>
          <p:cNvPr id="297" name="Google Shape;297;p27"/>
          <p:cNvPicPr preferRelativeResize="0"/>
          <p:nvPr/>
        </p:nvPicPr>
        <p:blipFill rotWithShape="1">
          <a:blip r:embed="rId1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8"/>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1800"/>
              <a:buNone/>
            </a:pPr>
            <a:r>
              <a:rPr lang="en-US" sz="2400" b="1">
                <a:solidFill>
                  <a:schemeClr val="lt1"/>
                </a:solidFill>
                <a:latin typeface="Calibri"/>
                <a:ea typeface="Calibri"/>
                <a:cs typeface="Calibri"/>
                <a:sym typeface="Calibri"/>
              </a:rPr>
              <a:t>Most known Healthcare Games</a:t>
            </a:r>
            <a:endParaRPr/>
          </a:p>
        </p:txBody>
      </p:sp>
      <p:sp>
        <p:nvSpPr>
          <p:cNvPr id="305" name="Google Shape;305;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16</a:t>
            </a: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7" name="Google Shape;307;p2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08" name="Google Shape;308;p2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09" name="Google Shape;309;p28"/>
          <p:cNvSpPr txBox="1"/>
          <p:nvPr/>
        </p:nvSpPr>
        <p:spPr>
          <a:xfrm>
            <a:off x="395520" y="1627445"/>
            <a:ext cx="8127000" cy="283920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Special video-games are considered to be learning resources for people wishing to learn more about diseases, healthcare tips, medication, sleep, mental health, energy, body composition, digestion, and fitness. </a:t>
            </a:r>
            <a:endParaRPr sz="1700" b="0"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Mango Health App</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Hartgame</a:t>
            </a:r>
            <a:endParaRPr sz="18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800"/>
              <a:buFont typeface="Noto Sans Symbols"/>
              <a:buChar char="❑"/>
            </a:pPr>
            <a:r>
              <a:rPr lang="en-US" sz="1800" b="0" i="0" u="sng" strike="noStrike" cap="none">
                <a:solidFill>
                  <a:srgbClr val="00206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Health IQ Test</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10" name="Google Shape;310;p28"/>
          <p:cNvPicPr preferRelativeResize="0"/>
          <p:nvPr/>
        </p:nvPicPr>
        <p:blipFill rotWithShape="1">
          <a:blip r:embed="rId8">
            <a:alphaModFix/>
          </a:blip>
          <a:srcRect l="27333" t="25259" r="59833" b="64370"/>
          <a:stretch/>
        </p:blipFill>
        <p:spPr>
          <a:xfrm>
            <a:off x="3375660" y="3072703"/>
            <a:ext cx="1944620" cy="441959"/>
          </a:xfrm>
          <a:prstGeom prst="rect">
            <a:avLst/>
          </a:prstGeom>
          <a:noFill/>
          <a:ln>
            <a:noFill/>
          </a:ln>
        </p:spPr>
      </p:pic>
      <p:pic>
        <p:nvPicPr>
          <p:cNvPr id="311" name="Google Shape;311;p28"/>
          <p:cNvPicPr preferRelativeResize="0"/>
          <p:nvPr/>
        </p:nvPicPr>
        <p:blipFill rotWithShape="1">
          <a:blip r:embed="rId9">
            <a:alphaModFix/>
          </a:blip>
          <a:srcRect l="36331" t="28815" r="52831" b="34148"/>
          <a:stretch/>
        </p:blipFill>
        <p:spPr>
          <a:xfrm>
            <a:off x="3963651" y="3754955"/>
            <a:ext cx="990786" cy="952500"/>
          </a:xfrm>
          <a:prstGeom prst="rect">
            <a:avLst/>
          </a:prstGeom>
          <a:noFill/>
          <a:ln>
            <a:noFill/>
          </a:ln>
        </p:spPr>
      </p:pic>
      <p:pic>
        <p:nvPicPr>
          <p:cNvPr id="312" name="Google Shape;312;p28"/>
          <p:cNvPicPr preferRelativeResize="0"/>
          <p:nvPr/>
        </p:nvPicPr>
        <p:blipFill rotWithShape="1">
          <a:blip r:embed="rId10">
            <a:alphaModFix/>
          </a:blip>
          <a:srcRect t="15481" r="50590" b="5998"/>
          <a:stretch/>
        </p:blipFill>
        <p:spPr>
          <a:xfrm>
            <a:off x="5589841" y="3197085"/>
            <a:ext cx="2847219" cy="1272540"/>
          </a:xfrm>
          <a:prstGeom prst="rect">
            <a:avLst/>
          </a:prstGeom>
          <a:noFill/>
          <a:ln>
            <a:noFill/>
          </a:ln>
        </p:spPr>
      </p:pic>
      <p:pic>
        <p:nvPicPr>
          <p:cNvPr id="313" name="Google Shape;313;p28"/>
          <p:cNvPicPr preferRelativeResize="0"/>
          <p:nvPr/>
        </p:nvPicPr>
        <p:blipFill rotWithShape="1">
          <a:blip r:embed="rId11">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p29"/>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wearable technology</a:t>
            </a:r>
            <a:endParaRPr sz="2400" b="1">
              <a:solidFill>
                <a:schemeClr val="lt1"/>
              </a:solidFill>
            </a:endParaRPr>
          </a:p>
        </p:txBody>
      </p:sp>
      <p:sp>
        <p:nvSpPr>
          <p:cNvPr id="321" name="Google Shape;321;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sp>
        <p:nvSpPr>
          <p:cNvPr id="322" name="Google Shape;322;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24" name="Google Shape;324;p2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25" name="Google Shape;325;p29"/>
          <p:cNvSpPr txBox="1"/>
          <p:nvPr/>
        </p:nvSpPr>
        <p:spPr>
          <a:xfrm>
            <a:off x="395520" y="1627445"/>
            <a:ext cx="8127048" cy="368789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Wearable devices such as smart clothing, wristbands, glasses, watches, shoes, socks, hats, bracelets, etc., monitor and collect information on our health and physical condition, i.e., track vital signs as heart rate, blood pressure, steps, calories, sleep quality, fall detection, medication adherence, blood sugar levels, etc. </a:t>
            </a:r>
            <a:endParaRPr sz="1400" b="0" i="0" u="none" strike="noStrike" cap="none">
              <a:solidFill>
                <a:srgbClr val="000000"/>
              </a:solidFill>
              <a:latin typeface="Arial"/>
              <a:ea typeface="Arial"/>
              <a:cs typeface="Arial"/>
              <a:sym typeface="Arial"/>
            </a:endParaRPr>
          </a:p>
          <a:p>
            <a:pPr marL="285750" marR="0" lvl="0" indent="-177800" algn="just" rtl="0">
              <a:lnSpc>
                <a:spcPct val="115000"/>
              </a:lnSpc>
              <a:spcBef>
                <a:spcPts val="0"/>
              </a:spcBef>
              <a:spcAft>
                <a:spcPts val="0"/>
              </a:spcAft>
              <a:buClr>
                <a:srgbClr val="000000"/>
              </a:buClr>
              <a:buSzPts val="1700"/>
              <a:buFont typeface="Noto Sans Symbols"/>
              <a:buNone/>
            </a:pPr>
            <a:endParaRPr sz="1700" b="0" i="0" u="none" strike="noStrike" cap="none">
              <a:solidFill>
                <a:srgbClr val="002060"/>
              </a:solidFill>
              <a:latin typeface="Calibri"/>
              <a:ea typeface="Calibri"/>
              <a:cs typeface="Calibri"/>
              <a:sym typeface="Calibri"/>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Health Watches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Blood Pressure Monitors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Glucose Meters</a:t>
            </a:r>
            <a:endParaRPr sz="1400" b="0" i="0" u="none" strike="noStrike" cap="none">
              <a:solidFill>
                <a:srgbClr val="000000"/>
              </a:solidFill>
              <a:latin typeface="Arial"/>
              <a:ea typeface="Arial"/>
              <a:cs typeface="Arial"/>
              <a:sym typeface="Arial"/>
            </a:endParaRPr>
          </a:p>
          <a:p>
            <a:pPr marL="285750" marR="0" lvl="0" indent="-285750" algn="just" rtl="0">
              <a:lnSpc>
                <a:spcPct val="115000"/>
              </a:lnSpc>
              <a:spcBef>
                <a:spcPts val="0"/>
              </a:spcBef>
              <a:spcAft>
                <a:spcPts val="0"/>
              </a:spcAft>
              <a:buClr>
                <a:srgbClr val="000000"/>
              </a:buClr>
              <a:buSzPts val="1700"/>
              <a:buFont typeface="Noto Sans Symbols"/>
              <a:buChar char="❑"/>
            </a:pPr>
            <a:r>
              <a:rPr lang="en-US" sz="1700" b="0" i="0" u="none" strike="noStrike" cap="none">
                <a:solidFill>
                  <a:srgbClr val="002060"/>
                </a:solidFill>
                <a:latin typeface="Calibri"/>
                <a:ea typeface="Calibri"/>
                <a:cs typeface="Calibri"/>
                <a:sym typeface="Calibri"/>
              </a:rPr>
              <a:t>ECG Monitors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326" name="Google Shape;326;p29"/>
          <p:cNvPicPr preferRelativeResize="0"/>
          <p:nvPr/>
        </p:nvPicPr>
        <p:blipFill rotWithShape="1">
          <a:blip r:embed="rId5">
            <a:alphaModFix/>
          </a:blip>
          <a:srcRect/>
          <a:stretch/>
        </p:blipFill>
        <p:spPr>
          <a:xfrm>
            <a:off x="3072204" y="3320615"/>
            <a:ext cx="813996" cy="813996"/>
          </a:xfrm>
          <a:prstGeom prst="rect">
            <a:avLst/>
          </a:prstGeom>
          <a:noFill/>
          <a:ln>
            <a:noFill/>
          </a:ln>
        </p:spPr>
      </p:pic>
      <p:pic>
        <p:nvPicPr>
          <p:cNvPr id="327" name="Google Shape;327;p29"/>
          <p:cNvPicPr preferRelativeResize="0"/>
          <p:nvPr/>
        </p:nvPicPr>
        <p:blipFill rotWithShape="1">
          <a:blip r:embed="rId6">
            <a:alphaModFix/>
          </a:blip>
          <a:srcRect l="10583" t="15185" r="60417" b="6237"/>
          <a:stretch/>
        </p:blipFill>
        <p:spPr>
          <a:xfrm>
            <a:off x="3886201" y="4127210"/>
            <a:ext cx="1097280" cy="836208"/>
          </a:xfrm>
          <a:prstGeom prst="rect">
            <a:avLst/>
          </a:prstGeom>
          <a:noFill/>
          <a:ln>
            <a:noFill/>
          </a:ln>
        </p:spPr>
      </p:pic>
      <p:pic>
        <p:nvPicPr>
          <p:cNvPr id="328" name="Google Shape;328;p29"/>
          <p:cNvPicPr preferRelativeResize="0"/>
          <p:nvPr/>
        </p:nvPicPr>
        <p:blipFill rotWithShape="1">
          <a:blip r:embed="rId7">
            <a:alphaModFix/>
          </a:blip>
          <a:srcRect/>
          <a:stretch/>
        </p:blipFill>
        <p:spPr>
          <a:xfrm>
            <a:off x="5164845" y="3320615"/>
            <a:ext cx="1233075" cy="922020"/>
          </a:xfrm>
          <a:prstGeom prst="rect">
            <a:avLst/>
          </a:prstGeom>
          <a:noFill/>
          <a:ln>
            <a:noFill/>
          </a:ln>
        </p:spPr>
      </p:pic>
      <p:pic>
        <p:nvPicPr>
          <p:cNvPr id="329" name="Google Shape;329;p29"/>
          <p:cNvPicPr preferRelativeResize="0"/>
          <p:nvPr/>
        </p:nvPicPr>
        <p:blipFill rotWithShape="1">
          <a:blip r:embed="rId8">
            <a:alphaModFix/>
          </a:blip>
          <a:srcRect/>
          <a:stretch/>
        </p:blipFill>
        <p:spPr>
          <a:xfrm>
            <a:off x="6790360" y="3753512"/>
            <a:ext cx="1452869" cy="813996"/>
          </a:xfrm>
          <a:prstGeom prst="rect">
            <a:avLst/>
          </a:prstGeom>
          <a:noFill/>
          <a:ln>
            <a:noFill/>
          </a:ln>
        </p:spPr>
      </p:pic>
      <p:pic>
        <p:nvPicPr>
          <p:cNvPr id="330" name="Google Shape;330;p29"/>
          <p:cNvPicPr preferRelativeResize="0"/>
          <p:nvPr/>
        </p:nvPicPr>
        <p:blipFill rotWithShape="1">
          <a:blip r:embed="rId9">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7" name="Google Shape;337;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sp>
        <p:nvSpPr>
          <p:cNvPr id="338" name="Google Shape;338;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40" name="Google Shape;340;p2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41" name="Google Shape;341;p21"/>
          <p:cNvSpPr txBox="1"/>
          <p:nvPr/>
        </p:nvSpPr>
        <p:spPr>
          <a:xfrm>
            <a:off x="395520" y="1627445"/>
            <a:ext cx="4044710" cy="357991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400"/>
              </a:spcBef>
              <a:spcAft>
                <a:spcPts val="0"/>
              </a:spcAft>
              <a:buClr>
                <a:srgbClr val="000000"/>
              </a:buClr>
              <a:buSzPts val="1800"/>
              <a:buFont typeface="Arial"/>
              <a:buAutoNum type="arabicPeriod"/>
            </a:pPr>
            <a:r>
              <a:rPr lang="en-US" sz="1800" b="1" i="0" u="none" strike="noStrike" cap="none">
                <a:solidFill>
                  <a:srgbClr val="002060"/>
                </a:solidFill>
                <a:latin typeface="Calibri"/>
                <a:ea typeface="Calibri"/>
                <a:cs typeface="Calibri"/>
                <a:sym typeface="Calibri"/>
              </a:rPr>
              <a:t>Electronic Health Record (EHR):</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Collects electronic health information about a patient, which includes their medical history, medications and allergies, immunisation status, laboratory test results, radiographs, vital signs, personal statistics such as age and weight, progress notes and problem details.</a:t>
            </a:r>
            <a:endParaRPr sz="18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42" name="Google Shape;342;p21"/>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343" name="Google Shape;343;p21"/>
          <p:cNvPicPr preferRelativeResize="0"/>
          <p:nvPr/>
        </p:nvPicPr>
        <p:blipFill rotWithShape="1">
          <a:blip r:embed="rId5">
            <a:alphaModFix/>
          </a:blip>
          <a:srcRect/>
          <a:stretch/>
        </p:blipFill>
        <p:spPr>
          <a:xfrm>
            <a:off x="4703772" y="1586025"/>
            <a:ext cx="4272280" cy="3021965"/>
          </a:xfrm>
          <a:prstGeom prst="rect">
            <a:avLst/>
          </a:prstGeom>
          <a:noFill/>
          <a:ln>
            <a:noFill/>
          </a:ln>
        </p:spPr>
      </p:pic>
      <p:pic>
        <p:nvPicPr>
          <p:cNvPr id="344" name="Google Shape;344;p2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sp>
        <p:nvSpPr>
          <p:cNvPr id="352" name="Google Shape;352;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3" name="Google Shape;353;p2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54" name="Google Shape;354;p2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55" name="Google Shape;355;p22"/>
          <p:cNvSpPr txBox="1"/>
          <p:nvPr/>
        </p:nvSpPr>
        <p:spPr>
          <a:xfrm>
            <a:off x="395520" y="1627445"/>
            <a:ext cx="4044710" cy="257297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2. E-Prescribing:</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Access to prescribing options, printing prescriptions to patients and sometimes electronic transmission of prescriptions from doctors to pharmacists.</a:t>
            </a:r>
            <a:endParaRPr sz="18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56" name="Google Shape;356;p22"/>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357" name="Google Shape;357;p22"/>
          <p:cNvPicPr preferRelativeResize="0"/>
          <p:nvPr/>
        </p:nvPicPr>
        <p:blipFill rotWithShape="1">
          <a:blip r:embed="rId5">
            <a:alphaModFix/>
          </a:blip>
          <a:srcRect/>
          <a:stretch/>
        </p:blipFill>
        <p:spPr>
          <a:xfrm>
            <a:off x="4596050" y="1538450"/>
            <a:ext cx="4396725" cy="3109599"/>
          </a:xfrm>
          <a:prstGeom prst="rect">
            <a:avLst/>
          </a:prstGeom>
          <a:noFill/>
          <a:ln>
            <a:noFill/>
          </a:ln>
        </p:spPr>
      </p:pic>
      <p:pic>
        <p:nvPicPr>
          <p:cNvPr id="358" name="Google Shape;358;p2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Let’s make an introduction to e-health:</a:t>
            </a:r>
            <a:endParaRPr sz="2400">
              <a:solidFill>
                <a:schemeClr val="lt1"/>
              </a:solidFill>
            </a:endParaRPr>
          </a:p>
        </p:txBody>
      </p:sp>
      <p:sp>
        <p:nvSpPr>
          <p:cNvPr id="106" name="Google Shape;106;p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110" name="Google Shape;110;p2"/>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11" name="Google Shape;111;p2"/>
          <p:cNvPicPr preferRelativeResize="0"/>
          <p:nvPr/>
        </p:nvPicPr>
        <p:blipFill rotWithShape="1">
          <a:blip r:embed="rId6">
            <a:alphaModFix/>
          </a:blip>
          <a:srcRect t="16728" b="4158"/>
          <a:stretch/>
        </p:blipFill>
        <p:spPr>
          <a:xfrm>
            <a:off x="1908921" y="1488688"/>
            <a:ext cx="5326157" cy="3532351"/>
          </a:xfrm>
          <a:prstGeom prst="rect">
            <a:avLst/>
          </a:prstGeom>
          <a:noFill/>
          <a:ln>
            <a:noFill/>
          </a:ln>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sp>
        <p:nvSpPr>
          <p:cNvPr id="366" name="Google Shape;36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67" name="Google Shape;367;p2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68" name="Google Shape;368;p2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69" name="Google Shape;369;p23"/>
          <p:cNvSpPr txBox="1"/>
          <p:nvPr/>
        </p:nvSpPr>
        <p:spPr>
          <a:xfrm>
            <a:off x="395520" y="1627445"/>
            <a:ext cx="4504140" cy="388256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3. Telehealth, telemedicine &amp; telerehabilitation:</a:t>
            </a:r>
            <a:endParaRPr sz="14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Telemedicine is the remote physical and psychological diagnosis and treatment, including telemonitoring of patient data and video conferencing. </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Telerehabilitation is the use of information and communication technologies (ICT) to provide rehabilitation services to people remotely in their home or other environments, also known as, telecommunication (communication over a distance). </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Telehealth: people in remote areas with limited access to healthcare can get the medical care they need by saving time, money and travel costs for doctors and patients.</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70" name="Google Shape;370;p23"/>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371" name="Google Shape;371;p23"/>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372" name="Google Shape;372;p23"/>
          <p:cNvPicPr preferRelativeResize="0"/>
          <p:nvPr/>
        </p:nvPicPr>
        <p:blipFill rotWithShape="1">
          <a:blip r:embed="rId6">
            <a:alphaModFix/>
          </a:blip>
          <a:srcRect/>
          <a:stretch/>
        </p:blipFill>
        <p:spPr>
          <a:xfrm>
            <a:off x="5102925" y="1535365"/>
            <a:ext cx="3727326" cy="3124610"/>
          </a:xfrm>
          <a:prstGeom prst="rect">
            <a:avLst/>
          </a:prstGeom>
          <a:noFill/>
          <a:ln>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sp>
        <p:nvSpPr>
          <p:cNvPr id="380" name="Google Shape;380;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1" name="Google Shape;381;p2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82" name="Google Shape;382;p2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83" name="Google Shape;383;p24"/>
          <p:cNvSpPr txBox="1"/>
          <p:nvPr/>
        </p:nvSpPr>
        <p:spPr>
          <a:xfrm>
            <a:off x="395520" y="1627445"/>
            <a:ext cx="4504140" cy="420111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400"/>
              <a:buFont typeface="Arial"/>
              <a:buNone/>
            </a:pPr>
            <a:r>
              <a:rPr lang="en-US" sz="1400" b="1" i="0" u="none" strike="noStrike" cap="none">
                <a:solidFill>
                  <a:srgbClr val="002060"/>
                </a:solidFill>
                <a:latin typeface="Calibri"/>
                <a:ea typeface="Calibri"/>
                <a:cs typeface="Calibri"/>
                <a:sym typeface="Calibri"/>
              </a:rPr>
              <a:t>4. Consumer Health Informatics (CHI):</a:t>
            </a:r>
            <a:endParaRPr sz="1400" b="0" i="0" u="none" strike="noStrike" cap="none">
              <a:solidFill>
                <a:srgbClr val="00000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Patients use electronic resources, i.e., Internet, as a research tool for condition and treatment information on medical topics in order to manage their health concerns. Thus, patients interact directly with the healthcare system online, without the presence of a healthcare professional.</a:t>
            </a:r>
            <a:endParaRPr sz="14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0"/>
              </a:spcBef>
              <a:spcAft>
                <a:spcPts val="0"/>
              </a:spcAft>
              <a:buClr>
                <a:srgbClr val="002060"/>
              </a:buClr>
              <a:buSzPts val="1400"/>
              <a:buFont typeface="Arial"/>
              <a:buChar char="✔"/>
            </a:pPr>
            <a:r>
              <a:rPr lang="en-US" sz="1400" b="0" i="0" u="none" strike="noStrike" cap="none">
                <a:solidFill>
                  <a:srgbClr val="000000"/>
                </a:solidFill>
                <a:latin typeface="Calibri"/>
                <a:ea typeface="Calibri"/>
                <a:cs typeface="Calibri"/>
                <a:sym typeface="Calibri"/>
              </a:rPr>
              <a:t>Patients can use devices, such as computers, mobile phones/tablets or any monitoring devices at home, by different methods, i.e., voice, SMS, Internet, emails, which are organized in an application way, in order to interact with health care providers (physicians, hospitals).</a:t>
            </a:r>
            <a:endParaRPr sz="14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84" name="Google Shape;384;p24"/>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385" name="Google Shape;385;p24"/>
          <p:cNvPicPr preferRelativeResize="0"/>
          <p:nvPr/>
        </p:nvPicPr>
        <p:blipFill rotWithShape="1">
          <a:blip r:embed="rId5">
            <a:alphaModFix/>
          </a:blip>
          <a:srcRect/>
          <a:stretch/>
        </p:blipFill>
        <p:spPr>
          <a:xfrm>
            <a:off x="5075964" y="1492065"/>
            <a:ext cx="3879494" cy="3251975"/>
          </a:xfrm>
          <a:prstGeom prst="rect">
            <a:avLst/>
          </a:prstGeom>
          <a:noFill/>
          <a:ln>
            <a:noFill/>
          </a:ln>
        </p:spPr>
      </p:pic>
      <p:pic>
        <p:nvPicPr>
          <p:cNvPr id="386" name="Google Shape;386;p2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3" name="Google Shape;393;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sp>
        <p:nvSpPr>
          <p:cNvPr id="394" name="Google Shape;394;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95" name="Google Shape;395;p2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396" name="Google Shape;396;p2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397" name="Google Shape;397;p25"/>
          <p:cNvSpPr txBox="1"/>
          <p:nvPr/>
        </p:nvSpPr>
        <p:spPr>
          <a:xfrm>
            <a:off x="395520" y="1627445"/>
            <a:ext cx="4504140" cy="225442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2060"/>
                </a:solidFill>
                <a:latin typeface="Calibri"/>
                <a:ea typeface="Calibri"/>
                <a:cs typeface="Calibri"/>
                <a:sym typeface="Calibri"/>
              </a:rPr>
              <a:t>5. M-health:</a:t>
            </a:r>
            <a:endParaRPr sz="18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800"/>
              <a:buFont typeface="Arial"/>
              <a:buChar char="✔"/>
            </a:pPr>
            <a:r>
              <a:rPr lang="en-US" sz="1800" b="0" i="0" u="none" strike="noStrike" cap="none">
                <a:solidFill>
                  <a:srgbClr val="000000"/>
                </a:solidFill>
                <a:latin typeface="Calibri"/>
                <a:ea typeface="Calibri"/>
                <a:cs typeface="Calibri"/>
                <a:sym typeface="Calibri"/>
              </a:rPr>
              <a:t>The use of mobile devices, smartphones and portable electronic devices for health purposes.</a:t>
            </a:r>
            <a:endParaRPr sz="18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398" name="Google Shape;398;p25"/>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399" name="Google Shape;399;p25"/>
          <p:cNvPicPr preferRelativeResize="0"/>
          <p:nvPr/>
        </p:nvPicPr>
        <p:blipFill rotWithShape="1">
          <a:blip r:embed="rId5">
            <a:alphaModFix/>
          </a:blip>
          <a:srcRect/>
          <a:stretch/>
        </p:blipFill>
        <p:spPr>
          <a:xfrm>
            <a:off x="5176118" y="1776935"/>
            <a:ext cx="3346450" cy="2804795"/>
          </a:xfrm>
          <a:prstGeom prst="rect">
            <a:avLst/>
          </a:prstGeom>
          <a:noFill/>
          <a:ln>
            <a:noFill/>
          </a:ln>
        </p:spPr>
      </p:pic>
      <p:pic>
        <p:nvPicPr>
          <p:cNvPr id="400" name="Google Shape;400;p2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7" name="Google Shape;407;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sp>
        <p:nvSpPr>
          <p:cNvPr id="408" name="Google Shape;408;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9" name="Google Shape;409;p2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10" name="Google Shape;410;p2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11" name="Google Shape;411;p26"/>
          <p:cNvSpPr txBox="1"/>
          <p:nvPr/>
        </p:nvSpPr>
        <p:spPr>
          <a:xfrm>
            <a:off x="412851" y="1535406"/>
            <a:ext cx="4780598" cy="44098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600"/>
              <a:buFont typeface="Arial"/>
              <a:buNone/>
            </a:pPr>
            <a:r>
              <a:rPr lang="en-US" sz="1600" b="1" i="0" u="none" strike="noStrike" cap="none">
                <a:solidFill>
                  <a:srgbClr val="002060"/>
                </a:solidFill>
                <a:latin typeface="Calibri"/>
                <a:ea typeface="Calibri"/>
                <a:cs typeface="Calibri"/>
                <a:sym typeface="Calibri"/>
              </a:rPr>
              <a:t>6. Sensors and Wearable Devices: </a:t>
            </a:r>
            <a:endParaRPr sz="1600" b="0" i="0" u="none" strike="noStrike" cap="none">
              <a:solidFill>
                <a:srgbClr val="002060"/>
              </a:solidFill>
              <a:latin typeface="Arial"/>
              <a:ea typeface="Arial"/>
              <a:cs typeface="Arial"/>
              <a:sym typeface="Arial"/>
            </a:endParaRPr>
          </a:p>
          <a:p>
            <a:pPr marL="342900" marR="0" lvl="0" indent="-342900" algn="just" rtl="0">
              <a:lnSpc>
                <a:spcPct val="115000"/>
              </a:lnSpc>
              <a:spcBef>
                <a:spcPts val="0"/>
              </a:spcBef>
              <a:spcAft>
                <a:spcPts val="0"/>
              </a:spcAft>
              <a:buClr>
                <a:srgbClr val="002060"/>
              </a:buClr>
              <a:buSzPts val="1600"/>
              <a:buFont typeface="Arial"/>
              <a:buChar char="✔"/>
            </a:pPr>
            <a:r>
              <a:rPr lang="en-US" sz="1600" b="0" i="0" u="none" strike="noStrike" cap="none">
                <a:solidFill>
                  <a:srgbClr val="000000"/>
                </a:solidFill>
                <a:latin typeface="Calibri"/>
                <a:ea typeface="Calibri"/>
                <a:cs typeface="Calibri"/>
                <a:sym typeface="Calibri"/>
              </a:rPr>
              <a:t>Such devices allow continuous health monitoring and prevention at low cost. Sensors can be integrated into various accessories such as clothing, hats, wristbands, socks, shoes, glasses and other devices such as wristwatches, headphones and smartphones. </a:t>
            </a:r>
            <a:endParaRPr sz="1600" b="0" i="0" u="none" strike="noStrike" cap="none">
              <a:solidFill>
                <a:srgbClr val="000000"/>
              </a:solidFill>
              <a:latin typeface="Noto Sans Symbols"/>
              <a:ea typeface="Noto Sans Symbols"/>
              <a:cs typeface="Noto Sans Symbols"/>
              <a:sym typeface="Noto Sans Symbols"/>
            </a:endParaRPr>
          </a:p>
          <a:p>
            <a:pPr marL="342900" marR="0" lvl="0" indent="-342900" algn="just" rtl="0">
              <a:lnSpc>
                <a:spcPct val="115000"/>
              </a:lnSpc>
              <a:spcBef>
                <a:spcPts val="400"/>
              </a:spcBef>
              <a:spcAft>
                <a:spcPts val="0"/>
              </a:spcAft>
              <a:buClr>
                <a:srgbClr val="002060"/>
              </a:buClr>
              <a:buSzPts val="1600"/>
              <a:buFont typeface="Arial"/>
              <a:buChar char="✔"/>
            </a:pPr>
            <a:r>
              <a:rPr lang="en-US" sz="1600" b="0" i="0" u="none" strike="noStrike" cap="none">
                <a:solidFill>
                  <a:srgbClr val="000000"/>
                </a:solidFill>
                <a:latin typeface="Calibri"/>
                <a:ea typeface="Calibri"/>
                <a:cs typeface="Calibri"/>
                <a:sym typeface="Calibri"/>
              </a:rPr>
              <a:t>In case of e-health devices, wearable technologies collect a very large amount of personal data, stored in cloud platforms, monitored by medical practitioners and trigger notifications in case of unusual data, i.e., heart attack, etc. </a:t>
            </a:r>
            <a:endParaRPr sz="1600" b="0" i="0" u="none" strike="noStrike" cap="none">
              <a:solidFill>
                <a:srgbClr val="000000"/>
              </a:solidFill>
              <a:latin typeface="Noto Sans Symbols"/>
              <a:ea typeface="Noto Sans Symbols"/>
              <a:cs typeface="Noto Sans Symbols"/>
              <a:sym typeface="Noto Sans Symbols"/>
            </a:endParaRPr>
          </a:p>
          <a:p>
            <a:pPr marL="0" marR="0" lvl="0" indent="0" algn="just" rtl="0">
              <a:lnSpc>
                <a:spcPct val="115000"/>
              </a:lnSpc>
              <a:spcBef>
                <a:spcPts val="400"/>
              </a:spcBef>
              <a:spcAft>
                <a:spcPts val="0"/>
              </a:spcAft>
              <a:buClr>
                <a:srgbClr val="000000"/>
              </a:buClr>
              <a:buSzPts val="1400"/>
              <a:buFont typeface="Arial"/>
              <a:buNone/>
            </a:pPr>
            <a:endParaRPr sz="1400" b="0" i="0" u="none" strike="noStrike" cap="none">
              <a:solidFill>
                <a:srgbClr val="00206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412" name="Google Shape;412;p26"/>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Most known types of e-health and their meaning</a:t>
            </a:r>
            <a:endParaRPr sz="2400">
              <a:solidFill>
                <a:schemeClr val="lt1"/>
              </a:solidFill>
            </a:endParaRPr>
          </a:p>
        </p:txBody>
      </p:sp>
      <p:pic>
        <p:nvPicPr>
          <p:cNvPr id="413" name="Google Shape;413;p26"/>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414" name="Google Shape;414;p26"/>
          <p:cNvPicPr preferRelativeResize="0"/>
          <p:nvPr/>
        </p:nvPicPr>
        <p:blipFill rotWithShape="1">
          <a:blip r:embed="rId6">
            <a:alphaModFix/>
          </a:blip>
          <a:srcRect/>
          <a:stretch/>
        </p:blipFill>
        <p:spPr>
          <a:xfrm>
            <a:off x="5193449" y="1499440"/>
            <a:ext cx="3689273" cy="3092710"/>
          </a:xfrm>
          <a:prstGeom prst="rect">
            <a:avLst/>
          </a:prstGeom>
          <a:noFill/>
          <a:ln>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35"/>
          <p:cNvSpPr txBox="1">
            <a:spLocks noGrp="1"/>
          </p:cNvSpPr>
          <p:nvPr>
            <p:ph type="ctrTitle"/>
          </p:nvPr>
        </p:nvSpPr>
        <p:spPr>
          <a:xfrm>
            <a:off x="191870" y="518078"/>
            <a:ext cx="919981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In class Activity 2: Test your nutrition, fitness and health knowledge</a:t>
            </a:r>
            <a:endParaRPr sz="2400" b="1">
              <a:solidFill>
                <a:schemeClr val="lt1"/>
              </a:solidFill>
            </a:endParaRPr>
          </a:p>
        </p:txBody>
      </p:sp>
      <p:sp>
        <p:nvSpPr>
          <p:cNvPr id="422" name="Google Shape;422;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sp>
        <p:nvSpPr>
          <p:cNvPr id="423" name="Google Shape;423;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24" name="Google Shape;424;p3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25" name="Google Shape;425;p3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26" name="Google Shape;426;p35"/>
          <p:cNvSpPr txBox="1"/>
          <p:nvPr/>
        </p:nvSpPr>
        <p:spPr>
          <a:xfrm>
            <a:off x="251520" y="1597151"/>
            <a:ext cx="7704900" cy="4340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Do you think managing our health online is important? Why?</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How useful do you find health online services? </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Test your knowledge to find out.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27" name="Google Shape;427;p35"/>
          <p:cNvPicPr preferRelativeResize="0"/>
          <p:nvPr/>
        </p:nvPicPr>
        <p:blipFill rotWithShape="1">
          <a:blip r:embed="rId5">
            <a:alphaModFix/>
          </a:blip>
          <a:srcRect/>
          <a:stretch/>
        </p:blipFill>
        <p:spPr>
          <a:xfrm>
            <a:off x="5101134" y="3373400"/>
            <a:ext cx="2711226" cy="1029500"/>
          </a:xfrm>
          <a:prstGeom prst="rect">
            <a:avLst/>
          </a:prstGeom>
          <a:noFill/>
          <a:ln>
            <a:noFill/>
          </a:ln>
        </p:spPr>
      </p:pic>
      <p:pic>
        <p:nvPicPr>
          <p:cNvPr id="428" name="Google Shape;428;p35"/>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3"/>
        <p:cNvGrpSpPr/>
        <p:nvPr/>
      </p:nvGrpSpPr>
      <p:grpSpPr>
        <a:xfrm>
          <a:off x="0" y="0"/>
          <a:ext cx="0" cy="0"/>
          <a:chOff x="0" y="0"/>
          <a:chExt cx="0" cy="0"/>
        </a:xfrm>
      </p:grpSpPr>
      <p:grpSp>
        <p:nvGrpSpPr>
          <p:cNvPr id="434" name="Google Shape;434;p48"/>
          <p:cNvGrpSpPr/>
          <p:nvPr/>
        </p:nvGrpSpPr>
        <p:grpSpPr>
          <a:xfrm>
            <a:off x="3491883" y="-20537"/>
            <a:ext cx="5643857" cy="4925766"/>
            <a:chOff x="0" y="0"/>
            <a:chExt cx="31136" cy="95943"/>
          </a:xfrm>
        </p:grpSpPr>
        <p:sp>
          <p:nvSpPr>
            <p:cNvPr id="435" name="Google Shape;435;p4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36" name="Google Shape;436;p4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437" name="Google Shape;437;p48"/>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438" name="Google Shape;438;p4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439" name="Google Shape;439;p48"/>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440" name="Google Shape;440;p48"/>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441" name="Google Shape;441;p4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442" name="Google Shape;442;p4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443" name="Google Shape;443;p48"/>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8"/>
        <p:cNvGrpSpPr/>
        <p:nvPr/>
      </p:nvGrpSpPr>
      <p:grpSpPr>
        <a:xfrm>
          <a:off x="0" y="0"/>
          <a:ext cx="0" cy="0"/>
          <a:chOff x="0" y="0"/>
          <a:chExt cx="0" cy="0"/>
        </a:xfrm>
      </p:grpSpPr>
      <p:sp>
        <p:nvSpPr>
          <p:cNvPr id="449" name="Google Shape;449;p49"/>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450" name="Google Shape;450;p49"/>
          <p:cNvGrpSpPr/>
          <p:nvPr/>
        </p:nvGrpSpPr>
        <p:grpSpPr>
          <a:xfrm>
            <a:off x="251520" y="-9534"/>
            <a:ext cx="8919713" cy="5215992"/>
            <a:chOff x="216024" y="-27709"/>
            <a:chExt cx="8919713" cy="5215992"/>
          </a:xfrm>
        </p:grpSpPr>
        <p:sp>
          <p:nvSpPr>
            <p:cNvPr id="451" name="Google Shape;451;p49"/>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452" name="Google Shape;452;p49"/>
            <p:cNvSpPr/>
            <p:nvPr/>
          </p:nvSpPr>
          <p:spPr>
            <a:xfrm>
              <a:off x="216024" y="4842034"/>
              <a:ext cx="3015060" cy="34624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grpSp>
      <p:sp>
        <p:nvSpPr>
          <p:cNvPr id="453" name="Google Shape;453;p49"/>
          <p:cNvSpPr txBox="1">
            <a:spLocks noGrp="1"/>
          </p:cNvSpPr>
          <p:nvPr>
            <p:ph type="ctrTitle"/>
          </p:nvPr>
        </p:nvSpPr>
        <p:spPr>
          <a:xfrm>
            <a:off x="5275273" y="165664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E-health</a:t>
            </a:r>
            <a:endParaRPr sz="3600" b="1">
              <a:solidFill>
                <a:srgbClr val="1F108C"/>
              </a:solidFill>
            </a:endParaRPr>
          </a:p>
          <a:p>
            <a:pPr marL="0" lvl="0" indent="0" algn="ctr" rtl="0">
              <a:lnSpc>
                <a:spcPct val="100000"/>
              </a:lnSpc>
              <a:spcBef>
                <a:spcPts val="0"/>
              </a:spcBef>
              <a:spcAft>
                <a:spcPts val="0"/>
              </a:spcAft>
              <a:buClr>
                <a:srgbClr val="1F108C"/>
              </a:buClr>
              <a:buSzPts val="3600"/>
              <a:buFont typeface="Calibri"/>
              <a:buNone/>
            </a:pPr>
            <a:r>
              <a:rPr lang="en-US" sz="1600" b="1">
                <a:solidFill>
                  <a:srgbClr val="1F108C"/>
                </a:solidFill>
              </a:rPr>
              <a:t>How technology changes the way we manage our health</a:t>
            </a:r>
            <a:endParaRPr sz="1600" b="1">
              <a:solidFill>
                <a:srgbClr val="1F108C"/>
              </a:solidFill>
            </a:endParaRPr>
          </a:p>
        </p:txBody>
      </p:sp>
      <p:sp>
        <p:nvSpPr>
          <p:cNvPr id="454" name="Google Shape;454;p49"/>
          <p:cNvSpPr/>
          <p:nvPr/>
        </p:nvSpPr>
        <p:spPr>
          <a:xfrm>
            <a:off x="1296103" y="4819150"/>
            <a:ext cx="5364088" cy="2539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Developed by Eurosuccess Consulting   |     </a:t>
            </a:r>
            <a:r>
              <a:rPr lang="en-US" sz="900" b="0" i="0" u="none" strike="noStrike" cap="none">
                <a:solidFill>
                  <a:srgbClr val="1F108C"/>
                </a:solidFill>
                <a:latin typeface="Calibri"/>
                <a:ea typeface="Calibri"/>
                <a:cs typeface="Calibri"/>
                <a:sym typeface="Calibri"/>
              </a:rPr>
              <a:t>Dec, 2022</a:t>
            </a:r>
            <a:endParaRPr sz="1400" b="0" i="0" u="none" strike="noStrike" cap="none">
              <a:solidFill>
                <a:srgbClr val="000000"/>
              </a:solidFill>
              <a:latin typeface="Arial"/>
              <a:ea typeface="Arial"/>
              <a:cs typeface="Arial"/>
              <a:sym typeface="Arial"/>
            </a:endParaRPr>
          </a:p>
        </p:txBody>
      </p:sp>
      <p:sp>
        <p:nvSpPr>
          <p:cNvPr id="455" name="Google Shape;455;p49"/>
          <p:cNvSpPr txBox="1">
            <a:spLocks noGrp="1"/>
          </p:cNvSpPr>
          <p:nvPr>
            <p:ph type="subTitle" idx="1"/>
          </p:nvPr>
        </p:nvSpPr>
        <p:spPr>
          <a:xfrm>
            <a:off x="5275273" y="2648869"/>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360"/>
              </a:spcBef>
              <a:spcAft>
                <a:spcPts val="0"/>
              </a:spcAft>
              <a:buClr>
                <a:srgbClr val="1F108C"/>
              </a:buClr>
              <a:buSzPct val="90000"/>
              <a:buNone/>
            </a:pPr>
            <a:endParaRPr sz="7200" b="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Lesson 3. </a:t>
            </a:r>
            <a:endParaRPr sz="7200" b="1" i="1">
              <a:solidFill>
                <a:srgbClr val="1F108C"/>
              </a:solidFill>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The importance of online services </a:t>
            </a:r>
            <a:endParaRPr/>
          </a:p>
          <a:p>
            <a:pPr marL="0" lvl="0" indent="0" algn="ctr" rtl="0">
              <a:lnSpc>
                <a:spcPct val="100000"/>
              </a:lnSpc>
              <a:spcBef>
                <a:spcPts val="360"/>
              </a:spcBef>
              <a:spcAft>
                <a:spcPts val="0"/>
              </a:spcAft>
              <a:buClr>
                <a:srgbClr val="1F108C"/>
              </a:buClr>
              <a:buSzPct val="90000"/>
              <a:buNone/>
            </a:pPr>
            <a:r>
              <a:rPr lang="en-US" sz="7200" b="1" i="1">
                <a:solidFill>
                  <a:srgbClr val="1F108C"/>
                </a:solidFill>
              </a:rPr>
              <a:t>in e-health</a:t>
            </a:r>
            <a:endParaRPr sz="7200" b="1" i="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456" name="Google Shape;456;p49" descr="Logo&#10;&#10;Description automatically generated with medium confidence"/>
          <p:cNvPicPr preferRelativeResize="0"/>
          <p:nvPr/>
        </p:nvPicPr>
        <p:blipFill rotWithShape="1">
          <a:blip r:embed="rId4">
            <a:alphaModFix/>
          </a:blip>
          <a:srcRect/>
          <a:stretch/>
        </p:blipFill>
        <p:spPr>
          <a:xfrm>
            <a:off x="6078844" y="-9534"/>
            <a:ext cx="3065156" cy="1354107"/>
          </a:xfrm>
          <a:prstGeom prst="rect">
            <a:avLst/>
          </a:prstGeom>
          <a:noFill/>
          <a:ln>
            <a:noFill/>
          </a:ln>
        </p:spPr>
      </p:pic>
      <p:sp>
        <p:nvSpPr>
          <p:cNvPr id="457" name="Google Shape;457;p49"/>
          <p:cNvSpPr txBox="1"/>
          <p:nvPr/>
        </p:nvSpPr>
        <p:spPr>
          <a:xfrm>
            <a:off x="6027375" y="3790575"/>
            <a:ext cx="3000000" cy="111309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700"/>
              <a:buFont typeface="Arial"/>
              <a:buNone/>
            </a:pPr>
            <a:r>
              <a:rPr lang="en-US" sz="700" b="0" i="0" u="none" strike="noStrike" cap="none">
                <a:solidFill>
                  <a:srgbClr val="00005F"/>
                </a:solidFill>
                <a:latin typeface="Open Sans"/>
                <a:ea typeface="Open Sans"/>
                <a:cs typeface="Open Sans"/>
                <a:sym typeface="Open San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7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Clr>
                <a:srgbClr val="000000"/>
              </a:buClr>
              <a:buSzPts val="1000"/>
              <a:buFont typeface="Arial"/>
              <a:buNone/>
            </a:pPr>
            <a:br>
              <a:rPr lang="en-US" sz="1000" b="0" i="0" u="none" strike="noStrike" cap="none">
                <a:solidFill>
                  <a:srgbClr val="000000"/>
                </a:solidFill>
                <a:latin typeface="Arial"/>
                <a:ea typeface="Arial"/>
                <a:cs typeface="Arial"/>
                <a:sym typeface="Arial"/>
              </a:rPr>
            </a:br>
            <a:endParaRPr sz="700" b="0" i="0" u="none" strike="noStrike" cap="none">
              <a:solidFill>
                <a:srgbClr val="00005F"/>
              </a:solidFill>
              <a:latin typeface="Open Sans"/>
              <a:ea typeface="Open Sans"/>
              <a:cs typeface="Open Sans"/>
              <a:sym typeface="Open Sans"/>
            </a:endParaRPr>
          </a:p>
        </p:txBody>
      </p:sp>
      <p:pic>
        <p:nvPicPr>
          <p:cNvPr id="458" name="Google Shape;458;p49"/>
          <p:cNvPicPr preferRelativeResize="0"/>
          <p:nvPr/>
        </p:nvPicPr>
        <p:blipFill rotWithShape="1">
          <a:blip r:embed="rId5">
            <a:alphaModFix/>
          </a:blip>
          <a:srcRect/>
          <a:stretch/>
        </p:blipFill>
        <p:spPr>
          <a:xfrm>
            <a:off x="6257663" y="4504601"/>
            <a:ext cx="2707523" cy="568475"/>
          </a:xfrm>
          <a:prstGeom prst="rect">
            <a:avLst/>
          </a:prstGeom>
          <a:noFill/>
          <a:ln>
            <a:noFill/>
          </a:ln>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c2b25f940f_0_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5" name="Google Shape;465;g1c2b25f940f_0_61"/>
          <p:cNvSpPr txBox="1">
            <a:spLocks noGrp="1"/>
          </p:cNvSpPr>
          <p:nvPr>
            <p:ph type="ctrTitle"/>
          </p:nvPr>
        </p:nvSpPr>
        <p:spPr>
          <a:xfrm>
            <a:off x="412850" y="483525"/>
            <a:ext cx="8334909"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E-HEALTH IS SMART HEALTH: Current Technologies and Services</a:t>
            </a:r>
            <a:endParaRPr sz="2400" b="1">
              <a:solidFill>
                <a:schemeClr val="lt1"/>
              </a:solidFill>
            </a:endParaRPr>
          </a:p>
        </p:txBody>
      </p:sp>
      <p:sp>
        <p:nvSpPr>
          <p:cNvPr id="466" name="Google Shape;466;g1c2b25f940f_0_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27</a:t>
            </a:r>
            <a:endParaRPr sz="1400" b="0" i="0" u="none" strike="noStrike" cap="none">
              <a:solidFill>
                <a:srgbClr val="000000"/>
              </a:solidFill>
              <a:latin typeface="Arial"/>
              <a:ea typeface="Arial"/>
              <a:cs typeface="Arial"/>
              <a:sym typeface="Arial"/>
            </a:endParaRPr>
          </a:p>
        </p:txBody>
      </p:sp>
      <p:sp>
        <p:nvSpPr>
          <p:cNvPr id="467" name="Google Shape;467;g1c2b25f940f_0_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8" name="Google Shape;468;g1c2b25f940f_0_6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9" name="Google Shape;469;g1c2b25f940f_0_6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0" name="Google Shape;470;g1c2b25f940f_0_61"/>
          <p:cNvSpPr txBox="1"/>
          <p:nvPr/>
        </p:nvSpPr>
        <p:spPr>
          <a:xfrm>
            <a:off x="4142630" y="1597151"/>
            <a:ext cx="4540200" cy="29862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r>
              <a:rPr lang="en-US" sz="2000" b="1" i="1" u="none" strike="noStrike" cap="none">
                <a:solidFill>
                  <a:schemeClr val="dk1"/>
                </a:solidFill>
                <a:latin typeface="Calibri"/>
                <a:ea typeface="Calibri"/>
                <a:cs typeface="Calibri"/>
                <a:sym typeface="Calibri"/>
              </a:rPr>
              <a:t>Five reasons that e-health is a smart health for patients:</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Improves access to medical records</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Reduces costs </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Increases quality</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Provides personalized medicine</a:t>
            </a:r>
            <a:endParaRPr sz="1400" b="0" i="0" u="none" strike="noStrike" cap="none">
              <a:solidFill>
                <a:srgbClr val="000000"/>
              </a:solidFill>
              <a:latin typeface="Arial"/>
              <a:ea typeface="Arial"/>
              <a:cs typeface="Arial"/>
              <a:sym typeface="Arial"/>
            </a:endParaRPr>
          </a:p>
          <a:p>
            <a:pPr marL="800100" marR="0" lvl="0" indent="-342900" algn="just" rtl="0">
              <a:lnSpc>
                <a:spcPct val="100000"/>
              </a:lnSpc>
              <a:spcBef>
                <a:spcPts val="0"/>
              </a:spcBef>
              <a:spcAft>
                <a:spcPts val="0"/>
              </a:spcAft>
              <a:buClr>
                <a:srgbClr val="000000"/>
              </a:buClr>
              <a:buSzPts val="1800"/>
              <a:buFont typeface="Noto Sans Symbols"/>
              <a:buChar char="✔"/>
            </a:pPr>
            <a:r>
              <a:rPr lang="en-US" sz="1800" b="0" i="0" u="none" strike="noStrike" cap="none">
                <a:solidFill>
                  <a:schemeClr val="dk1"/>
                </a:solidFill>
                <a:latin typeface="Calibri"/>
                <a:ea typeface="Calibri"/>
                <a:cs typeface="Calibri"/>
                <a:sym typeface="Calibri"/>
              </a:rPr>
              <a:t>Enables managing and tracking health and wellness activities efficiently. </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471" name="Google Shape;471;g1c2b25f940f_0_61"/>
          <p:cNvPicPr preferRelativeResize="0"/>
          <p:nvPr/>
        </p:nvPicPr>
        <p:blipFill rotWithShape="1">
          <a:blip r:embed="rId5">
            <a:alphaModFix/>
          </a:blip>
          <a:srcRect/>
          <a:stretch/>
        </p:blipFill>
        <p:spPr>
          <a:xfrm>
            <a:off x="658729" y="1639318"/>
            <a:ext cx="3364632" cy="2820115"/>
          </a:xfrm>
          <a:prstGeom prst="rect">
            <a:avLst/>
          </a:prstGeom>
          <a:noFill/>
          <a:ln>
            <a:noFill/>
          </a:ln>
        </p:spPr>
      </p:pic>
      <p:pic>
        <p:nvPicPr>
          <p:cNvPr id="472" name="Google Shape;472;g1c2b25f940f_0_6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c2b25f940f_0_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9" name="Google Shape;479;g1c2b25f940f_0_74"/>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480" name="Google Shape;480;g1c2b25f940f_0_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28</a:t>
            </a:r>
            <a:endParaRPr sz="1400" b="0" i="0" u="none" strike="noStrike" cap="none">
              <a:solidFill>
                <a:srgbClr val="000000"/>
              </a:solidFill>
              <a:latin typeface="Arial"/>
              <a:ea typeface="Arial"/>
              <a:cs typeface="Arial"/>
              <a:sym typeface="Arial"/>
            </a:endParaRPr>
          </a:p>
        </p:txBody>
      </p:sp>
      <p:sp>
        <p:nvSpPr>
          <p:cNvPr id="481" name="Google Shape;481;g1c2b25f940f_0_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82" name="Google Shape;482;g1c2b25f940f_0_7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83" name="Google Shape;483;g1c2b25f940f_0_7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84" name="Google Shape;484;g1c2b25f940f_0_74"/>
          <p:cNvSpPr txBox="1"/>
          <p:nvPr/>
        </p:nvSpPr>
        <p:spPr>
          <a:xfrm>
            <a:off x="395520" y="1627445"/>
            <a:ext cx="8127048" cy="243062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342900" marR="0" lvl="0" indent="-342900" algn="just" rtl="0">
              <a:lnSpc>
                <a:spcPct val="115000"/>
              </a:lnSpc>
              <a:spcBef>
                <a:spcPts val="0"/>
              </a:spcBef>
              <a:spcAft>
                <a:spcPts val="0"/>
              </a:spcAft>
              <a:buClr>
                <a:srgbClr val="000000"/>
              </a:buClr>
              <a:buSzPts val="1800"/>
              <a:buFont typeface="Arial"/>
              <a:buAutoNum type="arabicPeriod"/>
            </a:pPr>
            <a:r>
              <a:rPr lang="en-US" sz="1800" b="1" i="0" u="none" strike="noStrike" cap="none">
                <a:solidFill>
                  <a:srgbClr val="000000"/>
                </a:solidFill>
                <a:latin typeface="Calibri"/>
                <a:ea typeface="Calibri"/>
                <a:cs typeface="Calibri"/>
                <a:sym typeface="Calibri"/>
              </a:rPr>
              <a:t>Improved patient monitoring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Communication is easier with this new digital channel, helping to bridge the gap between doctors and patients. Technology also means the patient's condition can be monitored, and their progress can be recorded in real-time</a:t>
            </a: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85" name="Google Shape;485;g1c2b25f940f_0_74"/>
          <p:cNvPicPr preferRelativeResize="0"/>
          <p:nvPr/>
        </p:nvPicPr>
        <p:blipFill rotWithShape="1">
          <a:blip r:embed="rId5">
            <a:alphaModFix/>
          </a:blip>
          <a:srcRect/>
          <a:stretch/>
        </p:blipFill>
        <p:spPr>
          <a:xfrm>
            <a:off x="6315074" y="3566941"/>
            <a:ext cx="916305" cy="833401"/>
          </a:xfrm>
          <a:prstGeom prst="rect">
            <a:avLst/>
          </a:prstGeom>
          <a:noFill/>
          <a:ln>
            <a:noFill/>
          </a:ln>
        </p:spPr>
      </p:pic>
      <p:pic>
        <p:nvPicPr>
          <p:cNvPr id="486" name="Google Shape;486;g1c2b25f940f_0_7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3" name="Google Shape;493;p30"/>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494" name="Google Shape;494;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29</a:t>
            </a:r>
            <a:endParaRPr sz="1400" b="0" i="0" u="none" strike="noStrike" cap="none">
              <a:solidFill>
                <a:srgbClr val="000000"/>
              </a:solidFill>
              <a:latin typeface="Arial"/>
              <a:ea typeface="Arial"/>
              <a:cs typeface="Arial"/>
              <a:sym typeface="Arial"/>
            </a:endParaRPr>
          </a:p>
        </p:txBody>
      </p:sp>
      <p:sp>
        <p:nvSpPr>
          <p:cNvPr id="495" name="Google Shape;495;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6" name="Google Shape;496;p3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97" name="Google Shape;497;p3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98" name="Google Shape;498;p30"/>
          <p:cNvSpPr txBox="1"/>
          <p:nvPr/>
        </p:nvSpPr>
        <p:spPr>
          <a:xfrm>
            <a:off x="395520" y="1627445"/>
            <a:ext cx="8127048" cy="212746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2. More informed patients </a:t>
            </a:r>
            <a:endParaRPr sz="18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As patients, we can make better health decisions when we understand them and have the power to manage our own health. ICTs also provide access to guidebooks and best practices, which are very useful, for instance, during the pandemic if they come from reliable sources</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pic>
        <p:nvPicPr>
          <p:cNvPr id="499" name="Google Shape;499;p30"/>
          <p:cNvPicPr preferRelativeResize="0"/>
          <p:nvPr/>
        </p:nvPicPr>
        <p:blipFill rotWithShape="1">
          <a:blip r:embed="rId5">
            <a:alphaModFix/>
          </a:blip>
          <a:srcRect/>
          <a:stretch/>
        </p:blipFill>
        <p:spPr>
          <a:xfrm>
            <a:off x="6035833" y="3447522"/>
            <a:ext cx="1372870" cy="1332688"/>
          </a:xfrm>
          <a:prstGeom prst="rect">
            <a:avLst/>
          </a:prstGeom>
          <a:noFill/>
          <a:ln>
            <a:noFill/>
          </a:ln>
        </p:spPr>
      </p:pic>
      <p:pic>
        <p:nvPicPr>
          <p:cNvPr id="500" name="Google Shape;500;p3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1c2b25f940f_0_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g1c2b25f940f_0_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19" name="Google Shape;119;g1c2b25f940f_0_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0" name="Google Shape;120;g1c2b25f940f_0_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1" name="Google Shape;121;g1c2b25f940f_0_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22" name="Google Shape;122;g1c2b25f940f_0_7"/>
          <p:cNvSpPr txBox="1"/>
          <p:nvPr/>
        </p:nvSpPr>
        <p:spPr>
          <a:xfrm>
            <a:off x="395520" y="1627445"/>
            <a:ext cx="7704900" cy="301617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E-health literacy </a:t>
            </a:r>
            <a:r>
              <a:rPr lang="en-US" sz="1700" b="0" i="0" u="none" strike="noStrike" cap="none">
                <a:solidFill>
                  <a:schemeClr val="dk1"/>
                </a:solidFill>
                <a:latin typeface="Calibri"/>
                <a:ea typeface="Calibri"/>
                <a:cs typeface="Calibri"/>
                <a:sym typeface="Calibri"/>
              </a:rPr>
              <a:t>is the ability to search, find, understand and evaluate health information from electronic sources, i.e., Internet, and apply the gain knowledge in order to address of solve health problems.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Calibri"/>
                <a:ea typeface="Calibri"/>
                <a:cs typeface="Calibri"/>
                <a:sym typeface="Calibri"/>
              </a:rPr>
              <a:t>Example: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700"/>
              <a:buFont typeface="Arial"/>
              <a:buNone/>
            </a:pPr>
            <a:r>
              <a:rPr lang="en-US" sz="1700" b="0" i="0" u="none" strike="noStrike" cap="none">
                <a:solidFill>
                  <a:schemeClr val="dk1"/>
                </a:solidFill>
                <a:latin typeface="Calibri"/>
                <a:ea typeface="Calibri"/>
                <a:cs typeface="Calibri"/>
                <a:sym typeface="Calibri"/>
              </a:rPr>
              <a:t>I feel sick and I am not sure what my symptoms mean. I surf on the internet and find many sites that refer to my symptoms but all of them have different findings. I must contact my doctor but I cannot be physically present because of work. So, I contact my doctor via phone, to guide me that the sources I've discovered are trustworthy and the information is reliable.</a:t>
            </a: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23" name="Google Shape;123;g1c2b25f940f_0_7"/>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Without literacy there is no e-health</a:t>
            </a:r>
            <a:endParaRPr sz="2400">
              <a:solidFill>
                <a:schemeClr val="lt1"/>
              </a:solidFill>
            </a:endParaRPr>
          </a:p>
        </p:txBody>
      </p:sp>
      <p:pic>
        <p:nvPicPr>
          <p:cNvPr id="124" name="Google Shape;124;g1c2b25f940f_0_7"/>
          <p:cNvPicPr preferRelativeResize="0"/>
          <p:nvPr/>
        </p:nvPicPr>
        <p:blipFill rotWithShape="1">
          <a:blip r:embed="rId5">
            <a:alphaModFix/>
          </a:blip>
          <a:srcRect/>
          <a:stretch/>
        </p:blipFill>
        <p:spPr>
          <a:xfrm>
            <a:off x="6354595" y="4092385"/>
            <a:ext cx="727713" cy="928555"/>
          </a:xfrm>
          <a:prstGeom prst="rect">
            <a:avLst/>
          </a:prstGeom>
          <a:noFill/>
          <a:ln>
            <a:noFill/>
          </a:ln>
        </p:spPr>
      </p:pic>
      <p:pic>
        <p:nvPicPr>
          <p:cNvPr id="125" name="Google Shape;125;g1c2b25f940f_0_7"/>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7" name="Google Shape;507;p31"/>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508" name="Google Shape;50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sp>
        <p:nvSpPr>
          <p:cNvPr id="509" name="Google Shape;509;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10" name="Google Shape;510;p3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11" name="Google Shape;511;p3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12" name="Google Shape;512;p31"/>
          <p:cNvSpPr txBox="1"/>
          <p:nvPr/>
        </p:nvSpPr>
        <p:spPr>
          <a:xfrm>
            <a:off x="395520" y="1627445"/>
            <a:ext cx="5639520" cy="181968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3. </a:t>
            </a:r>
            <a:r>
              <a:rPr lang="en-US" sz="1800" b="1" i="0" u="none" strike="noStrike" cap="none">
                <a:solidFill>
                  <a:srgbClr val="000000"/>
                </a:solidFill>
                <a:latin typeface="Calibri"/>
                <a:ea typeface="Calibri"/>
                <a:cs typeface="Calibri"/>
                <a:sym typeface="Calibri"/>
              </a:rPr>
              <a:t>Encouraging healthier habits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New technologies are changing the way we look after ourselves with apps and devices that track what we eat, how much exercise we do, how long or soundly we sleep and how fast our heart rate is.</a:t>
            </a:r>
            <a:endParaRPr sz="2000" b="1" i="0" u="none" strike="noStrike" cap="none">
              <a:solidFill>
                <a:schemeClr val="dk1"/>
              </a:solidFill>
              <a:latin typeface="Calibri"/>
              <a:ea typeface="Calibri"/>
              <a:cs typeface="Calibri"/>
              <a:sym typeface="Calibri"/>
            </a:endParaRPr>
          </a:p>
        </p:txBody>
      </p:sp>
      <p:pic>
        <p:nvPicPr>
          <p:cNvPr id="513" name="Google Shape;513;p31"/>
          <p:cNvPicPr preferRelativeResize="0"/>
          <p:nvPr/>
        </p:nvPicPr>
        <p:blipFill rotWithShape="1">
          <a:blip r:embed="rId5">
            <a:alphaModFix/>
          </a:blip>
          <a:srcRect/>
          <a:stretch/>
        </p:blipFill>
        <p:spPr>
          <a:xfrm>
            <a:off x="6823982" y="2222853"/>
            <a:ext cx="1177018" cy="1916447"/>
          </a:xfrm>
          <a:prstGeom prst="rect">
            <a:avLst/>
          </a:prstGeom>
          <a:noFill/>
          <a:ln>
            <a:noFill/>
          </a:ln>
        </p:spPr>
      </p:pic>
      <p:pic>
        <p:nvPicPr>
          <p:cNvPr id="514" name="Google Shape;514;p31"/>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1" name="Google Shape;521;p32"/>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522" name="Google Shape;52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31</a:t>
            </a:r>
            <a:endParaRPr sz="1400" b="0" i="0" u="none" strike="noStrike" cap="none">
              <a:solidFill>
                <a:srgbClr val="000000"/>
              </a:solidFill>
              <a:latin typeface="Arial"/>
              <a:ea typeface="Arial"/>
              <a:cs typeface="Arial"/>
              <a:sym typeface="Arial"/>
            </a:endParaRPr>
          </a:p>
        </p:txBody>
      </p:sp>
      <p:sp>
        <p:nvSpPr>
          <p:cNvPr id="523" name="Google Shape;523;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24" name="Google Shape;524;p3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25" name="Google Shape;525;p3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26" name="Google Shape;526;p32"/>
          <p:cNvSpPr txBox="1"/>
          <p:nvPr/>
        </p:nvSpPr>
        <p:spPr>
          <a:xfrm>
            <a:off x="395520" y="1627445"/>
            <a:ext cx="4618440" cy="1819689"/>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4. </a:t>
            </a:r>
            <a:r>
              <a:rPr lang="en-US" sz="1800" b="1" i="0" u="none" strike="noStrike" cap="none">
                <a:solidFill>
                  <a:srgbClr val="000000"/>
                </a:solidFill>
                <a:latin typeface="Calibri"/>
                <a:ea typeface="Calibri"/>
                <a:cs typeface="Calibri"/>
                <a:sym typeface="Calibri"/>
              </a:rPr>
              <a:t>Easier decision-making for healthcare staff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E-Health also transforms how professionals deal with diseases. ICTs can help, for instance, to identify optimal treatments more easily or detect illnesses at an early stage.</a:t>
            </a:r>
            <a:endParaRPr sz="2000" b="1" i="0" u="none" strike="noStrike" cap="none">
              <a:solidFill>
                <a:schemeClr val="dk1"/>
              </a:solidFill>
              <a:latin typeface="Calibri"/>
              <a:ea typeface="Calibri"/>
              <a:cs typeface="Calibri"/>
              <a:sym typeface="Calibri"/>
            </a:endParaRPr>
          </a:p>
        </p:txBody>
      </p:sp>
      <p:pic>
        <p:nvPicPr>
          <p:cNvPr id="527" name="Google Shape;527;p32"/>
          <p:cNvPicPr preferRelativeResize="0"/>
          <p:nvPr/>
        </p:nvPicPr>
        <p:blipFill rotWithShape="1">
          <a:blip r:embed="rId5">
            <a:alphaModFix/>
          </a:blip>
          <a:srcRect/>
          <a:stretch/>
        </p:blipFill>
        <p:spPr>
          <a:xfrm>
            <a:off x="6204392" y="1996985"/>
            <a:ext cx="1904917" cy="2250044"/>
          </a:xfrm>
          <a:prstGeom prst="rect">
            <a:avLst/>
          </a:prstGeom>
          <a:noFill/>
          <a:ln>
            <a:noFill/>
          </a:ln>
        </p:spPr>
      </p:pic>
      <p:pic>
        <p:nvPicPr>
          <p:cNvPr id="528" name="Google Shape;528;p32"/>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33"/>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536" name="Google Shape;536;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sp>
        <p:nvSpPr>
          <p:cNvPr id="537" name="Google Shape;537;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8" name="Google Shape;538;p3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39" name="Google Shape;539;p3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40" name="Google Shape;540;p33"/>
          <p:cNvSpPr txBox="1"/>
          <p:nvPr/>
        </p:nvSpPr>
        <p:spPr>
          <a:xfrm>
            <a:off x="395520" y="1627445"/>
            <a:ext cx="8512260" cy="154269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5. </a:t>
            </a:r>
            <a:r>
              <a:rPr lang="en-US" sz="1800" b="1" i="0" u="none" strike="noStrike" cap="none">
                <a:solidFill>
                  <a:srgbClr val="000000"/>
                </a:solidFill>
                <a:latin typeface="Calibri"/>
                <a:ea typeface="Calibri"/>
                <a:cs typeface="Calibri"/>
                <a:sym typeface="Calibri"/>
              </a:rPr>
              <a:t>More accessible and equal healthcare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Access to healthcare is no longer limited by time and space, which means avoiding unnecessary travel. Moreover, technology brings healthcare to more people, especially patients at risk of exclusion, which means equal opportunities for everyone.</a:t>
            </a:r>
            <a:endParaRPr sz="2000" b="1" i="0" u="none" strike="noStrike" cap="none">
              <a:solidFill>
                <a:schemeClr val="dk1"/>
              </a:solidFill>
              <a:latin typeface="Calibri"/>
              <a:ea typeface="Calibri"/>
              <a:cs typeface="Calibri"/>
              <a:sym typeface="Calibri"/>
            </a:endParaRPr>
          </a:p>
        </p:txBody>
      </p:sp>
      <p:pic>
        <p:nvPicPr>
          <p:cNvPr id="541" name="Google Shape;541;p33"/>
          <p:cNvPicPr preferRelativeResize="0"/>
          <p:nvPr/>
        </p:nvPicPr>
        <p:blipFill rotWithShape="1">
          <a:blip r:embed="rId5">
            <a:alphaModFix/>
          </a:blip>
          <a:srcRect/>
          <a:stretch/>
        </p:blipFill>
        <p:spPr>
          <a:xfrm>
            <a:off x="5874860" y="3301037"/>
            <a:ext cx="1694815" cy="1694815"/>
          </a:xfrm>
          <a:prstGeom prst="rect">
            <a:avLst/>
          </a:prstGeom>
          <a:noFill/>
          <a:ln>
            <a:noFill/>
          </a:ln>
        </p:spPr>
      </p:pic>
      <p:pic>
        <p:nvPicPr>
          <p:cNvPr id="542" name="Google Shape;542;p33"/>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34"/>
          <p:cNvSpPr txBox="1">
            <a:spLocks noGrp="1"/>
          </p:cNvSpPr>
          <p:nvPr>
            <p:ph type="ctrTitle"/>
          </p:nvPr>
        </p:nvSpPr>
        <p:spPr>
          <a:xfrm>
            <a:off x="412851" y="483525"/>
            <a:ext cx="6744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Benefits of using e-health services</a:t>
            </a:r>
            <a:endParaRPr sz="2400" b="1">
              <a:solidFill>
                <a:schemeClr val="lt1"/>
              </a:solidFill>
            </a:endParaRPr>
          </a:p>
        </p:txBody>
      </p:sp>
      <p:sp>
        <p:nvSpPr>
          <p:cNvPr id="550" name="Google Shape;550;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sp>
        <p:nvSpPr>
          <p:cNvPr id="551" name="Google Shape;551;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2" name="Google Shape;552;p34"/>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53" name="Google Shape;553;p34"/>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54" name="Google Shape;554;p34"/>
          <p:cNvSpPr txBox="1"/>
          <p:nvPr/>
        </p:nvSpPr>
        <p:spPr>
          <a:xfrm>
            <a:off x="395520" y="1627445"/>
            <a:ext cx="8512260" cy="1265691"/>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1" i="0" u="none" strike="noStrike" cap="none">
              <a:solidFill>
                <a:srgbClr val="00206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6. </a:t>
            </a:r>
            <a:r>
              <a:rPr lang="en-US" sz="1800" b="1" i="0" u="none" strike="noStrike" cap="none">
                <a:solidFill>
                  <a:srgbClr val="000000"/>
                </a:solidFill>
                <a:latin typeface="Calibri"/>
                <a:ea typeface="Calibri"/>
                <a:cs typeface="Calibri"/>
                <a:sym typeface="Calibri"/>
              </a:rPr>
              <a:t>More efficient hospitals and health clinics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Connected facilities mean a streamlined health system, minimising the chance of human error and cutting costs.</a:t>
            </a:r>
            <a:endParaRPr sz="2000" b="1" i="0" u="none" strike="noStrike" cap="none">
              <a:solidFill>
                <a:schemeClr val="dk1"/>
              </a:solidFill>
              <a:latin typeface="Calibri"/>
              <a:ea typeface="Calibri"/>
              <a:cs typeface="Calibri"/>
              <a:sym typeface="Calibri"/>
            </a:endParaRPr>
          </a:p>
        </p:txBody>
      </p:sp>
      <p:pic>
        <p:nvPicPr>
          <p:cNvPr id="555" name="Google Shape;555;p34"/>
          <p:cNvPicPr preferRelativeResize="0"/>
          <p:nvPr/>
        </p:nvPicPr>
        <p:blipFill rotWithShape="1">
          <a:blip r:embed="rId5">
            <a:alphaModFix/>
          </a:blip>
          <a:srcRect/>
          <a:stretch/>
        </p:blipFill>
        <p:spPr>
          <a:xfrm>
            <a:off x="4572000" y="2991246"/>
            <a:ext cx="2422525" cy="1891244"/>
          </a:xfrm>
          <a:prstGeom prst="rect">
            <a:avLst/>
          </a:prstGeom>
          <a:noFill/>
          <a:ln>
            <a:noFill/>
          </a:ln>
        </p:spPr>
      </p:pic>
      <p:pic>
        <p:nvPicPr>
          <p:cNvPr id="556" name="Google Shape;556;p34"/>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3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3" name="Google Shape;563;p37"/>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Now let’s see it in practice…</a:t>
            </a:r>
            <a:endParaRPr sz="2400">
              <a:solidFill>
                <a:schemeClr val="lt1"/>
              </a:solidFill>
            </a:endParaRPr>
          </a:p>
        </p:txBody>
      </p:sp>
      <p:sp>
        <p:nvSpPr>
          <p:cNvPr id="564" name="Google Shape;564;p37"/>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sp>
        <p:nvSpPr>
          <p:cNvPr id="565" name="Google Shape;565;p37"/>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66" name="Google Shape;566;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67" name="Google Shape;567;p37"/>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68" name="Google Shape;568;p37"/>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69" name="Google Shape;569;p37"/>
          <p:cNvPicPr preferRelativeResize="0"/>
          <p:nvPr/>
        </p:nvPicPr>
        <p:blipFill rotWithShape="1">
          <a:blip r:embed="rId6">
            <a:alphaModFix/>
          </a:blip>
          <a:srcRect/>
          <a:stretch/>
        </p:blipFill>
        <p:spPr>
          <a:xfrm>
            <a:off x="2511298" y="1347614"/>
            <a:ext cx="4370844" cy="3664069"/>
          </a:xfrm>
          <a:prstGeom prst="rect">
            <a:avLst/>
          </a:prstGeom>
          <a:noFill/>
          <a:ln>
            <a:noFill/>
          </a:ln>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38"/>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6" name="Google Shape;576;p38"/>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8" name="Google Shape;578;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79" name="Google Shape;579;p38"/>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580" name="Google Shape;580;p38"/>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581" name="Google Shape;581;p38"/>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In class Activity 3: Set up your e-Health Profile</a:t>
            </a:r>
            <a:endParaRPr sz="2400" b="0" i="0" u="none" strike="noStrike" cap="none">
              <a:solidFill>
                <a:schemeClr val="lt1"/>
              </a:solidFill>
              <a:latin typeface="Calibri"/>
              <a:ea typeface="Calibri"/>
              <a:cs typeface="Calibri"/>
              <a:sym typeface="Calibri"/>
            </a:endParaRPr>
          </a:p>
        </p:txBody>
      </p:sp>
      <p:pic>
        <p:nvPicPr>
          <p:cNvPr id="582" name="Google Shape;582;p38"/>
          <p:cNvPicPr preferRelativeResize="0"/>
          <p:nvPr/>
        </p:nvPicPr>
        <p:blipFill rotWithShape="1">
          <a:blip r:embed="rId6">
            <a:alphaModFix/>
          </a:blip>
          <a:srcRect/>
          <a:stretch/>
        </p:blipFill>
        <p:spPr>
          <a:xfrm>
            <a:off x="2249761" y="1347614"/>
            <a:ext cx="4417740" cy="3703382"/>
          </a:xfrm>
          <a:prstGeom prst="rect">
            <a:avLst/>
          </a:prstGeom>
          <a:noFill/>
          <a:ln>
            <a:noFill/>
          </a:ln>
        </p:spPr>
      </p:pic>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9"/>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9" name="Google Shape;589;p39"/>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sp>
        <p:nvSpPr>
          <p:cNvPr id="590" name="Google Shape;590;p39"/>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91" name="Google Shape;591;p3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592" name="Google Shape;592;p3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593" name="Google Shape;593;p39"/>
          <p:cNvSpPr txBox="1"/>
          <p:nvPr/>
        </p:nvSpPr>
        <p:spPr>
          <a:xfrm>
            <a:off x="757838" y="1703045"/>
            <a:ext cx="7628324" cy="3231614"/>
          </a:xfrm>
          <a:prstGeom prst="rect">
            <a:avLst/>
          </a:prstGeom>
          <a:noFill/>
          <a:ln>
            <a:noFill/>
          </a:ln>
        </p:spPr>
        <p:txBody>
          <a:bodyPr spcFirstLastPara="1" wrap="square" lIns="91425" tIns="45700" rIns="91425" bIns="45700" anchor="t" anchorCtr="0">
            <a:spAutoFit/>
          </a:bodyPr>
          <a:lstStyle/>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r>
              <a:rPr lang="en-US" sz="1700" b="1" i="0" u="none" strike="noStrike" cap="none">
                <a:solidFill>
                  <a:schemeClr val="dk1"/>
                </a:solidFill>
                <a:latin typeface="Calibri"/>
                <a:ea typeface="Calibri"/>
                <a:cs typeface="Calibri"/>
                <a:sym typeface="Calibri"/>
              </a:rPr>
              <a:t>How easy is to set it up?</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The following instructions will guide you to do so. Keep paying attention!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At the end you will be able to track and monitor your health data and receive reminder notifications about your medication(s).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*These instructions are addressed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to </a:t>
            </a:r>
            <a:r>
              <a:rPr lang="en-US" sz="1700" b="1" i="1" u="sng" strike="noStrike" cap="none">
                <a:solidFill>
                  <a:schemeClr val="dk1"/>
                </a:solidFill>
                <a:latin typeface="Calibri"/>
                <a:ea typeface="Calibri"/>
                <a:cs typeface="Calibri"/>
                <a:sym typeface="Calibri"/>
              </a:rPr>
              <a:t>iPhone users</a:t>
            </a:r>
            <a:r>
              <a:rPr lang="en-US" sz="1700" b="1" i="1"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342900" marR="0" lvl="0" indent="-215900" algn="ctr" rtl="0">
              <a:lnSpc>
                <a:spcPct val="100000"/>
              </a:lnSpc>
              <a:spcBef>
                <a:spcPts val="0"/>
              </a:spcBef>
              <a:spcAft>
                <a:spcPts val="0"/>
              </a:spcAft>
              <a:buClr>
                <a:schemeClr val="dk1"/>
              </a:buClr>
              <a:buSzPts val="2000"/>
              <a:buFont typeface="Noto Sans Symbols"/>
              <a:buNone/>
            </a:pPr>
            <a:r>
              <a:rPr lang="en-US" sz="1700" b="1" i="1"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594" name="Google Shape;594;p39"/>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595" name="Google Shape;595;p39"/>
          <p:cNvPicPr preferRelativeResize="0"/>
          <p:nvPr/>
        </p:nvPicPr>
        <p:blipFill rotWithShape="1">
          <a:blip r:embed="rId6">
            <a:alphaModFix/>
          </a:blip>
          <a:srcRect/>
          <a:stretch/>
        </p:blipFill>
        <p:spPr>
          <a:xfrm>
            <a:off x="5461174" y="3752098"/>
            <a:ext cx="2711226" cy="1029500"/>
          </a:xfrm>
          <a:prstGeom prst="rect">
            <a:avLst/>
          </a:prstGeom>
          <a:noFill/>
          <a:ln>
            <a:noFill/>
          </a:ln>
        </p:spPr>
      </p:pic>
      <p:sp>
        <p:nvSpPr>
          <p:cNvPr id="596" name="Google Shape;596;p39"/>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In class Activity 3: Set up your e-Health Profile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24c04bed084_0_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3" name="Google Shape;603;g24c04bed084_0_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sp>
        <p:nvSpPr>
          <p:cNvPr id="604" name="Google Shape;604;g24c04bed084_0_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5" name="Google Shape;605;g24c04bed084_0_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06" name="Google Shape;606;g24c04bed084_0_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07" name="Google Shape;607;g24c04bed084_0_0"/>
          <p:cNvSpPr txBox="1"/>
          <p:nvPr/>
        </p:nvSpPr>
        <p:spPr>
          <a:xfrm>
            <a:off x="757838" y="1865783"/>
            <a:ext cx="7628400" cy="1939500"/>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Are you an iOS user? </a:t>
            </a:r>
            <a:endParaRPr sz="1400" b="0" i="0" u="none" strike="noStrike" cap="none">
              <a:solidFill>
                <a:srgbClr val="00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You can follow the instructions on the next slide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08" name="Google Shape;608;g24c04bed084_0_0"/>
          <p:cNvPicPr preferRelativeResize="0"/>
          <p:nvPr/>
        </p:nvPicPr>
        <p:blipFill rotWithShape="1">
          <a:blip r:embed="rId5">
            <a:alphaModFix/>
          </a:blip>
          <a:srcRect/>
          <a:stretch/>
        </p:blipFill>
        <p:spPr>
          <a:xfrm>
            <a:off x="618863" y="213891"/>
            <a:ext cx="1554698" cy="366749"/>
          </a:xfrm>
          <a:prstGeom prst="rect">
            <a:avLst/>
          </a:prstGeom>
          <a:noFill/>
          <a:ln>
            <a:noFill/>
          </a:ln>
        </p:spPr>
      </p:pic>
      <p:sp>
        <p:nvSpPr>
          <p:cNvPr id="609" name="Google Shape;609;g24c04bed084_0_0"/>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In class Activity 3: Set up your e-Health Profile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4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p40"/>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17" name="Google Shape;617;p4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sp>
        <p:nvSpPr>
          <p:cNvPr id="618" name="Google Shape;618;p4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9" name="Google Shape;619;p4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20" name="Google Shape;620;p4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621" name="Google Shape;621;p40"/>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22" name="Google Shape;622;p40"/>
          <p:cNvPicPr preferRelativeResize="0"/>
          <p:nvPr/>
        </p:nvPicPr>
        <p:blipFill rotWithShape="1">
          <a:blip r:embed="rId6">
            <a:alphaModFix/>
          </a:blip>
          <a:srcRect l="23678" t="13618" r="22657" b="6868"/>
          <a:stretch/>
        </p:blipFill>
        <p:spPr>
          <a:xfrm>
            <a:off x="3063240" y="1450312"/>
            <a:ext cx="3017520" cy="3570727"/>
          </a:xfrm>
          <a:prstGeom prst="rect">
            <a:avLst/>
          </a:prstGeom>
          <a:noFill/>
          <a:ln>
            <a:noFill/>
          </a:ln>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30" name="Google Shape;630;p4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sp>
        <p:nvSpPr>
          <p:cNvPr id="631" name="Google Shape;631;p4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2" name="Google Shape;632;p4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33" name="Google Shape;633;p4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34" name="Google Shape;634;p41"/>
          <p:cNvSpPr txBox="1"/>
          <p:nvPr/>
        </p:nvSpPr>
        <p:spPr>
          <a:xfrm>
            <a:off x="757838" y="2023085"/>
            <a:ext cx="4675200" cy="264240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Note I: </a:t>
            </a:r>
            <a:r>
              <a:rPr lang="en-US" sz="1500" b="0" i="0" u="none" strike="noStrike" cap="none">
                <a:solidFill>
                  <a:srgbClr val="000000"/>
                </a:solidFill>
                <a:latin typeface="Calibri"/>
                <a:ea typeface="Calibri"/>
                <a:cs typeface="Calibri"/>
                <a:sym typeface="Calibri"/>
              </a:rPr>
              <a:t>You can also set up your Medical ID by adding medical conditions, allergies &amp; reactions, or medications, or register to be an organ donor from your profile. </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100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Note II: </a:t>
            </a:r>
            <a:r>
              <a:rPr lang="en-US" sz="1500" b="0" i="0" u="none" strike="noStrike" cap="none">
                <a:solidFill>
                  <a:srgbClr val="000000"/>
                </a:solidFill>
                <a:latin typeface="Calibri"/>
                <a:ea typeface="Calibri"/>
                <a:cs typeface="Calibri"/>
                <a:sym typeface="Calibri"/>
              </a:rPr>
              <a:t>You can also add emergency contacts. Emergency contacts will receive a message saying that you have called emergency services when you use Emergency SOS. Your current location will be included in these messages</a:t>
            </a:r>
            <a:endParaRPr sz="1500" b="1" i="0" u="none" strike="noStrike" cap="none">
              <a:solidFill>
                <a:schemeClr val="dk1"/>
              </a:solidFill>
              <a:latin typeface="Calibri"/>
              <a:ea typeface="Calibri"/>
              <a:cs typeface="Calibri"/>
              <a:sym typeface="Calibri"/>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35" name="Google Shape;635;p41"/>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36" name="Google Shape;636;p41"/>
          <p:cNvPicPr preferRelativeResize="0"/>
          <p:nvPr/>
        </p:nvPicPr>
        <p:blipFill rotWithShape="1">
          <a:blip r:embed="rId6">
            <a:alphaModFix/>
          </a:blip>
          <a:srcRect/>
          <a:stretch/>
        </p:blipFill>
        <p:spPr>
          <a:xfrm>
            <a:off x="5833545" y="1888562"/>
            <a:ext cx="2277945" cy="2277945"/>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a:t>
            </a:r>
            <a:endParaRPr sz="1400" b="0" i="0" u="none" strike="noStrike" cap="none">
              <a:solidFill>
                <a:srgbClr val="000000"/>
              </a:solidFill>
              <a:latin typeface="Arial"/>
              <a:ea typeface="Arial"/>
              <a:cs typeface="Arial"/>
              <a:sym typeface="Arial"/>
            </a:endParaRPr>
          </a:p>
        </p:txBody>
      </p:sp>
      <p:sp>
        <p:nvSpPr>
          <p:cNvPr id="133" name="Google Shape;133;p1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34" name="Google Shape;134;p1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35" name="Google Shape;135;p1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36" name="Google Shape;136;p18"/>
          <p:cNvSpPr txBox="1"/>
          <p:nvPr/>
        </p:nvSpPr>
        <p:spPr>
          <a:xfrm>
            <a:off x="395520" y="1627445"/>
            <a:ext cx="7704900" cy="34139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endParaRPr sz="17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Scheduling an online appointment</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Allows patients to book or reschedule appointments with their healthcare providers.</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Receiving telemedicine consultations</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Allow patients to receive medical consultations through video or voice calls, avoiding the need for an in-person visit.</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37" name="Google Shape;137;p18"/>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just" rtl="0">
              <a:lnSpc>
                <a:spcPct val="100000"/>
              </a:lnSpc>
              <a:spcBef>
                <a:spcPts val="0"/>
              </a:spcBef>
              <a:spcAft>
                <a:spcPts val="0"/>
              </a:spcAft>
              <a:buSzPts val="1800"/>
              <a:buNone/>
            </a:pPr>
            <a:r>
              <a:rPr lang="en-US" sz="2400" b="1">
                <a:solidFill>
                  <a:schemeClr val="lt1"/>
                </a:solidFill>
                <a:latin typeface="Calibri"/>
                <a:ea typeface="Calibri"/>
                <a:cs typeface="Calibri"/>
                <a:sym typeface="Calibri"/>
              </a:rPr>
              <a:t>E-health literacy can be useful when:</a:t>
            </a:r>
            <a:endParaRPr/>
          </a:p>
        </p:txBody>
      </p:sp>
      <p:pic>
        <p:nvPicPr>
          <p:cNvPr id="138" name="Google Shape;138;p18"/>
          <p:cNvPicPr preferRelativeResize="0"/>
          <p:nvPr/>
        </p:nvPicPr>
        <p:blipFill rotWithShape="1">
          <a:blip r:embed="rId5">
            <a:alphaModFix/>
          </a:blip>
          <a:srcRect/>
          <a:stretch/>
        </p:blipFill>
        <p:spPr>
          <a:xfrm>
            <a:off x="4059479" y="1627440"/>
            <a:ext cx="1025041" cy="576147"/>
          </a:xfrm>
          <a:prstGeom prst="rect">
            <a:avLst/>
          </a:prstGeom>
          <a:noFill/>
          <a:ln>
            <a:noFill/>
          </a:ln>
        </p:spPr>
      </p:pic>
      <p:pic>
        <p:nvPicPr>
          <p:cNvPr id="139" name="Google Shape;139;p18"/>
          <p:cNvPicPr preferRelativeResize="0"/>
          <p:nvPr/>
        </p:nvPicPr>
        <p:blipFill rotWithShape="1">
          <a:blip r:embed="rId6">
            <a:alphaModFix/>
          </a:blip>
          <a:srcRect/>
          <a:stretch/>
        </p:blipFill>
        <p:spPr>
          <a:xfrm>
            <a:off x="4358640" y="3046354"/>
            <a:ext cx="893901" cy="576147"/>
          </a:xfrm>
          <a:prstGeom prst="rect">
            <a:avLst/>
          </a:prstGeom>
          <a:noFill/>
          <a:ln>
            <a:noFill/>
          </a:ln>
        </p:spPr>
      </p:pic>
      <p:pic>
        <p:nvPicPr>
          <p:cNvPr id="140" name="Google Shape;140;p18"/>
          <p:cNvPicPr preferRelativeResize="0"/>
          <p:nvPr/>
        </p:nvPicPr>
        <p:blipFill rotWithShape="1">
          <a:blip r:embed="rId7">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4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43" name="Google Shape;643;p4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sp>
        <p:nvSpPr>
          <p:cNvPr id="644" name="Google Shape;644;p4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5" name="Google Shape;645;p4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46" name="Google Shape;646;p42"/>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647" name="Google Shape;647;p42"/>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648" name="Google Shape;648;p42"/>
          <p:cNvPicPr preferRelativeResize="0"/>
          <p:nvPr/>
        </p:nvPicPr>
        <p:blipFill rotWithShape="1">
          <a:blip r:embed="rId6">
            <a:alphaModFix/>
          </a:blip>
          <a:srcRect t="15615"/>
          <a:stretch/>
        </p:blipFill>
        <p:spPr>
          <a:xfrm>
            <a:off x="1504176" y="680744"/>
            <a:ext cx="6135647" cy="4340295"/>
          </a:xfrm>
          <a:prstGeom prst="rect">
            <a:avLst/>
          </a:prstGeom>
          <a:noFill/>
          <a:ln>
            <a:noFill/>
          </a:ln>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4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5" name="Google Shape;655;p4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56" name="Google Shape;656;p4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sp>
        <p:nvSpPr>
          <p:cNvPr id="657" name="Google Shape;657;p4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58" name="Google Shape;658;p4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59" name="Google Shape;659;p4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60" name="Google Shape;660;p43"/>
          <p:cNvSpPr txBox="1"/>
          <p:nvPr/>
        </p:nvSpPr>
        <p:spPr>
          <a:xfrm>
            <a:off x="778688" y="2324831"/>
            <a:ext cx="7628400" cy="1569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Congratulations! You did it!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Did you have a hard time when setting up your Health Profile?</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Do you think it is helpful? Why? </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pic>
        <p:nvPicPr>
          <p:cNvPr id="661" name="Google Shape;661;p43"/>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0"/>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8" name="Google Shape;668;p50"/>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sp>
        <p:nvSpPr>
          <p:cNvPr id="669" name="Google Shape;669;p50"/>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0" name="Google Shape;670;p5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71" name="Google Shape;671;p5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72" name="Google Shape;672;p50"/>
          <p:cNvSpPr txBox="1"/>
          <p:nvPr/>
        </p:nvSpPr>
        <p:spPr>
          <a:xfrm>
            <a:off x="757838" y="1865783"/>
            <a:ext cx="7628324" cy="1938952"/>
          </a:xfrm>
          <a:prstGeom prst="rect">
            <a:avLst/>
          </a:prstGeom>
          <a:noFill/>
          <a:ln w="9525" cap="flat" cmpd="sng">
            <a:solidFill>
              <a:srgbClr val="93895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342900" marR="0" lvl="0" indent="-215900" algn="ctr"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Are you an Android user? </a:t>
            </a:r>
            <a:endParaRPr sz="1400" b="0" i="0" u="none" strike="noStrike" cap="none">
              <a:solidFill>
                <a:srgbClr val="000000"/>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endParaRPr sz="1700" b="1" i="1" u="none" strike="noStrike" cap="none">
              <a:solidFill>
                <a:schemeClr val="dk1"/>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700"/>
              <a:buFont typeface="Arial"/>
              <a:buNone/>
            </a:pPr>
            <a:r>
              <a:rPr lang="en-US" sz="1700" b="1" i="1" u="none" strike="noStrike" cap="none">
                <a:solidFill>
                  <a:schemeClr val="dk1"/>
                </a:solidFill>
                <a:latin typeface="Calibri"/>
                <a:ea typeface="Calibri"/>
                <a:cs typeface="Calibri"/>
                <a:sym typeface="Calibri"/>
              </a:rPr>
              <a:t>You can follow the instructions on the next slide ☺</a:t>
            </a:r>
            <a:endParaRPr sz="1700" b="1" i="1"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1700"/>
              <a:buFont typeface="Arial"/>
              <a:buNone/>
            </a:pPr>
            <a:endParaRPr sz="18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Noto Sans Symbols"/>
              <a:buNone/>
            </a:pPr>
            <a:endParaRPr sz="1700" b="1" i="0" u="none" strike="noStrike" cap="none">
              <a:solidFill>
                <a:schemeClr val="dk1"/>
              </a:solidFill>
              <a:latin typeface="Calibri"/>
              <a:ea typeface="Calibri"/>
              <a:cs typeface="Calibri"/>
              <a:sym typeface="Calibri"/>
            </a:endParaRPr>
          </a:p>
        </p:txBody>
      </p:sp>
      <p:pic>
        <p:nvPicPr>
          <p:cNvPr id="673" name="Google Shape;673;p50"/>
          <p:cNvPicPr preferRelativeResize="0"/>
          <p:nvPr/>
        </p:nvPicPr>
        <p:blipFill rotWithShape="1">
          <a:blip r:embed="rId5">
            <a:alphaModFix/>
          </a:blip>
          <a:srcRect/>
          <a:stretch/>
        </p:blipFill>
        <p:spPr>
          <a:xfrm>
            <a:off x="618863" y="213891"/>
            <a:ext cx="1554697" cy="366749"/>
          </a:xfrm>
          <a:prstGeom prst="rect">
            <a:avLst/>
          </a:prstGeom>
          <a:noFill/>
          <a:ln>
            <a:noFill/>
          </a:ln>
        </p:spPr>
      </p:pic>
      <p:sp>
        <p:nvSpPr>
          <p:cNvPr id="674" name="Google Shape;674;p50"/>
          <p:cNvSpPr txBox="1"/>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marR="0" lvl="0" indent="0" algn="l" rtl="0">
              <a:lnSpc>
                <a:spcPct val="100000"/>
              </a:lnSpc>
              <a:spcBef>
                <a:spcPts val="0"/>
              </a:spcBef>
              <a:spcAft>
                <a:spcPts val="0"/>
              </a:spcAft>
              <a:buClr>
                <a:schemeClr val="lt1"/>
              </a:buClr>
              <a:buSzPts val="2400"/>
              <a:buFont typeface="Calibri"/>
              <a:buNone/>
            </a:pPr>
            <a:r>
              <a:rPr lang="en-US" sz="2400" b="1" i="0" u="none" strike="noStrike" cap="none">
                <a:solidFill>
                  <a:schemeClr val="lt1"/>
                </a:solidFill>
                <a:latin typeface="Calibri"/>
                <a:ea typeface="Calibri"/>
                <a:cs typeface="Calibri"/>
                <a:sym typeface="Calibri"/>
              </a:rPr>
              <a:t>In class Activity 3: Set up your e-Health Profile</a:t>
            </a:r>
            <a:endParaRPr sz="2400" b="0" i="0" u="none" strike="noStrike" cap="none">
              <a:solidFill>
                <a:schemeClr val="lt1"/>
              </a:solidFill>
              <a:latin typeface="Calibri"/>
              <a:ea typeface="Calibri"/>
              <a:cs typeface="Calibri"/>
              <a:sym typeface="Calibri"/>
            </a:endParaRPr>
          </a:p>
        </p:txBody>
      </p:sp>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51"/>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1" name="Google Shape;681;p51"/>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82" name="Google Shape;682;p51"/>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sp>
        <p:nvSpPr>
          <p:cNvPr id="683" name="Google Shape;683;p51"/>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84" name="Google Shape;684;p51"/>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85" name="Google Shape;685;p51"/>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86" name="Google Shape;686;p51"/>
          <p:cNvSpPr txBox="1"/>
          <p:nvPr/>
        </p:nvSpPr>
        <p:spPr>
          <a:xfrm>
            <a:off x="914590" y="1830869"/>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Step 1: </a:t>
            </a:r>
            <a:r>
              <a:rPr lang="en-US" sz="1500" b="0" i="0" u="none" strike="noStrike" cap="none">
                <a:solidFill>
                  <a:srgbClr val="000000"/>
                </a:solidFill>
                <a:latin typeface="Calibri"/>
                <a:ea typeface="Calibri"/>
                <a:cs typeface="Calibri"/>
                <a:sym typeface="Calibri"/>
              </a:rPr>
              <a:t>Search for health and fitness applications on the Google Play Store and read reviews and descriptions to find one that suits your needs. Popular options include Google Fit, Samsung Health, MyFitnessPal, or Fitbit.</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Step 2: </a:t>
            </a:r>
            <a:r>
              <a:rPr lang="en-US" sz="1500" b="0" i="0" u="none" strike="noStrike" cap="none">
                <a:solidFill>
                  <a:schemeClr val="dk1"/>
                </a:solidFill>
                <a:latin typeface="Calibri"/>
                <a:ea typeface="Calibri"/>
                <a:cs typeface="Calibri"/>
                <a:sym typeface="Calibri"/>
              </a:rPr>
              <a:t>Once you've decided on an app, tap the "Install" button on its Google Play Store page and wait for it to download and install on your Android device.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Step 3: </a:t>
            </a:r>
            <a:r>
              <a:rPr lang="en-US" sz="1500" b="0" i="0" u="none" strike="noStrike" cap="none">
                <a:solidFill>
                  <a:schemeClr val="dk1"/>
                </a:solidFill>
                <a:latin typeface="Calibri"/>
                <a:ea typeface="Calibri"/>
                <a:cs typeface="Calibri"/>
                <a:sym typeface="Calibri"/>
              </a:rPr>
              <a:t>Open the App and look for an option like "Sign Up," "Register," or "Create Account“. Then, follow the on-screen instructions to provide the necessary information, such as your email address, username, and password.</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687" name="Google Shape;687;p51"/>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52"/>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4" name="Google Shape;694;p52"/>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695" name="Google Shape;695;p52"/>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sp>
        <p:nvSpPr>
          <p:cNvPr id="696" name="Google Shape;696;p52"/>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7" name="Google Shape;697;p52"/>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698" name="Google Shape;698;p52"/>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699" name="Google Shape;699;p52"/>
          <p:cNvSpPr txBox="1"/>
          <p:nvPr/>
        </p:nvSpPr>
        <p:spPr>
          <a:xfrm>
            <a:off x="907680" y="1627372"/>
            <a:ext cx="7328639" cy="3453213"/>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Step 4: </a:t>
            </a:r>
            <a:r>
              <a:rPr lang="en-US" sz="1500" b="0" i="0" u="none" strike="noStrike" cap="none">
                <a:solidFill>
                  <a:srgbClr val="000000"/>
                </a:solidFill>
                <a:latin typeface="Calibri"/>
                <a:ea typeface="Calibri"/>
                <a:cs typeface="Calibri"/>
                <a:sym typeface="Calibri"/>
              </a:rPr>
              <a:t>Once you've created an account or logged in, the app will usually guide you through the process of setting up your health profile. You may be asked to enter details such as your age, gender, height, weight, and activity level.</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Step 5: </a:t>
            </a:r>
            <a:r>
              <a:rPr lang="en-US" sz="1500" b="0" i="0" u="none" strike="noStrike" cap="none">
                <a:solidFill>
                  <a:schemeClr val="dk1"/>
                </a:solidFill>
                <a:latin typeface="Calibri"/>
                <a:ea typeface="Calibri"/>
                <a:cs typeface="Calibri"/>
                <a:sym typeface="Calibri"/>
              </a:rPr>
              <a:t>If you have any compatible fitness trackers, smartwatches, or other wearables, you may have the option to connect them to the app. This enables more accurate data tracking and provides a holistic view of your health and fitness.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20000"/>
              </a:lnSpc>
              <a:spcBef>
                <a:spcPts val="0"/>
              </a:spcBef>
              <a:spcAft>
                <a:spcPts val="0"/>
              </a:spcAft>
              <a:buClr>
                <a:srgbClr val="000000"/>
              </a:buClr>
              <a:buSzPts val="1500"/>
              <a:buFont typeface="Arial"/>
              <a:buNone/>
            </a:pPr>
            <a:r>
              <a:rPr lang="en-US" sz="1500" b="1" i="0" u="none" strike="noStrike" cap="none">
                <a:solidFill>
                  <a:schemeClr val="dk1"/>
                </a:solidFill>
                <a:latin typeface="Calibri"/>
                <a:ea typeface="Calibri"/>
                <a:cs typeface="Calibri"/>
                <a:sym typeface="Calibri"/>
              </a:rPr>
              <a:t>Step 6: </a:t>
            </a:r>
            <a:r>
              <a:rPr lang="en-US" sz="1500" b="0" i="0" u="none" strike="noStrike" cap="none">
                <a:solidFill>
                  <a:schemeClr val="dk1"/>
                </a:solidFill>
                <a:latin typeface="Calibri"/>
                <a:ea typeface="Calibri"/>
                <a:cs typeface="Calibri"/>
                <a:sym typeface="Calibri"/>
              </a:rPr>
              <a:t>Once you've set up your health profile, take some time to explore the app's features. Familiarize yourself with the app's interface and start using it to track and monitor your health progress.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700" name="Google Shape;700;p52"/>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3"/>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7" name="Google Shape;707;p53"/>
          <p:cNvSpPr txBox="1">
            <a:spLocks noGrp="1"/>
          </p:cNvSpPr>
          <p:nvPr>
            <p:ph type="ctrTitle"/>
          </p:nvPr>
        </p:nvSpPr>
        <p:spPr>
          <a:xfrm>
            <a:off x="412851" y="483525"/>
            <a:ext cx="7243200" cy="1102500"/>
          </a:xfrm>
          <a:prstGeom prst="rect">
            <a:avLst/>
          </a:prstGeom>
          <a:noFill/>
          <a:ln>
            <a:noFill/>
          </a:ln>
        </p:spPr>
        <p:txBody>
          <a:bodyPr spcFirstLastPara="1" wrap="square" lIns="91425" tIns="45700" rIns="91425" bIns="45700" anchor="ctr" anchorCtr="0">
            <a:normAutofit/>
          </a:bodyPr>
          <a:lstStyle/>
          <a:p>
            <a:pPr marL="76200" lvl="0" indent="0" algn="l" rtl="0">
              <a:lnSpc>
                <a:spcPct val="100000"/>
              </a:lnSpc>
              <a:spcBef>
                <a:spcPts val="0"/>
              </a:spcBef>
              <a:spcAft>
                <a:spcPts val="0"/>
              </a:spcAft>
              <a:buClr>
                <a:schemeClr val="lt1"/>
              </a:buClr>
              <a:buSzPts val="2400"/>
              <a:buNone/>
            </a:pPr>
            <a:r>
              <a:rPr lang="en-US" sz="2400" b="1">
                <a:solidFill>
                  <a:schemeClr val="lt1"/>
                </a:solidFill>
              </a:rPr>
              <a:t>Do you know how to set up your e-Health Profile?</a:t>
            </a:r>
            <a:endParaRPr sz="2400">
              <a:solidFill>
                <a:schemeClr val="lt1"/>
              </a:solidFill>
            </a:endParaRPr>
          </a:p>
        </p:txBody>
      </p:sp>
      <p:sp>
        <p:nvSpPr>
          <p:cNvPr id="708" name="Google Shape;708;p53"/>
          <p:cNvSpPr/>
          <p:nvPr/>
        </p:nvSpPr>
        <p:spPr>
          <a:xfrm>
            <a:off x="7812360" y="4744040"/>
            <a:ext cx="1800200"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45</a:t>
            </a:r>
            <a:endParaRPr sz="1400" b="0" i="0" u="none" strike="noStrike" cap="none">
              <a:solidFill>
                <a:srgbClr val="000000"/>
              </a:solidFill>
              <a:latin typeface="Arial"/>
              <a:ea typeface="Arial"/>
              <a:cs typeface="Arial"/>
              <a:sym typeface="Arial"/>
            </a:endParaRPr>
          </a:p>
        </p:txBody>
      </p:sp>
      <p:sp>
        <p:nvSpPr>
          <p:cNvPr id="709" name="Google Shape;709;p53"/>
          <p:cNvSpPr/>
          <p:nvPr/>
        </p:nvSpPr>
        <p:spPr>
          <a:xfrm>
            <a:off x="0" y="26096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0" name="Google Shape;710;p5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711" name="Google Shape;711;p5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712" name="Google Shape;712;p53"/>
          <p:cNvSpPr txBox="1"/>
          <p:nvPr/>
        </p:nvSpPr>
        <p:spPr>
          <a:xfrm>
            <a:off x="778688" y="2324831"/>
            <a:ext cx="7628400" cy="1569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1800" b="1" i="0" u="none" strike="noStrike" cap="none">
                <a:solidFill>
                  <a:srgbClr val="000000"/>
                </a:solidFill>
                <a:latin typeface="Calibri"/>
                <a:ea typeface="Calibri"/>
                <a:cs typeface="Calibri"/>
                <a:sym typeface="Calibri"/>
              </a:rPr>
              <a:t>🎇 </a:t>
            </a:r>
            <a:r>
              <a:rPr lang="en-US" sz="1800" b="1" i="1" u="none" strike="noStrike" cap="none">
                <a:solidFill>
                  <a:srgbClr val="000000"/>
                </a:solidFill>
                <a:latin typeface="Calibri"/>
                <a:ea typeface="Calibri"/>
                <a:cs typeface="Calibri"/>
                <a:sym typeface="Calibri"/>
              </a:rPr>
              <a:t>Congratulations! You did it! </a:t>
            </a:r>
            <a:r>
              <a:rPr lang="en-US" sz="1800" b="1" i="0" u="none" strike="noStrike" cap="none">
                <a:solidFill>
                  <a:srgbClr val="000000"/>
                </a:solidFill>
                <a:latin typeface="Calibri"/>
                <a:ea typeface="Calibri"/>
                <a:cs typeface="Calibri"/>
                <a:sym typeface="Calibri"/>
              </a:rPr>
              <a:t>🎇</a:t>
            </a:r>
            <a:endParaRPr sz="1800" b="1" i="0" u="none" strike="noStrike" cap="none">
              <a:solidFill>
                <a:srgbClr val="000000"/>
              </a:solidFill>
              <a:latin typeface="Calibri"/>
              <a:ea typeface="Calibri"/>
              <a:cs typeface="Calibri"/>
              <a:sym typeface="Calibri"/>
            </a:endParaRPr>
          </a:p>
          <a:p>
            <a:pPr marL="0" marR="0" lvl="0" indent="0" algn="just" rtl="0">
              <a:lnSpc>
                <a:spcPct val="100000"/>
              </a:lnSpc>
              <a:spcBef>
                <a:spcPts val="1000"/>
              </a:spcBef>
              <a:spcAft>
                <a:spcPts val="0"/>
              </a:spcAft>
              <a:buClr>
                <a:srgbClr val="000000"/>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Did you have a hard time when setting up your Health Profile?</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ctr" rtl="0">
              <a:lnSpc>
                <a:spcPct val="120000"/>
              </a:lnSpc>
              <a:spcBef>
                <a:spcPts val="0"/>
              </a:spcBef>
              <a:spcAft>
                <a:spcPts val="100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Do you think it is helpful? Why? </a:t>
            </a:r>
            <a:r>
              <a:rPr lang="en-US" sz="1800" b="1" i="0" u="none" strike="noStrike" cap="none">
                <a:solidFill>
                  <a:srgbClr val="000000"/>
                </a:solidFill>
                <a:latin typeface="Calibri"/>
                <a:ea typeface="Calibri"/>
                <a:cs typeface="Calibri"/>
                <a:sym typeface="Calibri"/>
              </a:rPr>
              <a:t> </a:t>
            </a:r>
            <a:endParaRPr sz="1800" b="1" i="0" u="none" strike="noStrike" cap="none">
              <a:solidFill>
                <a:srgbClr val="000000"/>
              </a:solidFill>
              <a:latin typeface="Calibri"/>
              <a:ea typeface="Calibri"/>
              <a:cs typeface="Calibri"/>
              <a:sym typeface="Calibri"/>
            </a:endParaRPr>
          </a:p>
        </p:txBody>
      </p:sp>
      <p:pic>
        <p:nvPicPr>
          <p:cNvPr id="713" name="Google Shape;713;p53"/>
          <p:cNvPicPr preferRelativeResize="0"/>
          <p:nvPr/>
        </p:nvPicPr>
        <p:blipFill rotWithShape="1">
          <a:blip r:embed="rId5">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8"/>
        <p:cNvGrpSpPr/>
        <p:nvPr/>
      </p:nvGrpSpPr>
      <p:grpSpPr>
        <a:xfrm>
          <a:off x="0" y="0"/>
          <a:ext cx="0" cy="0"/>
          <a:chOff x="0" y="0"/>
          <a:chExt cx="0" cy="0"/>
        </a:xfrm>
      </p:grpSpPr>
      <p:grpSp>
        <p:nvGrpSpPr>
          <p:cNvPr id="719" name="Google Shape;719;p54"/>
          <p:cNvGrpSpPr/>
          <p:nvPr/>
        </p:nvGrpSpPr>
        <p:grpSpPr>
          <a:xfrm>
            <a:off x="3491883" y="-20537"/>
            <a:ext cx="5643857" cy="4925766"/>
            <a:chOff x="0" y="0"/>
            <a:chExt cx="31136" cy="95943"/>
          </a:xfrm>
        </p:grpSpPr>
        <p:sp>
          <p:nvSpPr>
            <p:cNvPr id="720" name="Google Shape;720;p5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21" name="Google Shape;721;p5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22" name="Google Shape;722;p5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23" name="Google Shape;723;p5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24" name="Google Shape;724;p5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25" name="Google Shape;725;p5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26" name="Google Shape;726;p5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27" name="Google Shape;727;p5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728" name="Google Shape;728;p5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1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sp>
        <p:nvSpPr>
          <p:cNvPr id="148" name="Google Shape;148;p1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9" name="Google Shape;149;p19"/>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50" name="Google Shape;150;p19"/>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51" name="Google Shape;151;p19"/>
          <p:cNvSpPr txBox="1"/>
          <p:nvPr/>
        </p:nvSpPr>
        <p:spPr>
          <a:xfrm>
            <a:off x="395520" y="1627445"/>
            <a:ext cx="5327100" cy="367712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Managing personal health records</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Allow patients to access and manage their personal health information, including test results, medications, and medical history.</a:t>
            </a:r>
            <a:endParaRPr sz="1700" b="0" i="0" u="none" strike="noStrike" cap="none">
              <a:solidFill>
                <a:srgbClr val="000000"/>
              </a:solidFill>
              <a:latin typeface="Arial"/>
              <a:ea typeface="Arial"/>
              <a:cs typeface="Arial"/>
              <a:sym typeface="Arial"/>
            </a:endParaRPr>
          </a:p>
          <a:p>
            <a:pPr marL="0" marR="0" lvl="0" indent="0" algn="l"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Have access to health information resources</a:t>
            </a:r>
            <a:endParaRPr sz="1700" b="0" i="0" u="none" strike="noStrike" cap="none">
              <a:solidFill>
                <a:srgbClr val="000000"/>
              </a:solidFill>
              <a:latin typeface="Arial"/>
              <a:ea typeface="Arial"/>
              <a:cs typeface="Arial"/>
              <a:sym typeface="Arial"/>
            </a:endParaRPr>
          </a:p>
          <a:p>
            <a:pPr marL="342900" marR="0" lvl="0" indent="-342900" algn="l"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Provide access to articles, videos, and educational materials on various health topics, as well as access to online communities and forums for support and advice.</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52" name="Google Shape;152;p19"/>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 </a:t>
            </a:r>
            <a:r>
              <a:rPr lang="en-US" sz="2400" b="1">
                <a:solidFill>
                  <a:schemeClr val="lt1"/>
                </a:solidFill>
                <a:latin typeface="Calibri"/>
                <a:ea typeface="Calibri"/>
                <a:cs typeface="Calibri"/>
                <a:sym typeface="Calibri"/>
              </a:rPr>
              <a:t>E-health literacy can be useful when:</a:t>
            </a:r>
            <a:endParaRPr sz="2400">
              <a:solidFill>
                <a:schemeClr val="lt1"/>
              </a:solidFill>
            </a:endParaRPr>
          </a:p>
        </p:txBody>
      </p:sp>
      <p:pic>
        <p:nvPicPr>
          <p:cNvPr id="153" name="Google Shape;153;p19"/>
          <p:cNvPicPr preferRelativeResize="0"/>
          <p:nvPr/>
        </p:nvPicPr>
        <p:blipFill rotWithShape="1">
          <a:blip r:embed="rId5">
            <a:alphaModFix/>
          </a:blip>
          <a:srcRect/>
          <a:stretch/>
        </p:blipFill>
        <p:spPr>
          <a:xfrm>
            <a:off x="5762481" y="2155159"/>
            <a:ext cx="2872740" cy="1913244"/>
          </a:xfrm>
          <a:prstGeom prst="rect">
            <a:avLst/>
          </a:prstGeom>
          <a:noFill/>
          <a:ln>
            <a:noFill/>
          </a:ln>
        </p:spPr>
      </p:pic>
      <p:pic>
        <p:nvPicPr>
          <p:cNvPr id="154" name="Google Shape;154;p19"/>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1" name="Google Shape;161;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sp>
        <p:nvSpPr>
          <p:cNvPr id="162" name="Google Shape;16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63" name="Google Shape;163;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64" name="Google Shape;164;p20"/>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65" name="Google Shape;165;p20"/>
          <p:cNvSpPr txBox="1"/>
          <p:nvPr/>
        </p:nvSpPr>
        <p:spPr>
          <a:xfrm>
            <a:off x="395520" y="1627445"/>
            <a:ext cx="6385970" cy="390795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Remote monitoring while using sensors and wearables</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Using wearable devices or digital sensors to monitor patients' health status and share the data with healthcare providers.</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Managing medication </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Providing reminders and alerts for taking </a:t>
            </a:r>
            <a:endParaRPr sz="14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medications, ordering refills, and tracking medication history.</a:t>
            </a:r>
            <a:endParaRPr sz="1700" b="0" i="0" u="none" strike="noStrike" cap="none">
              <a:solidFill>
                <a:srgbClr val="000000"/>
              </a:solidFill>
              <a:latin typeface="Arial"/>
              <a:ea typeface="Arial"/>
              <a:cs typeface="Arial"/>
              <a:sym typeface="Arial"/>
            </a:endParaRPr>
          </a:p>
          <a:p>
            <a:pPr marL="0" marR="0" lvl="0" indent="0" algn="just" rtl="0">
              <a:lnSpc>
                <a:spcPct val="115000"/>
              </a:lnSpc>
              <a:spcBef>
                <a:spcPts val="600"/>
              </a:spcBef>
              <a:spcAft>
                <a:spcPts val="0"/>
              </a:spcAft>
              <a:buClr>
                <a:srgbClr val="000000"/>
              </a:buClr>
              <a:buSzPts val="1700"/>
              <a:buFont typeface="Arial"/>
              <a:buNone/>
            </a:pPr>
            <a:r>
              <a:rPr lang="en-US" sz="1700" b="1" i="0" u="none" strike="noStrike" cap="none">
                <a:solidFill>
                  <a:srgbClr val="002060"/>
                </a:solidFill>
                <a:latin typeface="Calibri"/>
                <a:ea typeface="Calibri"/>
                <a:cs typeface="Calibri"/>
                <a:sym typeface="Calibri"/>
              </a:rPr>
              <a:t>Tracking progress through fitness and wellness apps</a:t>
            </a:r>
            <a:endParaRPr sz="1700" b="0" i="0" u="none" strike="noStrike" cap="none">
              <a:solidFill>
                <a:srgbClr val="000000"/>
              </a:solidFill>
              <a:latin typeface="Arial"/>
              <a:ea typeface="Arial"/>
              <a:cs typeface="Arial"/>
              <a:sym typeface="Arial"/>
            </a:endParaRPr>
          </a:p>
          <a:p>
            <a:pPr marL="342900" marR="0" lvl="0" indent="-342900" algn="just" rtl="0">
              <a:lnSpc>
                <a:spcPct val="115000"/>
              </a:lnSpc>
              <a:spcBef>
                <a:spcPts val="600"/>
              </a:spcBef>
              <a:spcAft>
                <a:spcPts val="0"/>
              </a:spcAft>
              <a:buClr>
                <a:srgbClr val="000000"/>
              </a:buClr>
              <a:buSzPts val="1700"/>
              <a:buFont typeface="Noto Sans Symbols"/>
              <a:buChar char="✔"/>
            </a:pPr>
            <a:r>
              <a:rPr lang="en-US" sz="1700" b="0" i="0" u="none" strike="noStrike" cap="none">
                <a:solidFill>
                  <a:srgbClr val="000000"/>
                </a:solidFill>
                <a:latin typeface="Calibri"/>
                <a:ea typeface="Calibri"/>
                <a:cs typeface="Calibri"/>
                <a:sym typeface="Calibri"/>
              </a:rPr>
              <a:t>Offers personalized exercise and nutrition programs, tracking progress and providing support to maintain healthy habits.</a:t>
            </a:r>
            <a:endParaRPr sz="17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66" name="Google Shape;166;p20"/>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E-health literacy can be useful when:</a:t>
            </a:r>
            <a:endParaRPr sz="2400">
              <a:solidFill>
                <a:schemeClr val="lt1"/>
              </a:solidFill>
            </a:endParaRPr>
          </a:p>
        </p:txBody>
      </p:sp>
      <p:pic>
        <p:nvPicPr>
          <p:cNvPr id="167" name="Google Shape;167;p20"/>
          <p:cNvPicPr preferRelativeResize="0"/>
          <p:nvPr/>
        </p:nvPicPr>
        <p:blipFill rotWithShape="1">
          <a:blip r:embed="rId5">
            <a:alphaModFix/>
          </a:blip>
          <a:srcRect/>
          <a:stretch/>
        </p:blipFill>
        <p:spPr>
          <a:xfrm>
            <a:off x="6225662" y="2512268"/>
            <a:ext cx="2662969" cy="1551623"/>
          </a:xfrm>
          <a:prstGeom prst="rect">
            <a:avLst/>
          </a:prstGeom>
          <a:noFill/>
          <a:ln>
            <a:noFill/>
          </a:ln>
        </p:spPr>
      </p:pic>
      <p:pic>
        <p:nvPicPr>
          <p:cNvPr id="168" name="Google Shape;168;p20"/>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sp>
        <p:nvSpPr>
          <p:cNvPr id="176" name="Google Shape;176;p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77" name="Google Shape;177;p3"/>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78" name="Google Shape;178;p3"/>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79" name="Google Shape;179;p3"/>
          <p:cNvSpPr txBox="1"/>
          <p:nvPr/>
        </p:nvSpPr>
        <p:spPr>
          <a:xfrm>
            <a:off x="871823" y="2186702"/>
            <a:ext cx="3190389" cy="3145436"/>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1700"/>
              <a:buFont typeface="Arial"/>
              <a:buNone/>
            </a:pPr>
            <a:r>
              <a:rPr lang="en-US" sz="1700" b="1" i="1" u="none" strike="noStrike" cap="none">
                <a:solidFill>
                  <a:srgbClr val="002060"/>
                </a:solidFill>
                <a:latin typeface="Calibri"/>
                <a:ea typeface="Calibri"/>
                <a:cs typeface="Calibri"/>
                <a:sym typeface="Calibri"/>
              </a:rPr>
              <a:t>Let’s see if you can assess your own knowledge </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700"/>
              <a:buFont typeface="Arial"/>
              <a:buNone/>
            </a:pPr>
            <a:r>
              <a:rPr lang="en-US" sz="1700" b="1" i="1" u="none" strike="noStrike" cap="none">
                <a:solidFill>
                  <a:srgbClr val="002060"/>
                </a:solidFill>
                <a:latin typeface="Calibri"/>
                <a:ea typeface="Calibri"/>
                <a:cs typeface="Calibri"/>
                <a:sym typeface="Calibri"/>
              </a:rPr>
              <a:t>on e-health literacy and online services!</a:t>
            </a:r>
            <a:endParaRPr sz="1400" b="0" i="0" u="none" strike="noStrike" cap="none">
              <a:solidFill>
                <a:srgbClr val="000000"/>
              </a:solidFill>
              <a:latin typeface="Arial"/>
              <a:ea typeface="Arial"/>
              <a:cs typeface="Arial"/>
              <a:sym typeface="Arial"/>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700"/>
              <a:buFont typeface="Arial"/>
              <a:buNone/>
            </a:pPr>
            <a:endParaRPr sz="1700" b="1" i="1" u="none" strike="noStrike" cap="none">
              <a:solidFill>
                <a:srgbClr val="002060"/>
              </a:solidFill>
              <a:latin typeface="Calibri"/>
              <a:ea typeface="Calibri"/>
              <a:cs typeface="Calibri"/>
              <a:sym typeface="Calibri"/>
            </a:endParaRPr>
          </a:p>
          <a:p>
            <a:pPr marL="0" marR="0" lvl="0" indent="0" algn="ctr" rtl="0">
              <a:lnSpc>
                <a:spcPct val="115000"/>
              </a:lnSpc>
              <a:spcBef>
                <a:spcPts val="0"/>
              </a:spcBef>
              <a:spcAft>
                <a:spcPts val="0"/>
              </a:spcAft>
              <a:buClr>
                <a:srgbClr val="000000"/>
              </a:buClr>
              <a:buSzPts val="1400"/>
              <a:buFont typeface="Arial"/>
              <a:buNone/>
            </a:pPr>
            <a:r>
              <a:rPr lang="en-US" sz="1400" b="1" i="1" u="none" strike="noStrike" cap="none">
                <a:solidFill>
                  <a:srgbClr val="002060"/>
                </a:solidFill>
                <a:latin typeface="Calibri"/>
                <a:ea typeface="Calibri"/>
                <a:cs typeface="Calibri"/>
                <a:sym typeface="Calibri"/>
              </a:rPr>
              <a:t>Move on to the next slide…..</a:t>
            </a:r>
            <a:endParaRPr sz="1400" b="1" i="1"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1" i="0" u="none" strike="noStrike" cap="none">
              <a:solidFill>
                <a:schemeClr val="dk1"/>
              </a:solidFill>
              <a:latin typeface="Calibri"/>
              <a:ea typeface="Calibri"/>
              <a:cs typeface="Calibri"/>
              <a:sym typeface="Calibri"/>
            </a:endParaRPr>
          </a:p>
        </p:txBody>
      </p:sp>
      <p:sp>
        <p:nvSpPr>
          <p:cNvPr id="180" name="Google Shape;180;p3"/>
          <p:cNvSpPr txBox="1">
            <a:spLocks noGrp="1"/>
          </p:cNvSpPr>
          <p:nvPr>
            <p:ph type="ctrTitle"/>
          </p:nvPr>
        </p:nvSpPr>
        <p:spPr>
          <a:xfrm>
            <a:off x="412851" y="483525"/>
            <a:ext cx="67860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latin typeface="Calibri"/>
                <a:ea typeface="Calibri"/>
                <a:cs typeface="Calibri"/>
                <a:sym typeface="Calibri"/>
              </a:rPr>
              <a:t>Assess your own knowledge on e-health literacy</a:t>
            </a:r>
            <a:endParaRPr sz="2400">
              <a:solidFill>
                <a:schemeClr val="lt1"/>
              </a:solidFill>
            </a:endParaRPr>
          </a:p>
        </p:txBody>
      </p:sp>
      <p:pic>
        <p:nvPicPr>
          <p:cNvPr id="181" name="Google Shape;181;p3"/>
          <p:cNvPicPr preferRelativeResize="0"/>
          <p:nvPr/>
        </p:nvPicPr>
        <p:blipFill rotWithShape="1">
          <a:blip r:embed="rId5">
            <a:alphaModFix/>
          </a:blip>
          <a:srcRect/>
          <a:stretch/>
        </p:blipFill>
        <p:spPr>
          <a:xfrm>
            <a:off x="618863" y="213891"/>
            <a:ext cx="1554697" cy="366749"/>
          </a:xfrm>
          <a:prstGeom prst="rect">
            <a:avLst/>
          </a:prstGeom>
          <a:noFill/>
          <a:ln>
            <a:noFill/>
          </a:ln>
        </p:spPr>
      </p:pic>
      <p:pic>
        <p:nvPicPr>
          <p:cNvPr id="182" name="Google Shape;182;p3"/>
          <p:cNvPicPr preferRelativeResize="0"/>
          <p:nvPr/>
        </p:nvPicPr>
        <p:blipFill rotWithShape="1">
          <a:blip r:embed="rId6">
            <a:alphaModFix/>
          </a:blip>
          <a:srcRect/>
          <a:stretch/>
        </p:blipFill>
        <p:spPr>
          <a:xfrm>
            <a:off x="4793150" y="1627440"/>
            <a:ext cx="2863057" cy="2863057"/>
          </a:xfrm>
          <a:prstGeom prst="rect">
            <a:avLst/>
          </a:prstGeom>
          <a:noFill/>
          <a:ln>
            <a:noFill/>
          </a:ln>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p36"/>
          <p:cNvSpPr txBox="1">
            <a:spLocks noGrp="1"/>
          </p:cNvSpPr>
          <p:nvPr>
            <p:ph type="ctrTitle"/>
          </p:nvPr>
        </p:nvSpPr>
        <p:spPr>
          <a:xfrm>
            <a:off x="412850" y="483525"/>
            <a:ext cx="794050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In class Activity 1: E-health literacy </a:t>
            </a:r>
            <a:endParaRPr sz="2400" b="1">
              <a:solidFill>
                <a:schemeClr val="lt1"/>
              </a:solidFill>
            </a:endParaRPr>
          </a:p>
        </p:txBody>
      </p:sp>
      <p:sp>
        <p:nvSpPr>
          <p:cNvPr id="190" name="Google Shape;190;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191" name="Google Shape;191;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92" name="Google Shape;192;p3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93" name="Google Shape;193;p36"/>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94" name="Google Shape;194;p36"/>
          <p:cNvSpPr txBox="1"/>
          <p:nvPr/>
        </p:nvSpPr>
        <p:spPr>
          <a:xfrm>
            <a:off x="251520" y="1597151"/>
            <a:ext cx="7704900" cy="43098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How do you think e-health literacy could affect you personally?</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How good are you at using online services to manage your health?</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Calibri"/>
                <a:ea typeface="Calibri"/>
                <a:cs typeface="Calibri"/>
                <a:sym typeface="Calibri"/>
              </a:rPr>
              <a:t>Do you think e-health services are useful? To what extent?</a:t>
            </a:r>
            <a:endParaRPr sz="1800" b="0" i="0" u="none" strike="noStrike" cap="none">
              <a:solidFill>
                <a:srgbClr val="000000"/>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Take the e-health literacy</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test to find out. </a:t>
            </a:r>
            <a:endParaRPr sz="1400" b="0" i="0" u="none" strike="noStrike" cap="none">
              <a:solidFill>
                <a:srgbClr val="000000"/>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p:txBody>
      </p:sp>
      <p:pic>
        <p:nvPicPr>
          <p:cNvPr id="195" name="Google Shape;195;p36"/>
          <p:cNvPicPr preferRelativeResize="0"/>
          <p:nvPr/>
        </p:nvPicPr>
        <p:blipFill rotWithShape="1">
          <a:blip r:embed="rId5">
            <a:alphaModFix/>
          </a:blip>
          <a:srcRect/>
          <a:stretch/>
        </p:blipFill>
        <p:spPr>
          <a:xfrm>
            <a:off x="4864914" y="3342450"/>
            <a:ext cx="2711226" cy="1029500"/>
          </a:xfrm>
          <a:prstGeom prst="rect">
            <a:avLst/>
          </a:prstGeom>
          <a:noFill/>
          <a:ln>
            <a:noFill/>
          </a:ln>
        </p:spPr>
      </p:pic>
      <p:pic>
        <p:nvPicPr>
          <p:cNvPr id="196" name="Google Shape;196;p36"/>
          <p:cNvPicPr preferRelativeResize="0"/>
          <p:nvPr/>
        </p:nvPicPr>
        <p:blipFill rotWithShape="1">
          <a:blip r:embed="rId6">
            <a:alphaModFix/>
          </a:blip>
          <a:srcRect/>
          <a:stretch/>
        </p:blipFill>
        <p:spPr>
          <a:xfrm>
            <a:off x="618863" y="213891"/>
            <a:ext cx="1554697" cy="366749"/>
          </a:xfrm>
          <a:prstGeom prst="rect">
            <a:avLst/>
          </a:prstGeom>
          <a:noFill/>
          <a:ln>
            <a:noFill/>
          </a:ln>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1"/>
        <p:cNvGrpSpPr/>
        <p:nvPr/>
      </p:nvGrpSpPr>
      <p:grpSpPr>
        <a:xfrm>
          <a:off x="0" y="0"/>
          <a:ext cx="0" cy="0"/>
          <a:chOff x="0" y="0"/>
          <a:chExt cx="0" cy="0"/>
        </a:xfrm>
      </p:grpSpPr>
      <p:grpSp>
        <p:nvGrpSpPr>
          <p:cNvPr id="202" name="Google Shape;202;p44"/>
          <p:cNvGrpSpPr/>
          <p:nvPr/>
        </p:nvGrpSpPr>
        <p:grpSpPr>
          <a:xfrm>
            <a:off x="3491883" y="-20537"/>
            <a:ext cx="5643857" cy="4925766"/>
            <a:chOff x="0" y="0"/>
            <a:chExt cx="31136" cy="95943"/>
          </a:xfrm>
        </p:grpSpPr>
        <p:sp>
          <p:nvSpPr>
            <p:cNvPr id="203" name="Google Shape;203;p44"/>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04" name="Google Shape;204;p44"/>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205" name="Google Shape;205;p44"/>
          <p:cNvSpPr/>
          <p:nvPr/>
        </p:nvSpPr>
        <p:spPr>
          <a:xfrm>
            <a:off x="3816424" y="260960"/>
            <a:ext cx="5364088" cy="3847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206" name="Google Shape;206;p44"/>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Follow us on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207" name="Google Shape;207;p44"/>
          <p:cNvSpPr/>
          <p:nvPr/>
        </p:nvSpPr>
        <p:spPr>
          <a:xfrm>
            <a:off x="-900608" y="830420"/>
            <a:ext cx="5364088"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Thank you!</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208" name="Google Shape;208;p44"/>
          <p:cNvSpPr/>
          <p:nvPr/>
        </p:nvSpPr>
        <p:spPr>
          <a:xfrm>
            <a:off x="1497572" y="4782848"/>
            <a:ext cx="4514588" cy="36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Project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209" name="Google Shape;209;p4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210" name="Google Shape;210;p44"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211" name="Google Shape;211;p44"/>
          <p:cNvPicPr preferRelativeResize="0"/>
          <p:nvPr/>
        </p:nvPicPr>
        <p:blipFill rotWithShape="1">
          <a:blip r:embed="rId6">
            <a:alphaModFix/>
          </a:blip>
          <a:srcRect/>
          <a:stretch/>
        </p:blipFill>
        <p:spPr>
          <a:xfrm>
            <a:off x="6335625" y="4504601"/>
            <a:ext cx="2707523" cy="568475"/>
          </a:xfrm>
          <a:prstGeom prst="rect">
            <a:avLst/>
          </a:prstGeom>
          <a:noFill/>
          <a:ln>
            <a:noFill/>
          </a:ln>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2819</Words>
  <Application>Microsoft Office PowerPoint</Application>
  <PresentationFormat>Προβολή στην οθόνη (16:9)</PresentationFormat>
  <Paragraphs>391</Paragraphs>
  <Slides>46</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46</vt:i4>
      </vt:variant>
    </vt:vector>
  </HeadingPairs>
  <TitlesOfParts>
    <vt:vector size="52" baseType="lpstr">
      <vt:lpstr>Noto Sans Symbols</vt:lpstr>
      <vt:lpstr>Open Sans</vt:lpstr>
      <vt:lpstr>Play</vt:lpstr>
      <vt:lpstr>Arial</vt:lpstr>
      <vt:lpstr>Calibri</vt:lpstr>
      <vt:lpstr>Θέμα του Office</vt:lpstr>
      <vt:lpstr>E-health How technology changes the way we manage our health</vt:lpstr>
      <vt:lpstr>Let’s make an introduction to e-health:</vt:lpstr>
      <vt:lpstr>Without literacy there is no e-health</vt:lpstr>
      <vt:lpstr>E-health literacy can be useful when:</vt:lpstr>
      <vt:lpstr> E-health literacy can be useful when:</vt:lpstr>
      <vt:lpstr>E-health literacy can be useful when:</vt:lpstr>
      <vt:lpstr>Assess your own knowledge on e-health literacy</vt:lpstr>
      <vt:lpstr>In class Activity 1: E-health literacy </vt:lpstr>
      <vt:lpstr>Παρουσίαση του PowerPoint</vt:lpstr>
      <vt:lpstr>E-health How technology changes the way we manage our health</vt:lpstr>
      <vt:lpstr>When using online services….</vt:lpstr>
      <vt:lpstr>Nutrition Management when using online services</vt:lpstr>
      <vt:lpstr>Fitness Management when using online services </vt:lpstr>
      <vt:lpstr>Health Knowledge Management when using online services</vt:lpstr>
      <vt:lpstr>Most known healthcare applications</vt:lpstr>
      <vt:lpstr>Most known Healthcare Games</vt:lpstr>
      <vt:lpstr>Most known wearable technology</vt:lpstr>
      <vt:lpstr>Most known types of e-health and their meaning</vt:lpstr>
      <vt:lpstr>Most known types of e-health and their meaning</vt:lpstr>
      <vt:lpstr>Most known types of e-health and their meaning</vt:lpstr>
      <vt:lpstr>Most known types of e-health and their meaning</vt:lpstr>
      <vt:lpstr>Most known types of e-health and their meaning</vt:lpstr>
      <vt:lpstr>Most known types of e-health and their meaning</vt:lpstr>
      <vt:lpstr>In class Activity 2: Test your nutrition, fitness and health knowledge</vt:lpstr>
      <vt:lpstr>Παρουσίαση του PowerPoint</vt:lpstr>
      <vt:lpstr>E-health How technology changes the way we manage our health</vt:lpstr>
      <vt:lpstr>E-HEALTH IS SMART HEALTH: Current Technologies and Services</vt:lpstr>
      <vt:lpstr>Benefits of using e-health services</vt:lpstr>
      <vt:lpstr>Benefits of using e-health services</vt:lpstr>
      <vt:lpstr>Benefits of using e-health services</vt:lpstr>
      <vt:lpstr>Benefits of using e-health services</vt:lpstr>
      <vt:lpstr>Benefits of using e-health services</vt:lpstr>
      <vt:lpstr>Benefits of using e-health services</vt:lpstr>
      <vt:lpstr>Now let’s see it in practice…</vt:lpstr>
      <vt:lpstr>Παρουσίαση του PowerPoint</vt:lpstr>
      <vt:lpstr>Παρουσίαση του PowerPoint</vt:lpstr>
      <vt:lpstr>Παρουσίαση του PowerPoint</vt:lpstr>
      <vt:lpstr>Do you know how to set up your e-Health Profile?</vt:lpstr>
      <vt:lpstr>Do you know how to set up your e-Health Profile?</vt:lpstr>
      <vt:lpstr>Do you know how to set up your e-Health Profile?</vt:lpstr>
      <vt:lpstr>Do you know how to set up your e-Health Profile?</vt:lpstr>
      <vt:lpstr>Παρουσίαση του PowerPoint</vt:lpstr>
      <vt:lpstr>Do you know how to set up your e-Health Profile?</vt:lpstr>
      <vt:lpstr>Do you know how to set up your e-Health Profile?</vt:lpstr>
      <vt:lpstr>Do you know how to set up your e-Health Profile?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E-health How technology changes the way we manage our health</dc:title>
  <dc:creator>MM design</dc:creator>
  <cp:lastModifiedBy>Charitini-Maria Skoulidi</cp:lastModifiedBy>
  <cp:revision>2</cp:revision>
  <dcterms:created xsi:type="dcterms:W3CDTF">2020-11-16T07:54:04Z</dcterms:created>
  <dcterms:modified xsi:type="dcterms:W3CDTF">2023-11-14T14:14:35Z</dcterms:modified>
</cp:coreProperties>
</file>