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Noto Sans Symbols" panose="020B0604020202020204" charset="0"/>
      <p:regular r:id="rId53"/>
      <p:bold r:id="rId54"/>
    </p:embeddedFont>
    <p:embeddedFont>
      <p:font typeface="Open Sans" panose="020B0606030504020204" pitchFamily="34" charset="0"/>
      <p:regular r:id="rId55"/>
      <p:bold r:id="rId56"/>
      <p:italic r:id="rId57"/>
      <p:boldItalic r:id="rId58"/>
    </p:embeddedFont>
    <p:embeddedFont>
      <p:font typeface="Play"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RPA3STl55FwPBNwMTRg7JBLuQV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urosuccess Consulting"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5" name="Google Shape;21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32" name="Google Shape;43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47" name="Google Shape;447;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c2b25f940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1c2b25f940f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1c2b25f940f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c2b25f940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1c2b25f940f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g1c2b25f940f_0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2b25f940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1c2b25f940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c2b25f940f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60" name="Google Shape;56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73" name="Google Shape;57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86" name="Google Shape;58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4c04bed0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24c04bed08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g24c04bed08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13" name="Google Shape;61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6" name="Google Shape;626;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40" name="Google Shape;640;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52" name="Google Shape;652;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65" name="Google Shape;66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78" name="Google Shape;678;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91" name="Google Shape;691;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04" name="Google Shape;704;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7" name="Google Shape;717;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0"/>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1"/>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1792288" y="459581"/>
            <a:ext cx="5486400" cy="3086100"/>
          </a:xfrm>
          <a:prstGeom prst="rect">
            <a:avLst/>
          </a:prstGeom>
          <a:noFill/>
          <a:ln>
            <a:noFill/>
          </a:ln>
        </p:spPr>
      </p:sp>
      <p:sp>
        <p:nvSpPr>
          <p:cNvPr id="68" name="Google Shape;68;p1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apps.apple.com/us/app/rimidi-patient-application/id1480172513" TargetMode="External"/><Relationship Id="rId13"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hyperlink" Target="https://apps.apple.com/us/app/myfitnesspal-calorie-counter/id341232718" TargetMode="External"/><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apps.apple.com/us/app/apple-health/id1242545199" TargetMode="External"/><Relationship Id="rId11" Type="http://schemas.openxmlformats.org/officeDocument/2006/relationships/image" Target="../media/image18.jpg"/><Relationship Id="rId5" Type="http://schemas.openxmlformats.org/officeDocument/2006/relationships/hyperlink" Target="https://apps.apple.com/us/app/fitness/id1208224953" TargetMode="External"/><Relationship Id="rId15" Type="http://schemas.openxmlformats.org/officeDocument/2006/relationships/image" Target="../media/image3.png"/><Relationship Id="rId10" Type="http://schemas.openxmlformats.org/officeDocument/2006/relationships/image" Target="../media/image17.jpg"/><Relationship Id="rId4" Type="http://schemas.openxmlformats.org/officeDocument/2006/relationships/image" Target="../media/image5.png"/><Relationship Id="rId9" Type="http://schemas.openxmlformats.org/officeDocument/2006/relationships/hyperlink" Target="https://play.google.com/store/apps/details?id=app.medicalid.free&amp;hl=en&amp;gl=US" TargetMode="External"/><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hyperlink" Target="https://health-iq.scoreapp.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play.google.com/store/apps/details?id=nl.addapp.hartgame" TargetMode="External"/><Relationship Id="rId11" Type="http://schemas.openxmlformats.org/officeDocument/2006/relationships/image" Target="../media/image3.png"/><Relationship Id="rId5" Type="http://schemas.openxmlformats.org/officeDocument/2006/relationships/hyperlink" Target="https://dokiedhuzhqa9.cloudfront.net/" TargetMode="External"/><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5.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7.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9.gif"/><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 name="Google Shape;90;p1"/>
          <p:cNvGrpSpPr/>
          <p:nvPr/>
        </p:nvGrpSpPr>
        <p:grpSpPr>
          <a:xfrm>
            <a:off x="251520" y="-9534"/>
            <a:ext cx="8919713" cy="5215992"/>
            <a:chOff x="216024" y="-27709"/>
            <a:chExt cx="8919713" cy="5215992"/>
          </a:xfrm>
        </p:grpSpPr>
        <p:sp>
          <p:nvSpPr>
            <p:cNvPr id="91" name="Google Shape;91;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2" name="Google Shape;92;p1"/>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93" name="Google Shape;93;p1"/>
          <p:cNvSpPr txBox="1">
            <a:spLocks noGrp="1"/>
          </p:cNvSpPr>
          <p:nvPr>
            <p:ph type="ctrTitle"/>
          </p:nvPr>
        </p:nvSpPr>
        <p:spPr>
          <a:xfrm>
            <a:off x="5248200" y="1291383"/>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dirty="0" err="1">
                <a:solidFill>
                  <a:srgbClr val="1F108C"/>
                </a:solidFill>
              </a:rPr>
              <a:t>Sanidad</a:t>
            </a:r>
            <a:br>
              <a:rPr lang="en-US" sz="3600" b="1" dirty="0">
                <a:solidFill>
                  <a:srgbClr val="1F108C"/>
                </a:solidFill>
              </a:rPr>
            </a:br>
            <a:r>
              <a:rPr lang="en-US" sz="3600" b="1" dirty="0" err="1">
                <a:solidFill>
                  <a:srgbClr val="1F108C"/>
                </a:solidFill>
              </a:rPr>
              <a:t>electrónica</a:t>
            </a:r>
            <a:endParaRPr lang="en-US" sz="3600" b="1" dirty="0">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s-ES" sz="1600" b="1" dirty="0">
                <a:solidFill>
                  <a:srgbClr val="1F108C"/>
                </a:solidFill>
              </a:rPr>
              <a:t>Cómo la tecnología cambia nuestra forma de gestionar la salud</a:t>
            </a:r>
            <a:endParaRPr lang="en-US" sz="1600" b="1" dirty="0">
              <a:solidFill>
                <a:srgbClr val="1F108C"/>
              </a:solidFill>
            </a:endParaRPr>
          </a:p>
        </p:txBody>
      </p:sp>
      <p:sp>
        <p:nvSpPr>
          <p:cNvPr id="95" name="Google Shape;95;p1"/>
          <p:cNvSpPr txBox="1">
            <a:spLocks noGrp="1"/>
          </p:cNvSpPr>
          <p:nvPr>
            <p:ph type="subTitle" idx="1"/>
          </p:nvPr>
        </p:nvSpPr>
        <p:spPr>
          <a:xfrm>
            <a:off x="5275433" y="2482433"/>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endParaRPr sz="7200" b="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Lección 1.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s-ES" sz="6400" b="1" i="1">
                <a:solidFill>
                  <a:srgbClr val="1F108C"/>
                </a:solidFill>
              </a:rPr>
              <a:t>La importancia de la alfabetización en la sanidad electrónica</a:t>
            </a:r>
            <a:endParaRPr sz="6400" b="1" i="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6" name="Google Shape;96;p1"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97" name="Google Shape;97;p1"/>
          <p:cNvSpPr txBox="1"/>
          <p:nvPr/>
        </p:nvSpPr>
        <p:spPr>
          <a:xfrm>
            <a:off x="5965186" y="3593254"/>
            <a:ext cx="3000000" cy="1220817"/>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s-ES" sz="700" b="0" i="0" u="none" strike="noStrike" cap="none">
                <a:solidFill>
                  <a:srgbClr val="00005F"/>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r>
              <a:rPr lang="en-US" sz="700" b="0" i="0" u="none" strike="noStrike" cap="none">
                <a:solidFill>
                  <a:srgbClr val="00005F"/>
                </a:solidFill>
                <a:latin typeface="Open Sans"/>
                <a:ea typeface="Open Sans"/>
                <a:cs typeface="Open Sans"/>
                <a:sym typeface="Open Sans"/>
              </a:rPr>
              <a:t>.</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3" name="Imagen 2">
            <a:extLst>
              <a:ext uri="{FF2B5EF4-FFF2-40B4-BE49-F238E27FC236}">
                <a16:creationId xmlns:a16="http://schemas.microsoft.com/office/drawing/2014/main" id="{5E6F2509-5CB1-F0E3-EB27-8A68AD6D7DC6}"/>
              </a:ext>
            </a:extLst>
          </p:cNvPr>
          <p:cNvPicPr>
            <a:picLocks noChangeAspect="1"/>
          </p:cNvPicPr>
          <p:nvPr/>
        </p:nvPicPr>
        <p:blipFill>
          <a:blip r:embed="rId5"/>
          <a:stretch>
            <a:fillRect/>
          </a:stretch>
        </p:blipFill>
        <p:spPr>
          <a:xfrm>
            <a:off x="5965822" y="4445929"/>
            <a:ext cx="2576599" cy="540016"/>
          </a:xfrm>
          <a:prstGeom prst="rect">
            <a:avLst/>
          </a:prstGeom>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4"/>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8" name="Google Shape;218;p4"/>
          <p:cNvGrpSpPr/>
          <p:nvPr/>
        </p:nvGrpSpPr>
        <p:grpSpPr>
          <a:xfrm>
            <a:off x="251520" y="-9534"/>
            <a:ext cx="8919713" cy="5215992"/>
            <a:chOff x="216024" y="-27709"/>
            <a:chExt cx="8919713" cy="5215992"/>
          </a:xfrm>
        </p:grpSpPr>
        <p:sp>
          <p:nvSpPr>
            <p:cNvPr id="219" name="Google Shape;219;p4"/>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20" name="Google Shape;220;p4"/>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222" name="Google Shape;222;p4"/>
          <p:cNvSpPr/>
          <p:nvPr/>
        </p:nvSpPr>
        <p:spPr>
          <a:xfrm>
            <a:off x="1296103" y="4819150"/>
            <a:ext cx="5364088"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Desarrollado por Eurosuccess Consulting   |     </a:t>
            </a:r>
            <a:r>
              <a:rPr lang="en-US" sz="900" b="0" i="0" u="none" strike="noStrike" cap="none">
                <a:solidFill>
                  <a:srgbClr val="1F108C"/>
                </a:solidFill>
                <a:latin typeface="Calibri"/>
                <a:ea typeface="Calibri"/>
                <a:cs typeface="Calibri"/>
                <a:sym typeface="Calibri"/>
              </a:rPr>
              <a:t>Dic, 2022</a:t>
            </a:r>
            <a:endParaRPr sz="1400" b="0" i="0" u="none" strike="noStrike" cap="none">
              <a:solidFill>
                <a:srgbClr val="000000"/>
              </a:solidFill>
              <a:latin typeface="Arial"/>
              <a:ea typeface="Arial"/>
              <a:cs typeface="Arial"/>
              <a:sym typeface="Arial"/>
            </a:endParaRPr>
          </a:p>
        </p:txBody>
      </p:sp>
      <p:sp>
        <p:nvSpPr>
          <p:cNvPr id="223" name="Google Shape;223;p4"/>
          <p:cNvSpPr txBox="1">
            <a:spLocks noGrp="1"/>
          </p:cNvSpPr>
          <p:nvPr>
            <p:ph type="subTitle" idx="1"/>
          </p:nvPr>
        </p:nvSpPr>
        <p:spPr>
          <a:xfrm>
            <a:off x="5275433" y="259063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endParaRPr sz="7200" b="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Lección 2.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s-ES" sz="6400" b="1" i="1">
                <a:solidFill>
                  <a:srgbClr val="1F108C"/>
                </a:solidFill>
              </a:rPr>
              <a:t>Comprender nuestros conocimientos sobre nutrición, fitness y gestión de la salud</a:t>
            </a:r>
            <a:endParaRPr sz="6400" b="1" i="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224" name="Google Shape;224;p4"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225" name="Google Shape;225;p4"/>
          <p:cNvSpPr txBox="1"/>
          <p:nvPr/>
        </p:nvSpPr>
        <p:spPr>
          <a:xfrm>
            <a:off x="5967217" y="3731618"/>
            <a:ext cx="3000000" cy="830966"/>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s-ES" sz="700" b="0" i="0" u="none" strike="noStrike" cap="none">
                <a:solidFill>
                  <a:srgbClr val="00005F"/>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b="0" i="0" u="none" strike="noStrike" cap="none">
              <a:solidFill>
                <a:srgbClr val="00005F"/>
              </a:solidFill>
              <a:latin typeface="Open Sans"/>
              <a:ea typeface="Open Sans"/>
              <a:cs typeface="Open Sans"/>
              <a:sym typeface="Open Sans"/>
            </a:endParaRPr>
          </a:p>
        </p:txBody>
      </p:sp>
      <p:pic>
        <p:nvPicPr>
          <p:cNvPr id="12" name="Imagen 11">
            <a:extLst>
              <a:ext uri="{FF2B5EF4-FFF2-40B4-BE49-F238E27FC236}">
                <a16:creationId xmlns:a16="http://schemas.microsoft.com/office/drawing/2014/main" id="{8FD265CE-B520-CFBD-50CF-90D15CE9AE84}"/>
              </a:ext>
            </a:extLst>
          </p:cNvPr>
          <p:cNvPicPr>
            <a:picLocks noChangeAspect="1"/>
          </p:cNvPicPr>
          <p:nvPr/>
        </p:nvPicPr>
        <p:blipFill>
          <a:blip r:embed="rId5"/>
          <a:stretch>
            <a:fillRect/>
          </a:stretch>
        </p:blipFill>
        <p:spPr>
          <a:xfrm>
            <a:off x="6082647" y="4562584"/>
            <a:ext cx="2231131" cy="467611"/>
          </a:xfrm>
          <a:prstGeom prst="rect">
            <a:avLst/>
          </a:prstGeom>
        </p:spPr>
      </p:pic>
      <p:sp>
        <p:nvSpPr>
          <p:cNvPr id="15" name="Google Shape;93;p1">
            <a:extLst>
              <a:ext uri="{FF2B5EF4-FFF2-40B4-BE49-F238E27FC236}">
                <a16:creationId xmlns:a16="http://schemas.microsoft.com/office/drawing/2014/main" id="{20A5B299-0DDE-B415-1B56-E38EB1D8BFC4}"/>
              </a:ext>
            </a:extLst>
          </p:cNvPr>
          <p:cNvSpPr txBox="1">
            <a:spLocks/>
          </p:cNvSpPr>
          <p:nvPr/>
        </p:nvSpPr>
        <p:spPr>
          <a:xfrm>
            <a:off x="5248200" y="1291383"/>
            <a:ext cx="3895800" cy="1102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1F108C"/>
              </a:buClr>
              <a:buSzPts val="3600"/>
            </a:pPr>
            <a:r>
              <a:rPr lang="en-US" sz="3600" b="1">
                <a:solidFill>
                  <a:srgbClr val="1F108C"/>
                </a:solidFill>
              </a:rPr>
              <a:t>Sanidad</a:t>
            </a:r>
            <a:br>
              <a:rPr lang="en-US" sz="3600" b="1">
                <a:solidFill>
                  <a:srgbClr val="1F108C"/>
                </a:solidFill>
              </a:rPr>
            </a:br>
            <a:r>
              <a:rPr lang="en-US" sz="3600" b="1">
                <a:solidFill>
                  <a:srgbClr val="1F108C"/>
                </a:solidFill>
              </a:rPr>
              <a:t>electrónica</a:t>
            </a:r>
          </a:p>
          <a:p>
            <a:pPr>
              <a:buClr>
                <a:srgbClr val="1F108C"/>
              </a:buClr>
              <a:buSzPts val="3600"/>
            </a:pPr>
            <a:r>
              <a:rPr lang="es-ES" sz="1600" b="1">
                <a:solidFill>
                  <a:srgbClr val="1F108C"/>
                </a:solidFill>
              </a:rPr>
              <a:t>Cómo la tecnología cambia nuestra forma de gestionar la salud</a:t>
            </a:r>
            <a:endParaRPr lang="en-US" sz="1600" b="1">
              <a:solidFill>
                <a:srgbClr val="1F108C"/>
              </a:solidFill>
            </a:endParaRPr>
          </a:p>
        </p:txBody>
      </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234" name="Google Shape;234;p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5" name="Google Shape;235;p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36" name="Google Shape;236;p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37" name="Google Shape;237;p5"/>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Usar servicios en línea:</a:t>
            </a:r>
            <a:endParaRPr sz="2400">
              <a:solidFill>
                <a:schemeClr val="lt1"/>
              </a:solidFill>
            </a:endParaRPr>
          </a:p>
        </p:txBody>
      </p:sp>
      <p:sp>
        <p:nvSpPr>
          <p:cNvPr id="239" name="Google Shape;239;p5"/>
          <p:cNvSpPr txBox="1"/>
          <p:nvPr/>
        </p:nvSpPr>
        <p:spPr>
          <a:xfrm>
            <a:off x="395520" y="1627445"/>
            <a:ext cx="5147685" cy="2536038"/>
          </a:xfrm>
          <a:prstGeom prst="rect">
            <a:avLst/>
          </a:prstGeom>
          <a:noFill/>
          <a:ln>
            <a:noFill/>
          </a:ln>
        </p:spPr>
        <p:txBody>
          <a:bodyPr spcFirstLastPara="1" wrap="square" lIns="91425" tIns="45700" rIns="91425" bIns="45700" anchor="t" anchorCtr="0">
            <a:spAutoFit/>
          </a:bodyPr>
          <a:lstStyle/>
          <a:p>
            <a:pPr marL="285750" marR="0" lvl="0" indent="-171450" algn="just" rtl="0">
              <a:lnSpc>
                <a:spcPct val="115000"/>
              </a:lnSpc>
              <a:spcBef>
                <a:spcPts val="40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a:p>
            <a:pPr marL="285750" marR="0" lvl="0" indent="-285750" algn="just" rtl="0">
              <a:lnSpc>
                <a:spcPct val="115000"/>
              </a:lnSpc>
              <a:spcBef>
                <a:spcPts val="400"/>
              </a:spcBef>
              <a:spcAft>
                <a:spcPts val="0"/>
              </a:spcAft>
              <a:buClr>
                <a:srgbClr val="000000"/>
              </a:buClr>
              <a:buSzPts val="1800"/>
              <a:buFont typeface="Arial"/>
              <a:buChar char="•"/>
            </a:pPr>
            <a:r>
              <a:rPr lang="es-ES" sz="1600" b="0" i="0" u="none" strike="noStrike" cap="none">
                <a:solidFill>
                  <a:schemeClr val="dk1"/>
                </a:solidFill>
                <a:latin typeface="Calibri"/>
                <a:ea typeface="Calibri"/>
                <a:cs typeface="Calibri"/>
                <a:sym typeface="Calibri"/>
              </a:rPr>
              <a:t>Acceso a una amplia gama de recursos e información al alcance de la mano, por ejemplo, investigación de síntomas, búsqueda de artículos médicos fiables o conexión con profesionales sanitarios a través de la telemedicina, </a:t>
            </a:r>
          </a:p>
          <a:p>
            <a:pPr marL="285750" marR="0" lvl="0" indent="-285750" algn="just" rtl="0">
              <a:lnSpc>
                <a:spcPct val="115000"/>
              </a:lnSpc>
              <a:spcBef>
                <a:spcPts val="400"/>
              </a:spcBef>
              <a:spcAft>
                <a:spcPts val="0"/>
              </a:spcAft>
              <a:buClr>
                <a:srgbClr val="000000"/>
              </a:buClr>
              <a:buSzPts val="1800"/>
              <a:buFont typeface="Arial"/>
              <a:buChar char="•"/>
            </a:pPr>
            <a:r>
              <a:rPr lang="es-ES" sz="1600" b="0" i="0" u="none" strike="noStrike" cap="none">
                <a:solidFill>
                  <a:schemeClr val="dk1"/>
                </a:solidFill>
                <a:latin typeface="Calibri"/>
                <a:ea typeface="Calibri"/>
                <a:cs typeface="Calibri"/>
                <a:sym typeface="Calibri"/>
              </a:rPr>
              <a:t>Empoderarnos con conocimientos y tomar decisiones informadas sobre nuestra salud.</a:t>
            </a:r>
            <a:endParaRPr sz="2000" b="1" i="0" u="none" strike="noStrike" cap="none">
              <a:solidFill>
                <a:schemeClr val="dk1"/>
              </a:solidFill>
              <a:latin typeface="Calibri"/>
              <a:ea typeface="Calibri"/>
              <a:cs typeface="Calibri"/>
              <a:sym typeface="Calibri"/>
            </a:endParaRPr>
          </a:p>
        </p:txBody>
      </p:sp>
      <p:pic>
        <p:nvPicPr>
          <p:cNvPr id="240" name="Google Shape;240;p5"/>
          <p:cNvPicPr preferRelativeResize="0"/>
          <p:nvPr/>
        </p:nvPicPr>
        <p:blipFill rotWithShape="1">
          <a:blip r:embed="rId5">
            <a:alphaModFix/>
          </a:blip>
          <a:srcRect b="9273"/>
          <a:stretch/>
        </p:blipFill>
        <p:spPr>
          <a:xfrm>
            <a:off x="5719548" y="1974209"/>
            <a:ext cx="2958605" cy="1800842"/>
          </a:xfrm>
          <a:prstGeom prst="rect">
            <a:avLst/>
          </a:prstGeom>
          <a:noFill/>
          <a:ln>
            <a:noFill/>
          </a:ln>
        </p:spPr>
      </p:pic>
      <p:pic>
        <p:nvPicPr>
          <p:cNvPr id="11" name="Imagen 10">
            <a:extLst>
              <a:ext uri="{FF2B5EF4-FFF2-40B4-BE49-F238E27FC236}">
                <a16:creationId xmlns:a16="http://schemas.microsoft.com/office/drawing/2014/main" id="{DC823EB5-52D8-C9C5-7807-6256385A6D12}"/>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248" name="Google Shape;248;p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9" name="Google Shape;249;p4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50" name="Google Shape;250;p4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51" name="Google Shape;251;p45"/>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Gestión de la nutrición al utilizar servicios en línea</a:t>
            </a:r>
            <a:endParaRPr sz="2400">
              <a:solidFill>
                <a:schemeClr val="lt1"/>
              </a:solidFill>
            </a:endParaRPr>
          </a:p>
        </p:txBody>
      </p:sp>
      <p:sp>
        <p:nvSpPr>
          <p:cNvPr id="253" name="Google Shape;253;p45"/>
          <p:cNvSpPr txBox="1"/>
          <p:nvPr/>
        </p:nvSpPr>
        <p:spPr>
          <a:xfrm>
            <a:off x="719550" y="1440100"/>
            <a:ext cx="7704900" cy="40164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s-ES" sz="1700" b="1" i="0" u="none" strike="noStrike" cap="none">
                <a:solidFill>
                  <a:schemeClr val="dk1"/>
                </a:solidFill>
                <a:latin typeface="Calibri"/>
                <a:ea typeface="Calibri"/>
                <a:cs typeface="Calibri"/>
                <a:sym typeface="Calibri"/>
              </a:rPr>
              <a:t>Plataformas y aplicaciones en línea:</a:t>
            </a: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Permiten a los usuarios acceder a abundante información nutricional, como listas de ingredientes, tamaños de las raciones y desgloses de nutrientes, lo que facilita la elección de alimentos con conocimiento de causa. </a:t>
            </a:r>
          </a:p>
          <a:p>
            <a:pPr marL="285750" marR="0" lvl="0" indent="-285750" algn="just"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Ofrecen una increíble gama de recursos y herramientas para apoyar los objetivos dietéticos y nutricionales de las personas, desde planes de comidas personalizados, bases de datos de recetas, rastreadores de calorías, hasta incluso asesoramiento nutricional virtual. </a:t>
            </a:r>
          </a:p>
          <a:p>
            <a:pPr marL="285750" marR="0" lvl="0" indent="-285750" algn="just"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Ofrecen información valiosa, hacen un seguimiento de nuestro progreso y proporcionan opciones más saludables para lograr un estilo de vida más sano.</a:t>
            </a:r>
            <a:r>
              <a:rPr lang="en-US" sz="1700" b="0" i="0" u="none" strike="noStrike" cap="none">
                <a:solidFill>
                  <a:schemeClr val="dk1"/>
                </a:solidFill>
                <a:latin typeface="Calibri"/>
                <a:ea typeface="Calibri"/>
                <a:cs typeface="Calibri"/>
                <a:sym typeface="Calibri"/>
              </a:rPr>
              <a:t> </a:t>
            </a:r>
            <a:endParaRPr/>
          </a:p>
          <a:p>
            <a:pPr marL="285750" marR="0" lvl="0" indent="-17780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80573151-7127-24A8-025A-30DF6F8CE1CA}"/>
              </a:ext>
            </a:extLst>
          </p:cNvPr>
          <p:cNvPicPr>
            <a:picLocks noChangeAspect="1"/>
          </p:cNvPicPr>
          <p:nvPr/>
        </p:nvPicPr>
        <p:blipFill>
          <a:blip r:embed="rId5"/>
          <a:stretch>
            <a:fillRect/>
          </a:stretch>
        </p:blipFill>
        <p:spPr>
          <a:xfrm>
            <a:off x="412695" y="151819"/>
            <a:ext cx="1622127" cy="339973"/>
          </a:xfrm>
          <a:prstGeom prst="rect">
            <a:avLst/>
          </a:prstGeom>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4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sp>
        <p:nvSpPr>
          <p:cNvPr id="261" name="Google Shape;261;p4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2" name="Google Shape;262;p4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63" name="Google Shape;263;p4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66" name="Google Shape;266;p46"/>
          <p:cNvSpPr txBox="1"/>
          <p:nvPr/>
        </p:nvSpPr>
        <p:spPr>
          <a:xfrm>
            <a:off x="683459" y="1560793"/>
            <a:ext cx="7704900" cy="32316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s-ES" sz="1700" b="1" i="0" u="none" strike="noStrike" cap="none">
                <a:solidFill>
                  <a:schemeClr val="dk1"/>
                </a:solidFill>
                <a:latin typeface="Calibri"/>
                <a:ea typeface="Calibri"/>
                <a:cs typeface="Calibri"/>
                <a:sym typeface="Calibri"/>
              </a:rPr>
              <a:t>Plataformas y aplicaciones en línea:</a:t>
            </a: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Proporcionan acceso a una amplia gama de rutinas de entrenamiento, tutoriales de ejercicios y planes de fitness adaptados a necesidades y preferencias específicas, con funciones como el seguimiento del progreso, el entrenamiento virtual y el apoyo de la comunidad, que pueden ayudar a las personas a mantenerse motivadas y responsables. </a:t>
            </a:r>
          </a:p>
          <a:p>
            <a:pPr marL="285750" marR="0" lvl="0" indent="-285750" algn="just"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Ofrecen funciones interactivas, como clases en directo o sesiones virtuales de entrenamiento personal, que permiten a los usuarios hacer ejercicio desde la comodidad de sus hogares. </a:t>
            </a:r>
          </a:p>
          <a:p>
            <a:pPr marL="285750" marR="0" lvl="0" indent="-285750" algn="just"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Permiten gestionar las rutinas de ejercicio, realizar un seguimiento de los progresos y avanzar hacia un estilo de vida más saludable.</a:t>
            </a:r>
            <a:endParaRPr/>
          </a:p>
        </p:txBody>
      </p:sp>
      <p:pic>
        <p:nvPicPr>
          <p:cNvPr id="10" name="Imagen 9">
            <a:extLst>
              <a:ext uri="{FF2B5EF4-FFF2-40B4-BE49-F238E27FC236}">
                <a16:creationId xmlns:a16="http://schemas.microsoft.com/office/drawing/2014/main" id="{9D2AAA65-AA66-64EA-7A3B-AE10AE3D16D6}"/>
              </a:ext>
            </a:extLst>
          </p:cNvPr>
          <p:cNvPicPr>
            <a:picLocks noChangeAspect="1"/>
          </p:cNvPicPr>
          <p:nvPr/>
        </p:nvPicPr>
        <p:blipFill>
          <a:blip r:embed="rId5"/>
          <a:stretch>
            <a:fillRect/>
          </a:stretch>
        </p:blipFill>
        <p:spPr>
          <a:xfrm>
            <a:off x="412695" y="151819"/>
            <a:ext cx="1622127" cy="339973"/>
          </a:xfrm>
          <a:prstGeom prst="rect">
            <a:avLst/>
          </a:prstGeom>
        </p:spPr>
      </p:pic>
      <p:sp>
        <p:nvSpPr>
          <p:cNvPr id="13" name="Google Shape;251;p45">
            <a:extLst>
              <a:ext uri="{FF2B5EF4-FFF2-40B4-BE49-F238E27FC236}">
                <a16:creationId xmlns:a16="http://schemas.microsoft.com/office/drawing/2014/main" id="{B61D53A6-1E72-B2FB-2844-23891B5B552C}"/>
              </a:ext>
            </a:extLst>
          </p:cNvPr>
          <p:cNvSpPr txBox="1">
            <a:spLocks/>
          </p:cNvSpPr>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chemeClr val="lt1"/>
              </a:buClr>
              <a:buSzPts val="2400"/>
            </a:pPr>
            <a:r>
              <a:rPr lang="es-ES" sz="2400" b="1">
                <a:solidFill>
                  <a:schemeClr val="lt1"/>
                </a:solidFill>
              </a:rPr>
              <a:t>Gestión de la nutrición al utilizar servicios en línea</a:t>
            </a:r>
            <a:endParaRPr lang="es-ES" sz="2400">
              <a:solidFill>
                <a:schemeClr val="lt1"/>
              </a:solidFill>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sp>
        <p:nvSpPr>
          <p:cNvPr id="274" name="Google Shape;274;p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5" name="Google Shape;275;p4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76" name="Google Shape;276;p4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77" name="Google Shape;277;p47"/>
          <p:cNvSpPr txBox="1">
            <a:spLocks noGrp="1"/>
          </p:cNvSpPr>
          <p:nvPr>
            <p:ph type="ctrTitle"/>
          </p:nvPr>
        </p:nvSpPr>
        <p:spPr>
          <a:xfrm>
            <a:off x="412850" y="483525"/>
            <a:ext cx="87311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Gestión de los conocimientos sanitarios al utilizar servicios en línea</a:t>
            </a:r>
            <a:endParaRPr sz="2400">
              <a:solidFill>
                <a:schemeClr val="lt1"/>
              </a:solidFill>
            </a:endParaRPr>
          </a:p>
        </p:txBody>
      </p:sp>
      <p:sp>
        <p:nvSpPr>
          <p:cNvPr id="279" name="Google Shape;279;p47"/>
          <p:cNvSpPr txBox="1"/>
          <p:nvPr/>
        </p:nvSpPr>
        <p:spPr>
          <a:xfrm>
            <a:off x="683459" y="1560793"/>
            <a:ext cx="7704900" cy="37548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s-ES" sz="1700" b="1" i="0" u="none" strike="noStrike" cap="none">
                <a:solidFill>
                  <a:schemeClr val="dk1"/>
                </a:solidFill>
                <a:latin typeface="Calibri"/>
                <a:ea typeface="Calibri"/>
                <a:cs typeface="Calibri"/>
                <a:sym typeface="Calibri"/>
              </a:rPr>
              <a:t>Plataformas y aplicaciones en línea:</a:t>
            </a: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Permiten informarnos sobre enfermedades, tratamientos y medidas preventivas concretas. </a:t>
            </a:r>
          </a:p>
          <a:p>
            <a:pPr marL="285750" marR="0" lvl="0" indent="-285750" algn="l"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Proporcionan herramientas para el seguimiento de datos personales de salud, como niveles de forma física, patrones de sueño y constantes vitales, que pueden ayudarnos a controlar su bienestar general. </a:t>
            </a:r>
          </a:p>
          <a:p>
            <a:pPr marL="285750" marR="0" lvl="0" indent="-285750" algn="l"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Disponen de abundante información a través de recursos como artículos médicos, estudios de investigación, comprobadores de síntomas y foros de salud, que nos permiten acceder a información sobre diversos temas de salud. </a:t>
            </a:r>
          </a:p>
          <a:p>
            <a:pPr marL="285750" marR="0" lvl="0" indent="-285750" algn="l" rtl="0">
              <a:lnSpc>
                <a:spcPct val="100000"/>
              </a:lnSpc>
              <a:spcBef>
                <a:spcPts val="0"/>
              </a:spcBef>
              <a:spcAft>
                <a:spcPts val="0"/>
              </a:spcAft>
              <a:buClr>
                <a:srgbClr val="000000"/>
              </a:buClr>
              <a:buSzPts val="1700"/>
              <a:buFont typeface="Arial"/>
              <a:buChar char="•"/>
            </a:pPr>
            <a:r>
              <a:rPr lang="es-ES" sz="1700" b="0" i="0" u="none" strike="noStrike" cap="none">
                <a:solidFill>
                  <a:schemeClr val="dk1"/>
                </a:solidFill>
                <a:latin typeface="Calibri"/>
                <a:ea typeface="Calibri"/>
                <a:cs typeface="Calibri"/>
                <a:sym typeface="Calibri"/>
              </a:rPr>
              <a:t>Transmiten valiosos conocimientos, que nos permiten tomar decisiones informadas sobre nuestra salud y participar activamente en nuestro propio bienestar.</a:t>
            </a:r>
            <a:r>
              <a:rPr lang="en-US" sz="1700" b="0" i="0" u="none" strike="noStrike" cap="none">
                <a:solidFill>
                  <a:schemeClr val="dk1"/>
                </a:solidFill>
                <a:latin typeface="Calibri"/>
                <a:ea typeface="Calibri"/>
                <a:cs typeface="Calibri"/>
                <a:sym typeface="Calibri"/>
              </a:rPr>
              <a:t> </a:t>
            </a:r>
            <a:endParaRPr/>
          </a:p>
          <a:p>
            <a:pPr marL="285750" marR="0" lvl="0" indent="-17780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EDD667C3-E8E3-44AB-FAAB-1961796D474D}"/>
              </a:ext>
            </a:extLst>
          </p:cNvPr>
          <p:cNvPicPr>
            <a:picLocks noChangeAspect="1"/>
          </p:cNvPicPr>
          <p:nvPr/>
        </p:nvPicPr>
        <p:blipFill>
          <a:blip r:embed="rId5"/>
          <a:stretch>
            <a:fillRect/>
          </a:stretch>
        </p:blipFill>
        <p:spPr>
          <a:xfrm>
            <a:off x="412695" y="151819"/>
            <a:ext cx="1622127" cy="339973"/>
          </a:xfrm>
          <a:prstGeom prst="rect">
            <a:avLst/>
          </a:prstGeom>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27"/>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1800"/>
              <a:buNone/>
            </a:pPr>
            <a:r>
              <a:rPr lang="en-US" sz="2400" b="1">
                <a:solidFill>
                  <a:schemeClr val="lt1"/>
                </a:solidFill>
                <a:latin typeface="Calibri"/>
                <a:ea typeface="Calibri"/>
                <a:cs typeface="Calibri"/>
                <a:sym typeface="Calibri"/>
              </a:rPr>
              <a:t>Aplicaciones sanitarias más conocidas</a:t>
            </a:r>
            <a:endParaRPr/>
          </a:p>
        </p:txBody>
      </p:sp>
      <p:sp>
        <p:nvSpPr>
          <p:cNvPr id="287" name="Google Shape;287;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400" b="0" i="0" u="none" strike="noStrike" cap="none">
              <a:solidFill>
                <a:srgbClr val="000000"/>
              </a:solidFill>
              <a:latin typeface="Arial"/>
              <a:ea typeface="Arial"/>
              <a:cs typeface="Arial"/>
              <a:sym typeface="Arial"/>
            </a:endParaRPr>
          </a:p>
        </p:txBody>
      </p:sp>
      <p:sp>
        <p:nvSpPr>
          <p:cNvPr id="288" name="Google Shape;288;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9" name="Google Shape;289;p2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90" name="Google Shape;290;p2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91" name="Google Shape;291;p27"/>
          <p:cNvSpPr txBox="1"/>
          <p:nvPr/>
        </p:nvSpPr>
        <p:spPr>
          <a:xfrm>
            <a:off x="412695" y="1500727"/>
            <a:ext cx="8127048" cy="356093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s-ES" sz="1700" b="0" i="0" u="none" strike="noStrike" cap="none">
                <a:solidFill>
                  <a:srgbClr val="002060"/>
                </a:solidFill>
                <a:latin typeface="Calibri"/>
                <a:ea typeface="Calibri"/>
                <a:cs typeface="Calibri"/>
                <a:sym typeface="Calibri"/>
              </a:rPr>
              <a:t>Ofrece una visión completa de la forma física de la persona, detalles de la actividad, entrenamientos, pasos diarios y seguimiento de la dieta, horario de sueño, recordatorios para registrar los horarios de los medicamentos, almacenamiento de registros de salud como alergias, resultados de laboratorio, enfermedades crónicas como diabetes, insuficiencia cardíaca, etc., comparte la ubicación con los contactos de emergencia en caso de emergencia, por ejemplo, un ataque al corazón.</a:t>
            </a:r>
            <a:r>
              <a:rPr lang="en-US" sz="1700" b="0" i="0" u="none" strike="noStrike" cap="none">
                <a:solidFill>
                  <a:srgbClr val="00206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700"/>
              <a:buFont typeface="Arial"/>
              <a:buNone/>
            </a:pPr>
            <a:endParaRPr sz="9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Apple Fitness+</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Apple Health</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My Fitness Pal</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Rimidi App</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Medical ID App </a:t>
            </a:r>
            <a:endParaRPr sz="2000" b="1" i="0" u="none" strike="noStrike" cap="none">
              <a:solidFill>
                <a:schemeClr val="dk1"/>
              </a:solidFill>
              <a:latin typeface="Calibri"/>
              <a:ea typeface="Calibri"/>
              <a:cs typeface="Calibri"/>
              <a:sym typeface="Calibri"/>
            </a:endParaRPr>
          </a:p>
        </p:txBody>
      </p:sp>
      <p:pic>
        <p:nvPicPr>
          <p:cNvPr id="292" name="Google Shape;292;p27"/>
          <p:cNvPicPr preferRelativeResize="0"/>
          <p:nvPr/>
        </p:nvPicPr>
        <p:blipFill rotWithShape="1">
          <a:blip r:embed="rId10">
            <a:alphaModFix/>
          </a:blip>
          <a:srcRect/>
          <a:stretch/>
        </p:blipFill>
        <p:spPr>
          <a:xfrm>
            <a:off x="4342844" y="4187396"/>
            <a:ext cx="625585" cy="695094"/>
          </a:xfrm>
          <a:prstGeom prst="rect">
            <a:avLst/>
          </a:prstGeom>
          <a:noFill/>
          <a:ln>
            <a:noFill/>
          </a:ln>
        </p:spPr>
      </p:pic>
      <p:pic>
        <p:nvPicPr>
          <p:cNvPr id="293" name="Google Shape;293;p27"/>
          <p:cNvPicPr preferRelativeResize="0"/>
          <p:nvPr/>
        </p:nvPicPr>
        <p:blipFill rotWithShape="1">
          <a:blip r:embed="rId11">
            <a:alphaModFix/>
          </a:blip>
          <a:srcRect l="10676" t="18119" r="61926" b="29084"/>
          <a:stretch/>
        </p:blipFill>
        <p:spPr>
          <a:xfrm>
            <a:off x="5222370" y="4325845"/>
            <a:ext cx="721439" cy="695095"/>
          </a:xfrm>
          <a:prstGeom prst="rect">
            <a:avLst/>
          </a:prstGeom>
          <a:noFill/>
          <a:ln>
            <a:noFill/>
          </a:ln>
        </p:spPr>
      </p:pic>
      <p:pic>
        <p:nvPicPr>
          <p:cNvPr id="294" name="Google Shape;294;p27"/>
          <p:cNvPicPr preferRelativeResize="0"/>
          <p:nvPr/>
        </p:nvPicPr>
        <p:blipFill rotWithShape="1">
          <a:blip r:embed="rId12">
            <a:alphaModFix/>
          </a:blip>
          <a:srcRect/>
          <a:stretch/>
        </p:blipFill>
        <p:spPr>
          <a:xfrm>
            <a:off x="5769932" y="3575121"/>
            <a:ext cx="695094" cy="695094"/>
          </a:xfrm>
          <a:prstGeom prst="rect">
            <a:avLst/>
          </a:prstGeom>
          <a:noFill/>
          <a:ln>
            <a:noFill/>
          </a:ln>
        </p:spPr>
      </p:pic>
      <p:pic>
        <p:nvPicPr>
          <p:cNvPr id="295" name="Google Shape;295;p27"/>
          <p:cNvPicPr preferRelativeResize="0"/>
          <p:nvPr/>
        </p:nvPicPr>
        <p:blipFill rotWithShape="1">
          <a:blip r:embed="rId13">
            <a:alphaModFix/>
          </a:blip>
          <a:srcRect l="17044" t="22489" r="67130" b="22487"/>
          <a:stretch/>
        </p:blipFill>
        <p:spPr>
          <a:xfrm>
            <a:off x="6267080" y="4313994"/>
            <a:ext cx="707666" cy="691961"/>
          </a:xfrm>
          <a:prstGeom prst="rect">
            <a:avLst/>
          </a:prstGeom>
          <a:noFill/>
          <a:ln>
            <a:noFill/>
          </a:ln>
        </p:spPr>
      </p:pic>
      <p:pic>
        <p:nvPicPr>
          <p:cNvPr id="296" name="Google Shape;296;p27"/>
          <p:cNvPicPr preferRelativeResize="0"/>
          <p:nvPr/>
        </p:nvPicPr>
        <p:blipFill rotWithShape="1">
          <a:blip r:embed="rId14">
            <a:alphaModFix/>
          </a:blip>
          <a:srcRect l="36696" t="27603" r="52608" b="33372"/>
          <a:stretch/>
        </p:blipFill>
        <p:spPr>
          <a:xfrm>
            <a:off x="7094490" y="3575121"/>
            <a:ext cx="850604" cy="872850"/>
          </a:xfrm>
          <a:prstGeom prst="rect">
            <a:avLst/>
          </a:prstGeom>
          <a:noFill/>
          <a:ln>
            <a:noFill/>
          </a:ln>
        </p:spPr>
      </p:pic>
      <p:pic>
        <p:nvPicPr>
          <p:cNvPr id="15" name="Imagen 14">
            <a:extLst>
              <a:ext uri="{FF2B5EF4-FFF2-40B4-BE49-F238E27FC236}">
                <a16:creationId xmlns:a16="http://schemas.microsoft.com/office/drawing/2014/main" id="{29116E4D-9BEF-8E4D-BEFF-AA3BDFED4513}"/>
              </a:ext>
            </a:extLst>
          </p:cNvPr>
          <p:cNvPicPr>
            <a:picLocks noChangeAspect="1"/>
          </p:cNvPicPr>
          <p:nvPr/>
        </p:nvPicPr>
        <p:blipFill>
          <a:blip r:embed="rId15"/>
          <a:stretch>
            <a:fillRect/>
          </a:stretch>
        </p:blipFill>
        <p:spPr>
          <a:xfrm>
            <a:off x="412695" y="151819"/>
            <a:ext cx="1622127" cy="339973"/>
          </a:xfrm>
          <a:prstGeom prst="rect">
            <a:avLst/>
          </a:prstGeom>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8"/>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1800"/>
              <a:buNone/>
            </a:pPr>
            <a:r>
              <a:rPr lang="es-ES" sz="2400" b="1">
                <a:solidFill>
                  <a:schemeClr val="lt1"/>
                </a:solidFill>
                <a:latin typeface="Calibri"/>
                <a:ea typeface="Calibri"/>
                <a:cs typeface="Calibri"/>
                <a:sym typeface="Calibri"/>
              </a:rPr>
              <a:t>Juegos de salud más conocidos</a:t>
            </a:r>
            <a:endParaRPr/>
          </a:p>
        </p:txBody>
      </p:sp>
      <p:sp>
        <p:nvSpPr>
          <p:cNvPr id="305" name="Google Shape;305;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400" b="0" i="0" u="none" strike="noStrike" cap="none">
              <a:solidFill>
                <a:srgbClr val="000000"/>
              </a:solidFill>
              <a:latin typeface="Arial"/>
              <a:ea typeface="Arial"/>
              <a:cs typeface="Arial"/>
              <a:sym typeface="Arial"/>
            </a:endParaRPr>
          </a:p>
        </p:txBody>
      </p:sp>
      <p:sp>
        <p:nvSpPr>
          <p:cNvPr id="306" name="Google Shape;306;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7" name="Google Shape;307;p2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08" name="Google Shape;308;p2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09" name="Google Shape;309;p28"/>
          <p:cNvSpPr txBox="1"/>
          <p:nvPr/>
        </p:nvSpPr>
        <p:spPr>
          <a:xfrm>
            <a:off x="395520" y="1627445"/>
            <a:ext cx="8127000" cy="28392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s-ES" sz="1700" b="0" i="0" u="none" strike="noStrike" cap="none">
                <a:solidFill>
                  <a:srgbClr val="002060"/>
                </a:solidFill>
                <a:latin typeface="Calibri"/>
                <a:ea typeface="Calibri"/>
                <a:cs typeface="Calibri"/>
                <a:sym typeface="Calibri"/>
              </a:rPr>
              <a:t>Los videojuegos especiales se consideran recursos de aprendizaje para las personas que desean saber más sobre enfermedades, consejos sanitarios, medicación, sueño, salud mental, energía, composición corporal, digestión y forma física.</a:t>
            </a:r>
            <a:r>
              <a:rPr lang="en-US" sz="1700" b="0" i="0" u="none" strike="noStrike" cap="none">
                <a:solidFill>
                  <a:srgbClr val="002060"/>
                </a:solidFill>
                <a:latin typeface="Calibri"/>
                <a:ea typeface="Calibri"/>
                <a:cs typeface="Calibri"/>
                <a:sym typeface="Calibri"/>
              </a:rPr>
              <a:t> </a:t>
            </a:r>
            <a:endParaRPr sz="1700" b="0"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rgbClr val="0020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Mango Health App</a:t>
            </a: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rgbClr val="00206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Hartgame</a:t>
            </a: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rgbClr val="00206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Health IQ Test</a:t>
            </a: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10" name="Google Shape;310;p28"/>
          <p:cNvPicPr preferRelativeResize="0"/>
          <p:nvPr/>
        </p:nvPicPr>
        <p:blipFill rotWithShape="1">
          <a:blip r:embed="rId8">
            <a:alphaModFix/>
          </a:blip>
          <a:srcRect l="27333" t="25259" r="59833" b="64370"/>
          <a:stretch/>
        </p:blipFill>
        <p:spPr>
          <a:xfrm>
            <a:off x="3375660" y="3072703"/>
            <a:ext cx="1944620" cy="441959"/>
          </a:xfrm>
          <a:prstGeom prst="rect">
            <a:avLst/>
          </a:prstGeom>
          <a:noFill/>
          <a:ln>
            <a:noFill/>
          </a:ln>
        </p:spPr>
      </p:pic>
      <p:pic>
        <p:nvPicPr>
          <p:cNvPr id="311" name="Google Shape;311;p28"/>
          <p:cNvPicPr preferRelativeResize="0"/>
          <p:nvPr/>
        </p:nvPicPr>
        <p:blipFill rotWithShape="1">
          <a:blip r:embed="rId9">
            <a:alphaModFix/>
          </a:blip>
          <a:srcRect l="36331" t="28815" r="52831" b="34148"/>
          <a:stretch/>
        </p:blipFill>
        <p:spPr>
          <a:xfrm>
            <a:off x="3963651" y="3754955"/>
            <a:ext cx="990786" cy="952500"/>
          </a:xfrm>
          <a:prstGeom prst="rect">
            <a:avLst/>
          </a:prstGeom>
          <a:noFill/>
          <a:ln>
            <a:noFill/>
          </a:ln>
        </p:spPr>
      </p:pic>
      <p:pic>
        <p:nvPicPr>
          <p:cNvPr id="312" name="Google Shape;312;p28"/>
          <p:cNvPicPr preferRelativeResize="0"/>
          <p:nvPr/>
        </p:nvPicPr>
        <p:blipFill rotWithShape="1">
          <a:blip r:embed="rId10">
            <a:alphaModFix/>
          </a:blip>
          <a:srcRect t="15481" r="50590" b="5999"/>
          <a:stretch/>
        </p:blipFill>
        <p:spPr>
          <a:xfrm>
            <a:off x="5589841" y="3197085"/>
            <a:ext cx="2847219" cy="1272540"/>
          </a:xfrm>
          <a:prstGeom prst="rect">
            <a:avLst/>
          </a:prstGeom>
          <a:noFill/>
          <a:ln>
            <a:noFill/>
          </a:ln>
        </p:spPr>
      </p:pic>
      <p:pic>
        <p:nvPicPr>
          <p:cNvPr id="13" name="Imagen 12">
            <a:extLst>
              <a:ext uri="{FF2B5EF4-FFF2-40B4-BE49-F238E27FC236}">
                <a16:creationId xmlns:a16="http://schemas.microsoft.com/office/drawing/2014/main" id="{02C62A08-B3BB-2CA1-CE34-77F74381CF1E}"/>
              </a:ext>
            </a:extLst>
          </p:cNvPr>
          <p:cNvPicPr>
            <a:picLocks noChangeAspect="1"/>
          </p:cNvPicPr>
          <p:nvPr/>
        </p:nvPicPr>
        <p:blipFill>
          <a:blip r:embed="rId11"/>
          <a:stretch>
            <a:fillRect/>
          </a:stretch>
        </p:blipFill>
        <p:spPr>
          <a:xfrm>
            <a:off x="412695" y="151819"/>
            <a:ext cx="1622127" cy="339973"/>
          </a:xfrm>
          <a:prstGeom prst="rect">
            <a:avLst/>
          </a:prstGeom>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29"/>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Tecnología portátil más conocida</a:t>
            </a:r>
            <a:endParaRPr sz="2400" b="1">
              <a:solidFill>
                <a:schemeClr val="lt1"/>
              </a:solidFill>
            </a:endParaRPr>
          </a:p>
        </p:txBody>
      </p:sp>
      <p:sp>
        <p:nvSpPr>
          <p:cNvPr id="321" name="Google Shape;321;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400" b="0" i="0" u="none" strike="noStrike" cap="none">
              <a:solidFill>
                <a:srgbClr val="000000"/>
              </a:solidFill>
              <a:latin typeface="Arial"/>
              <a:ea typeface="Arial"/>
              <a:cs typeface="Arial"/>
              <a:sym typeface="Arial"/>
            </a:endParaRPr>
          </a:p>
        </p:txBody>
      </p:sp>
      <p:sp>
        <p:nvSpPr>
          <p:cNvPr id="322" name="Google Shape;322;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3" name="Google Shape;323;p2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24" name="Google Shape;324;p2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25" name="Google Shape;325;p29"/>
          <p:cNvSpPr txBox="1"/>
          <p:nvPr/>
        </p:nvSpPr>
        <p:spPr>
          <a:xfrm>
            <a:off x="395520" y="1627445"/>
            <a:ext cx="8127048" cy="310080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s-ES" sz="1700" b="0" i="0" u="none" strike="noStrike" cap="none">
                <a:solidFill>
                  <a:srgbClr val="002060"/>
                </a:solidFill>
                <a:latin typeface="Calibri"/>
                <a:ea typeface="Calibri"/>
                <a:cs typeface="Calibri"/>
                <a:sym typeface="Calibri"/>
              </a:rPr>
              <a:t>Dispositivos portátiles como ropa inteligente, pulseras, gafas, relojes, zapatos, calcetines, gorras, brazaletes, etc., controlan y recopilan información sobre nuestra salud y estado físico, es decir, realizan un seguimiento de las constantes vitales como la frecuencia cardíaca, la presión arterial, los pasos, las calorías, la calidad del sueño, la detección de caídas, la adherencia a la medicación, los niveles de azúcar en sangre, etc.</a:t>
            </a:r>
            <a:endParaRPr sz="1400" b="0" i="0" u="none" strike="noStrike" cap="none">
              <a:solidFill>
                <a:srgbClr val="000000"/>
              </a:solidFill>
              <a:latin typeface="Arial"/>
              <a:ea typeface="Arial"/>
              <a:cs typeface="Arial"/>
              <a:sym typeface="Arial"/>
            </a:endParaRPr>
          </a:p>
          <a:p>
            <a:pPr marL="285750" marR="0" lvl="0" indent="-177800" algn="just" rtl="0">
              <a:lnSpc>
                <a:spcPct val="115000"/>
              </a:lnSpc>
              <a:spcBef>
                <a:spcPts val="0"/>
              </a:spcBef>
              <a:spcAft>
                <a:spcPts val="0"/>
              </a:spcAft>
              <a:buClr>
                <a:srgbClr val="000000"/>
              </a:buClr>
              <a:buSzPts val="1700"/>
              <a:buFont typeface="Noto Sans Symbols"/>
              <a:buNone/>
            </a:pPr>
            <a:endParaRPr sz="17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a:solidFill>
                  <a:srgbClr val="002060"/>
                </a:solidFill>
                <a:latin typeface="Calibri"/>
                <a:ea typeface="Calibri"/>
                <a:cs typeface="Calibri"/>
                <a:sym typeface="Calibri"/>
              </a:rPr>
              <a:t>Reloj inteligente</a:t>
            </a:r>
            <a:endParaRPr lang="en-US" sz="17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Tensiómetros</a:t>
            </a: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Medidores de glucosa</a:t>
            </a: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Monitores de ECG</a:t>
            </a:r>
            <a:endParaRPr sz="2000" b="1" i="0" u="none" strike="noStrike" cap="none">
              <a:solidFill>
                <a:schemeClr val="dk1"/>
              </a:solidFill>
              <a:latin typeface="Calibri"/>
              <a:ea typeface="Calibri"/>
              <a:cs typeface="Calibri"/>
              <a:sym typeface="Calibri"/>
            </a:endParaRPr>
          </a:p>
        </p:txBody>
      </p:sp>
      <p:pic>
        <p:nvPicPr>
          <p:cNvPr id="326" name="Google Shape;326;p29"/>
          <p:cNvPicPr preferRelativeResize="0"/>
          <p:nvPr/>
        </p:nvPicPr>
        <p:blipFill rotWithShape="1">
          <a:blip r:embed="rId5">
            <a:alphaModFix/>
          </a:blip>
          <a:srcRect/>
          <a:stretch/>
        </p:blipFill>
        <p:spPr>
          <a:xfrm>
            <a:off x="3072204" y="3320615"/>
            <a:ext cx="813996" cy="813996"/>
          </a:xfrm>
          <a:prstGeom prst="rect">
            <a:avLst/>
          </a:prstGeom>
          <a:noFill/>
          <a:ln>
            <a:noFill/>
          </a:ln>
        </p:spPr>
      </p:pic>
      <p:pic>
        <p:nvPicPr>
          <p:cNvPr id="327" name="Google Shape;327;p29"/>
          <p:cNvPicPr preferRelativeResize="0"/>
          <p:nvPr/>
        </p:nvPicPr>
        <p:blipFill rotWithShape="1">
          <a:blip r:embed="rId6">
            <a:alphaModFix/>
          </a:blip>
          <a:srcRect l="10583" t="15185" r="60417" b="6237"/>
          <a:stretch/>
        </p:blipFill>
        <p:spPr>
          <a:xfrm>
            <a:off x="3886201" y="4127210"/>
            <a:ext cx="1097280" cy="836208"/>
          </a:xfrm>
          <a:prstGeom prst="rect">
            <a:avLst/>
          </a:prstGeom>
          <a:noFill/>
          <a:ln>
            <a:noFill/>
          </a:ln>
        </p:spPr>
      </p:pic>
      <p:pic>
        <p:nvPicPr>
          <p:cNvPr id="328" name="Google Shape;328;p29"/>
          <p:cNvPicPr preferRelativeResize="0"/>
          <p:nvPr/>
        </p:nvPicPr>
        <p:blipFill rotWithShape="1">
          <a:blip r:embed="rId7">
            <a:alphaModFix/>
          </a:blip>
          <a:srcRect/>
          <a:stretch/>
        </p:blipFill>
        <p:spPr>
          <a:xfrm>
            <a:off x="5164845" y="3320615"/>
            <a:ext cx="1233075" cy="922020"/>
          </a:xfrm>
          <a:prstGeom prst="rect">
            <a:avLst/>
          </a:prstGeom>
          <a:noFill/>
          <a:ln>
            <a:noFill/>
          </a:ln>
        </p:spPr>
      </p:pic>
      <p:pic>
        <p:nvPicPr>
          <p:cNvPr id="329" name="Google Shape;329;p29"/>
          <p:cNvPicPr preferRelativeResize="0"/>
          <p:nvPr/>
        </p:nvPicPr>
        <p:blipFill rotWithShape="1">
          <a:blip r:embed="rId8">
            <a:alphaModFix/>
          </a:blip>
          <a:srcRect/>
          <a:stretch/>
        </p:blipFill>
        <p:spPr>
          <a:xfrm>
            <a:off x="6790360" y="3753512"/>
            <a:ext cx="1452869" cy="813996"/>
          </a:xfrm>
          <a:prstGeom prst="rect">
            <a:avLst/>
          </a:prstGeom>
          <a:noFill/>
          <a:ln>
            <a:noFill/>
          </a:ln>
        </p:spPr>
      </p:pic>
      <p:pic>
        <p:nvPicPr>
          <p:cNvPr id="14" name="Imagen 13">
            <a:extLst>
              <a:ext uri="{FF2B5EF4-FFF2-40B4-BE49-F238E27FC236}">
                <a16:creationId xmlns:a16="http://schemas.microsoft.com/office/drawing/2014/main" id="{AF9E4837-96DE-4BC4-A9B4-0074A03CB6E9}"/>
              </a:ext>
            </a:extLst>
          </p:cNvPr>
          <p:cNvPicPr>
            <a:picLocks noChangeAspect="1"/>
          </p:cNvPicPr>
          <p:nvPr/>
        </p:nvPicPr>
        <p:blipFill>
          <a:blip r:embed="rId9"/>
          <a:stretch>
            <a:fillRect/>
          </a:stretch>
        </p:blipFill>
        <p:spPr>
          <a:xfrm>
            <a:off x="412695" y="151819"/>
            <a:ext cx="1622127" cy="339973"/>
          </a:xfrm>
          <a:prstGeom prst="rect">
            <a:avLst/>
          </a:prstGeom>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400" b="0" i="0" u="none" strike="noStrike" cap="none">
              <a:solidFill>
                <a:srgbClr val="000000"/>
              </a:solidFill>
              <a:latin typeface="Arial"/>
              <a:ea typeface="Arial"/>
              <a:cs typeface="Arial"/>
              <a:sym typeface="Arial"/>
            </a:endParaRPr>
          </a:p>
        </p:txBody>
      </p:sp>
      <p:sp>
        <p:nvSpPr>
          <p:cNvPr id="338" name="Google Shape;338;p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9" name="Google Shape;339;p2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40" name="Google Shape;340;p2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41" name="Google Shape;341;p21"/>
          <p:cNvSpPr txBox="1"/>
          <p:nvPr/>
        </p:nvSpPr>
        <p:spPr>
          <a:xfrm>
            <a:off x="395520" y="1627445"/>
            <a:ext cx="4044710" cy="389846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400"/>
              </a:spcBef>
              <a:spcAft>
                <a:spcPts val="0"/>
              </a:spcAft>
              <a:buClr>
                <a:srgbClr val="000000"/>
              </a:buClr>
              <a:buSzPts val="1800"/>
              <a:buFont typeface="Arial"/>
              <a:buAutoNum type="arabicPeriod"/>
            </a:pPr>
            <a:r>
              <a:rPr lang="en-US" sz="1800" b="1" i="0" u="none" strike="noStrike" cap="none">
                <a:solidFill>
                  <a:srgbClr val="002060"/>
                </a:solidFill>
                <a:latin typeface="Calibri"/>
                <a:ea typeface="Calibri"/>
                <a:cs typeface="Calibri"/>
                <a:sym typeface="Calibri"/>
              </a:rPr>
              <a:t>Historia clínica electrónica (HCE):</a:t>
            </a:r>
            <a:endParaRPr sz="18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800"/>
              <a:buFont typeface="Arial"/>
              <a:buChar char="✔"/>
            </a:pPr>
            <a:r>
              <a:rPr lang="es-ES" sz="1800" b="0" i="0" u="none" strike="noStrike" cap="none">
                <a:solidFill>
                  <a:srgbClr val="000000"/>
                </a:solidFill>
                <a:latin typeface="Calibri"/>
                <a:ea typeface="Calibri"/>
                <a:cs typeface="Calibri"/>
                <a:sym typeface="Calibri"/>
              </a:rPr>
              <a:t>Recoge información sanitaria electrónica sobre un paciente, que incluye su historial médico, medicamentos y alergias, estado de vacunación, resultados de pruebas de laboratorio, radiografías, constantes vitales, estadísticas personales como edad y peso, notas de evolución y detalles de problemas.</a:t>
            </a:r>
            <a:endParaRPr sz="18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42" name="Google Shape;342;p21"/>
          <p:cNvSpPr txBox="1">
            <a:spLocks noGrp="1"/>
          </p:cNvSpPr>
          <p:nvPr>
            <p:ph type="ctrTitle"/>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Tipos más conocidos de sanidad electrónica y su significado</a:t>
            </a:r>
            <a:endParaRPr sz="2400">
              <a:solidFill>
                <a:schemeClr val="lt1"/>
              </a:solidFill>
            </a:endParaRPr>
          </a:p>
        </p:txBody>
      </p:sp>
      <p:pic>
        <p:nvPicPr>
          <p:cNvPr id="11" name="Imagen 10">
            <a:extLst>
              <a:ext uri="{FF2B5EF4-FFF2-40B4-BE49-F238E27FC236}">
                <a16:creationId xmlns:a16="http://schemas.microsoft.com/office/drawing/2014/main" id="{911947C2-4248-677E-9AE8-33292C3A949D}"/>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3" name="Imagen 2">
            <a:extLst>
              <a:ext uri="{FF2B5EF4-FFF2-40B4-BE49-F238E27FC236}">
                <a16:creationId xmlns:a16="http://schemas.microsoft.com/office/drawing/2014/main" id="{43289366-35EA-6727-0D5E-6556A3C9C210}"/>
              </a:ext>
            </a:extLst>
          </p:cNvPr>
          <p:cNvPicPr>
            <a:picLocks noChangeAspect="1"/>
          </p:cNvPicPr>
          <p:nvPr/>
        </p:nvPicPr>
        <p:blipFill>
          <a:blip r:embed="rId6"/>
          <a:stretch>
            <a:fillRect/>
          </a:stretch>
        </p:blipFill>
        <p:spPr>
          <a:xfrm>
            <a:off x="4525622" y="1472788"/>
            <a:ext cx="4575062" cy="3234569"/>
          </a:xfrm>
          <a:prstGeom prst="rect">
            <a:avLst/>
          </a:prstGeom>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2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19</a:t>
            </a:r>
            <a:endParaRPr sz="1400" b="0" i="0" u="none" strike="noStrike" cap="none">
              <a:solidFill>
                <a:srgbClr val="000000"/>
              </a:solidFill>
              <a:latin typeface="Arial"/>
              <a:ea typeface="Arial"/>
              <a:cs typeface="Arial"/>
              <a:sym typeface="Arial"/>
            </a:endParaRPr>
          </a:p>
        </p:txBody>
      </p:sp>
      <p:sp>
        <p:nvSpPr>
          <p:cNvPr id="352" name="Google Shape;352;p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3" name="Google Shape;353;p2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54" name="Google Shape;354;p2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55" name="Google Shape;355;p22"/>
          <p:cNvSpPr txBox="1"/>
          <p:nvPr/>
        </p:nvSpPr>
        <p:spPr>
          <a:xfrm>
            <a:off x="395519" y="1627445"/>
            <a:ext cx="3699551" cy="2891520"/>
          </a:xfrm>
          <a:prstGeom prst="rect">
            <a:avLst/>
          </a:prstGeom>
          <a:noFill/>
          <a:ln>
            <a:noFill/>
          </a:ln>
        </p:spPr>
        <p:txBody>
          <a:bodyPr spcFirstLastPara="1" wrap="square" lIns="91425" tIns="45700" rIns="91425" bIns="45700" anchor="t" anchorCtr="0">
            <a:spAutoFit/>
          </a:bodyPr>
          <a:lstStyle/>
          <a:p>
            <a:pPr marL="0" marR="0" lvl="0" indent="0" rtl="0">
              <a:lnSpc>
                <a:spcPct val="115000"/>
              </a:lnSpc>
              <a:spcBef>
                <a:spcPts val="0"/>
              </a:spcBef>
              <a:spcAft>
                <a:spcPts val="0"/>
              </a:spcAft>
              <a:buClr>
                <a:srgbClr val="000000"/>
              </a:buClr>
              <a:buSzPts val="1800"/>
              <a:buFont typeface="Arial"/>
              <a:buNone/>
            </a:pPr>
            <a:r>
              <a:rPr lang="en-US" sz="1800" b="1" i="0" u="none" strike="noStrike" cap="none">
                <a:solidFill>
                  <a:srgbClr val="002060"/>
                </a:solidFill>
                <a:latin typeface="Calibri"/>
                <a:ea typeface="Calibri"/>
                <a:cs typeface="Calibri"/>
                <a:sym typeface="Calibri"/>
              </a:rPr>
              <a:t>2. Prescripción electrónica:</a:t>
            </a:r>
            <a:endParaRPr sz="1800" b="0" i="0" u="none" strike="noStrike" cap="none">
              <a:solidFill>
                <a:srgbClr val="002060"/>
              </a:solidFill>
              <a:latin typeface="Arial"/>
              <a:ea typeface="Arial"/>
              <a:cs typeface="Arial"/>
              <a:sym typeface="Arial"/>
            </a:endParaRPr>
          </a:p>
          <a:p>
            <a:pPr marL="342900" marR="0" lvl="0" indent="-342900" rtl="0">
              <a:lnSpc>
                <a:spcPct val="115000"/>
              </a:lnSpc>
              <a:spcBef>
                <a:spcPts val="0"/>
              </a:spcBef>
              <a:spcAft>
                <a:spcPts val="0"/>
              </a:spcAft>
              <a:buClr>
                <a:srgbClr val="002060"/>
              </a:buClr>
              <a:buSzPts val="1800"/>
              <a:buFont typeface="Arial"/>
              <a:buChar char="✔"/>
            </a:pPr>
            <a:r>
              <a:rPr lang="es-ES" sz="1800" b="0" i="0" u="none" strike="noStrike" cap="none">
                <a:solidFill>
                  <a:srgbClr val="000000"/>
                </a:solidFill>
                <a:latin typeface="Calibri"/>
                <a:ea typeface="Calibri"/>
                <a:cs typeface="Calibri"/>
                <a:sym typeface="Calibri"/>
              </a:rPr>
              <a:t>Acceso a las opciones de prescripción, impresión de recetas a los pacientes y, en ocasiones, transmisión electrónica de las recetas de los médicos a los farmacéuticos.</a:t>
            </a:r>
            <a:endParaRPr sz="1800" b="0" i="0" u="none" strike="noStrike" cap="none">
              <a:solidFill>
                <a:srgbClr val="000000"/>
              </a:solidFill>
              <a:latin typeface="Noto Sans Symbols"/>
              <a:ea typeface="Noto Sans Symbols"/>
              <a:cs typeface="Noto Sans Symbols"/>
              <a:sym typeface="Noto Sans Symbols"/>
            </a:endParaRPr>
          </a:p>
          <a:p>
            <a:pPr marL="0" marR="0" lvl="0" indent="0"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56" name="Google Shape;356;p22"/>
          <p:cNvSpPr txBox="1">
            <a:spLocks noGrp="1"/>
          </p:cNvSpPr>
          <p:nvPr>
            <p:ph type="ctrTitle"/>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Tipos más conocidos de sanidad electrónica y su significado</a:t>
            </a:r>
            <a:endParaRPr sz="2400">
              <a:solidFill>
                <a:schemeClr val="lt1"/>
              </a:solidFill>
            </a:endParaRPr>
          </a:p>
        </p:txBody>
      </p:sp>
      <p:pic>
        <p:nvPicPr>
          <p:cNvPr id="11" name="Imagen 10">
            <a:extLst>
              <a:ext uri="{FF2B5EF4-FFF2-40B4-BE49-F238E27FC236}">
                <a16:creationId xmlns:a16="http://schemas.microsoft.com/office/drawing/2014/main" id="{95856AE0-72AA-EE18-9B79-7E77981AB7E1}"/>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3" name="Imagen 2">
            <a:extLst>
              <a:ext uri="{FF2B5EF4-FFF2-40B4-BE49-F238E27FC236}">
                <a16:creationId xmlns:a16="http://schemas.microsoft.com/office/drawing/2014/main" id="{3DC54969-69FC-085D-D5F0-14E07E7EE2BC}"/>
              </a:ext>
            </a:extLst>
          </p:cNvPr>
          <p:cNvPicPr>
            <a:picLocks noChangeAspect="1"/>
          </p:cNvPicPr>
          <p:nvPr/>
        </p:nvPicPr>
        <p:blipFill rotWithShape="1">
          <a:blip r:embed="rId6"/>
          <a:srcRect t="4695" r="297" b="328"/>
          <a:stretch/>
        </p:blipFill>
        <p:spPr>
          <a:xfrm>
            <a:off x="4095071" y="1347465"/>
            <a:ext cx="4988870" cy="3359892"/>
          </a:xfrm>
          <a:prstGeom prst="rect">
            <a:avLst/>
          </a:prstGeom>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s-ES" sz="2400" b="1">
                <a:solidFill>
                  <a:schemeClr val="lt1"/>
                </a:solidFill>
              </a:rPr>
              <a:t>Introduzcámonos en la sanidad electrónica:</a:t>
            </a:r>
            <a:endParaRPr sz="2400">
              <a:solidFill>
                <a:schemeClr val="lt1"/>
              </a:solidFill>
            </a:endParaRPr>
          </a:p>
        </p:txBody>
      </p:sp>
      <p:sp>
        <p:nvSpPr>
          <p:cNvPr id="106" name="Google Shape;106;p2"/>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8" name="Google Shape;108;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0" name="Imagen 9">
            <a:extLst>
              <a:ext uri="{FF2B5EF4-FFF2-40B4-BE49-F238E27FC236}">
                <a16:creationId xmlns:a16="http://schemas.microsoft.com/office/drawing/2014/main" id="{F5BC8787-468A-14B4-E586-A91B50EF4C2E}"/>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3" name="Imagen 2">
            <a:extLst>
              <a:ext uri="{FF2B5EF4-FFF2-40B4-BE49-F238E27FC236}">
                <a16:creationId xmlns:a16="http://schemas.microsoft.com/office/drawing/2014/main" id="{6E449386-B8E7-0FCD-A83D-1392499A79E6}"/>
              </a:ext>
            </a:extLst>
          </p:cNvPr>
          <p:cNvPicPr>
            <a:picLocks noChangeAspect="1"/>
          </p:cNvPicPr>
          <p:nvPr/>
        </p:nvPicPr>
        <p:blipFill rotWithShape="1">
          <a:blip r:embed="rId6"/>
          <a:srcRect b="4125"/>
          <a:stretch/>
        </p:blipFill>
        <p:spPr>
          <a:xfrm>
            <a:off x="2197200" y="1347614"/>
            <a:ext cx="4570449" cy="3673385"/>
          </a:xfrm>
          <a:prstGeom prst="rect">
            <a:avLst/>
          </a:prstGeom>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sp>
        <p:nvSpPr>
          <p:cNvPr id="366" name="Google Shape;366;p2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7" name="Google Shape;367;p2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 name="Imagen 2">
            <a:extLst>
              <a:ext uri="{FF2B5EF4-FFF2-40B4-BE49-F238E27FC236}">
                <a16:creationId xmlns:a16="http://schemas.microsoft.com/office/drawing/2014/main" id="{18BCFE31-1067-949D-AA89-87D68DC3CDF0}"/>
              </a:ext>
            </a:extLst>
          </p:cNvPr>
          <p:cNvPicPr>
            <a:picLocks noChangeAspect="1"/>
          </p:cNvPicPr>
          <p:nvPr/>
        </p:nvPicPr>
        <p:blipFill>
          <a:blip r:embed="rId4"/>
          <a:stretch>
            <a:fillRect/>
          </a:stretch>
        </p:blipFill>
        <p:spPr>
          <a:xfrm>
            <a:off x="4916835" y="1347550"/>
            <a:ext cx="4174728" cy="3499666"/>
          </a:xfrm>
          <a:prstGeom prst="rect">
            <a:avLst/>
          </a:prstGeom>
        </p:spPr>
      </p:pic>
      <p:pic>
        <p:nvPicPr>
          <p:cNvPr id="368" name="Google Shape;368;p2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69" name="Google Shape;369;p23"/>
          <p:cNvSpPr txBox="1"/>
          <p:nvPr/>
        </p:nvSpPr>
        <p:spPr>
          <a:xfrm>
            <a:off x="412695" y="1571850"/>
            <a:ext cx="4504140" cy="388256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2060"/>
                </a:solidFill>
                <a:latin typeface="Calibri"/>
                <a:ea typeface="Calibri"/>
                <a:cs typeface="Calibri"/>
                <a:sym typeface="Calibri"/>
              </a:rPr>
              <a:t>3. Telesalud, telemedicina y telerehabilitación:</a:t>
            </a:r>
            <a:endParaRPr sz="14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400"/>
              <a:buFont typeface="Arial"/>
              <a:buChar char="✔"/>
            </a:pPr>
            <a:r>
              <a:rPr lang="es-ES" sz="1400" b="0" i="0" u="none" strike="noStrike" cap="none">
                <a:solidFill>
                  <a:srgbClr val="000000"/>
                </a:solidFill>
                <a:latin typeface="Calibri"/>
                <a:ea typeface="Calibri"/>
                <a:cs typeface="Calibri"/>
                <a:sym typeface="Calibri"/>
              </a:rPr>
              <a:t>La telemedicina es el diagnóstico y tratamiento físico y psicológico a distancia, incluida la telemonitorización de los datos del paciente y la videoconferencia. </a:t>
            </a:r>
          </a:p>
          <a:p>
            <a:pPr marL="342900" marR="0" lvl="0" indent="-342900" algn="just" rtl="0">
              <a:lnSpc>
                <a:spcPct val="115000"/>
              </a:lnSpc>
              <a:spcBef>
                <a:spcPts val="0"/>
              </a:spcBef>
              <a:spcAft>
                <a:spcPts val="0"/>
              </a:spcAft>
              <a:buClr>
                <a:srgbClr val="002060"/>
              </a:buClr>
              <a:buSzPts val="1400"/>
              <a:buFont typeface="Arial"/>
              <a:buChar char="✔"/>
            </a:pPr>
            <a:r>
              <a:rPr lang="es-ES" sz="1400" b="0" i="0" u="none" strike="noStrike" cap="none">
                <a:solidFill>
                  <a:srgbClr val="000000"/>
                </a:solidFill>
                <a:latin typeface="Calibri"/>
                <a:ea typeface="Calibri"/>
                <a:cs typeface="Calibri"/>
                <a:sym typeface="Calibri"/>
              </a:rPr>
              <a:t>La telerehabilitación es el uso de las tecnologías de la información y la comunicación (TIC) para prestar servicios de rehabilitación a personas a distancia en su domicilio u otros entornos, también conocida como, telecomunicación (comunicación a distancia). </a:t>
            </a:r>
          </a:p>
          <a:p>
            <a:pPr marL="342900" marR="0" lvl="0" indent="-342900" algn="just" rtl="0">
              <a:lnSpc>
                <a:spcPct val="115000"/>
              </a:lnSpc>
              <a:spcBef>
                <a:spcPts val="0"/>
              </a:spcBef>
              <a:spcAft>
                <a:spcPts val="0"/>
              </a:spcAft>
              <a:buClr>
                <a:srgbClr val="002060"/>
              </a:buClr>
              <a:buSzPts val="1400"/>
              <a:buFont typeface="Arial"/>
              <a:buChar char="✔"/>
            </a:pPr>
            <a:r>
              <a:rPr lang="es-ES" sz="1400" b="0" i="0" u="none" strike="noStrike" cap="none">
                <a:solidFill>
                  <a:srgbClr val="000000"/>
                </a:solidFill>
                <a:latin typeface="Calibri"/>
                <a:ea typeface="Calibri"/>
                <a:cs typeface="Calibri"/>
                <a:sym typeface="Calibri"/>
              </a:rPr>
              <a:t>Telesalud: los habitantes de zonas remotas con acceso limitado a la sanidad pueden recibir la atención médica que necesitan ahorrando tiempo, dinero y gastos de desplazamiento a médicos y pacientes.</a:t>
            </a:r>
            <a:endParaRPr sz="14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70" name="Google Shape;370;p23"/>
          <p:cNvSpPr txBox="1">
            <a:spLocks noGrp="1"/>
          </p:cNvSpPr>
          <p:nvPr>
            <p:ph type="ctrTitle"/>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Tipos más conocidos de sanidad electrónica y su significado</a:t>
            </a:r>
            <a:endParaRPr sz="2400">
              <a:solidFill>
                <a:schemeClr val="lt1"/>
              </a:solidFill>
            </a:endParaRPr>
          </a:p>
        </p:txBody>
      </p:sp>
      <p:pic>
        <p:nvPicPr>
          <p:cNvPr id="11" name="Imagen 10">
            <a:extLst>
              <a:ext uri="{FF2B5EF4-FFF2-40B4-BE49-F238E27FC236}">
                <a16:creationId xmlns:a16="http://schemas.microsoft.com/office/drawing/2014/main" id="{073C7D1C-1B5E-6EA8-AC28-8AC46DD5C84A}"/>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21</a:t>
            </a:r>
            <a:endParaRPr sz="1400" b="0" i="0" u="none" strike="noStrike" cap="none">
              <a:solidFill>
                <a:srgbClr val="000000"/>
              </a:solidFill>
              <a:latin typeface="Arial"/>
              <a:ea typeface="Arial"/>
              <a:cs typeface="Arial"/>
              <a:sym typeface="Arial"/>
            </a:endParaRPr>
          </a:p>
        </p:txBody>
      </p:sp>
      <p:sp>
        <p:nvSpPr>
          <p:cNvPr id="380" name="Google Shape;380;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1" name="Google Shape;381;p2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82" name="Google Shape;382;p2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83" name="Google Shape;383;p24"/>
          <p:cNvSpPr txBox="1"/>
          <p:nvPr/>
        </p:nvSpPr>
        <p:spPr>
          <a:xfrm>
            <a:off x="412695" y="1500222"/>
            <a:ext cx="4838217" cy="444887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2060"/>
                </a:solidFill>
                <a:latin typeface="Calibri"/>
                <a:ea typeface="Calibri"/>
                <a:cs typeface="Calibri"/>
                <a:sym typeface="Calibri"/>
              </a:rPr>
              <a:t>4. I</a:t>
            </a:r>
            <a:r>
              <a:rPr lang="es-ES" sz="1400" b="1" i="0" u="none" strike="noStrike" cap="none">
                <a:solidFill>
                  <a:srgbClr val="002060"/>
                </a:solidFill>
                <a:latin typeface="Calibri"/>
                <a:ea typeface="Calibri"/>
                <a:cs typeface="Calibri"/>
                <a:sym typeface="Calibri"/>
              </a:rPr>
              <a:t>nformática de la Salud para el Consumidor</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400"/>
              <a:buFont typeface="Arial"/>
              <a:buChar char="✔"/>
            </a:pPr>
            <a:r>
              <a:rPr lang="es-ES" sz="1400" b="0" i="0" u="none" strike="noStrike" cap="none">
                <a:solidFill>
                  <a:srgbClr val="000000"/>
                </a:solidFill>
                <a:latin typeface="Calibri"/>
                <a:ea typeface="Calibri"/>
                <a:cs typeface="Calibri"/>
                <a:sym typeface="Calibri"/>
              </a:rPr>
              <a:t>Los pacientes utilizan los recursos electrónicos, es decir, Internet, como herramienta de búsqueda de información sobre afecciones y tratamientos médicos para gestionar sus problemas de salud. Así, los pacientes interactúan directamente con el sistema sanitario en línea, sin la presencia de un profesional sanitario.</a:t>
            </a:r>
          </a:p>
          <a:p>
            <a:pPr marL="342900" marR="0" lvl="0" indent="-342900" algn="just" rtl="0">
              <a:lnSpc>
                <a:spcPct val="115000"/>
              </a:lnSpc>
              <a:spcBef>
                <a:spcPts val="0"/>
              </a:spcBef>
              <a:spcAft>
                <a:spcPts val="0"/>
              </a:spcAft>
              <a:buClr>
                <a:srgbClr val="002060"/>
              </a:buClr>
              <a:buSzPts val="1400"/>
              <a:buFont typeface="Arial"/>
              <a:buChar char="✔"/>
            </a:pPr>
            <a:r>
              <a:rPr lang="es-ES" sz="1400" b="0" i="0" u="none" strike="noStrike" cap="none">
                <a:solidFill>
                  <a:srgbClr val="000000"/>
                </a:solidFill>
                <a:latin typeface="Calibri"/>
                <a:ea typeface="Calibri"/>
                <a:cs typeface="Calibri"/>
                <a:sym typeface="Calibri"/>
              </a:rPr>
              <a:t>Los pacientes pueden utilizar dispositivos, como ordenadores, teléfonos móviles/tabletas o cualquier dispositivo de monitorización que tengan en casa, mediante distintos métodos, es decir, voz, SMS, Internet, correos electrónicos, que se organizan a modo de aplicación, para interactuar con los proveedores de asistencia sanitaria (médicos, hospitales).</a:t>
            </a:r>
            <a:endParaRPr sz="14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84" name="Google Shape;384;p24"/>
          <p:cNvSpPr txBox="1">
            <a:spLocks noGrp="1"/>
          </p:cNvSpPr>
          <p:nvPr>
            <p:ph type="ctrTitle"/>
          </p:nvPr>
        </p:nvSpPr>
        <p:spPr>
          <a:xfrm>
            <a:off x="412851" y="483525"/>
            <a:ext cx="7852844"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Tipos más conocidos de sanidad electrónica y su significado</a:t>
            </a:r>
            <a:endParaRPr sz="2400">
              <a:solidFill>
                <a:schemeClr val="lt1"/>
              </a:solidFill>
            </a:endParaRPr>
          </a:p>
        </p:txBody>
      </p:sp>
      <p:pic>
        <p:nvPicPr>
          <p:cNvPr id="11" name="Imagen 10">
            <a:extLst>
              <a:ext uri="{FF2B5EF4-FFF2-40B4-BE49-F238E27FC236}">
                <a16:creationId xmlns:a16="http://schemas.microsoft.com/office/drawing/2014/main" id="{7ED4E7CB-4930-5309-8EE8-1F604F280BDC}"/>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3" name="Imagen 2">
            <a:extLst>
              <a:ext uri="{FF2B5EF4-FFF2-40B4-BE49-F238E27FC236}">
                <a16:creationId xmlns:a16="http://schemas.microsoft.com/office/drawing/2014/main" id="{96851E04-4DB9-D7D5-4FB9-EBA0F5F04AE5}"/>
              </a:ext>
            </a:extLst>
          </p:cNvPr>
          <p:cNvPicPr>
            <a:picLocks noChangeAspect="1"/>
          </p:cNvPicPr>
          <p:nvPr/>
        </p:nvPicPr>
        <p:blipFill rotWithShape="1">
          <a:blip r:embed="rId6"/>
          <a:srcRect l="5290" t="11289" r="4846" b="7767"/>
          <a:stretch/>
        </p:blipFill>
        <p:spPr>
          <a:xfrm>
            <a:off x="5301996" y="1726607"/>
            <a:ext cx="3739873" cy="2824003"/>
          </a:xfrm>
          <a:prstGeom prst="rect">
            <a:avLst/>
          </a:prstGeom>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sp>
        <p:nvSpPr>
          <p:cNvPr id="394" name="Google Shape;394;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95" name="Google Shape;395;p2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96" name="Google Shape;396;p2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97" name="Google Shape;397;p25"/>
          <p:cNvSpPr txBox="1"/>
          <p:nvPr/>
        </p:nvSpPr>
        <p:spPr>
          <a:xfrm>
            <a:off x="412695" y="2059565"/>
            <a:ext cx="4504140" cy="193587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US" sz="1800" b="1" i="0" u="none" strike="noStrike" cap="none">
                <a:solidFill>
                  <a:srgbClr val="002060"/>
                </a:solidFill>
                <a:latin typeface="Calibri"/>
                <a:ea typeface="Calibri"/>
                <a:cs typeface="Calibri"/>
                <a:sym typeface="Calibri"/>
              </a:rPr>
              <a:t>5. mHealth (salud móvil)</a:t>
            </a:r>
            <a:endParaRPr lang="en-US" sz="18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800"/>
              <a:buFont typeface="Arial"/>
              <a:buChar char="✔"/>
            </a:pPr>
            <a:r>
              <a:rPr lang="es-ES" sz="1800" b="0" i="0" u="none" strike="noStrike" cap="none">
                <a:solidFill>
                  <a:srgbClr val="000000"/>
                </a:solidFill>
                <a:latin typeface="Calibri"/>
                <a:ea typeface="Calibri"/>
                <a:cs typeface="Calibri"/>
                <a:sym typeface="Calibri"/>
              </a:rPr>
              <a:t>Uso de dispositivos móviles, teléfonos inteligentes y dispositivos electrónicos portátiles con fines sanitarios.</a:t>
            </a: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98" name="Google Shape;398;p25"/>
          <p:cNvSpPr txBox="1">
            <a:spLocks noGrp="1"/>
          </p:cNvSpPr>
          <p:nvPr>
            <p:ph type="ctrTitle"/>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Tipos más conocidos de sanidad electrónica y su significado</a:t>
            </a:r>
            <a:endParaRPr sz="2400">
              <a:solidFill>
                <a:schemeClr val="lt1"/>
              </a:solidFill>
            </a:endParaRPr>
          </a:p>
        </p:txBody>
      </p:sp>
      <p:pic>
        <p:nvPicPr>
          <p:cNvPr id="399" name="Google Shape;399;p25"/>
          <p:cNvPicPr preferRelativeResize="0"/>
          <p:nvPr/>
        </p:nvPicPr>
        <p:blipFill rotWithShape="1">
          <a:blip r:embed="rId5">
            <a:alphaModFix/>
          </a:blip>
          <a:srcRect/>
          <a:stretch/>
        </p:blipFill>
        <p:spPr>
          <a:xfrm>
            <a:off x="5176118" y="1776935"/>
            <a:ext cx="3346450" cy="2804795"/>
          </a:xfrm>
          <a:prstGeom prst="rect">
            <a:avLst/>
          </a:prstGeom>
          <a:noFill/>
          <a:ln>
            <a:noFill/>
          </a:ln>
        </p:spPr>
      </p:pic>
      <p:pic>
        <p:nvPicPr>
          <p:cNvPr id="11" name="Imagen 10">
            <a:extLst>
              <a:ext uri="{FF2B5EF4-FFF2-40B4-BE49-F238E27FC236}">
                <a16:creationId xmlns:a16="http://schemas.microsoft.com/office/drawing/2014/main" id="{22A8D280-E1C2-A788-6D95-75B40A4E6EE5}"/>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sp>
        <p:nvSpPr>
          <p:cNvPr id="408" name="Google Shape;408;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9" name="Google Shape;409;p2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10" name="Google Shape;410;p2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11" name="Google Shape;411;p26"/>
          <p:cNvSpPr txBox="1"/>
          <p:nvPr/>
        </p:nvSpPr>
        <p:spPr>
          <a:xfrm>
            <a:off x="412695" y="1391854"/>
            <a:ext cx="4780598" cy="442937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US" sz="1600" b="1" i="0" u="none" strike="noStrike" cap="none">
                <a:solidFill>
                  <a:srgbClr val="002060"/>
                </a:solidFill>
                <a:latin typeface="Calibri"/>
                <a:ea typeface="Calibri"/>
                <a:cs typeface="Calibri"/>
                <a:sym typeface="Calibri"/>
              </a:rPr>
              <a:t>6. </a:t>
            </a:r>
            <a:r>
              <a:rPr lang="en-US" sz="1550" b="1" i="0" u="none" strike="noStrike" cap="none">
                <a:solidFill>
                  <a:srgbClr val="002060"/>
                </a:solidFill>
                <a:latin typeface="Calibri"/>
                <a:ea typeface="Calibri"/>
                <a:cs typeface="Calibri"/>
                <a:sym typeface="Calibri"/>
              </a:rPr>
              <a:t>Sensores y dispositivos portátiles: </a:t>
            </a:r>
            <a:endParaRPr sz="155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600"/>
              <a:buFont typeface="Arial"/>
              <a:buChar char="✔"/>
            </a:pPr>
            <a:r>
              <a:rPr lang="es-ES" sz="1500" b="0" i="0" u="none" strike="noStrike" cap="none">
                <a:solidFill>
                  <a:srgbClr val="000000"/>
                </a:solidFill>
                <a:latin typeface="Calibri"/>
                <a:ea typeface="Calibri"/>
                <a:cs typeface="Calibri"/>
                <a:sym typeface="Calibri"/>
              </a:rPr>
              <a:t>Estos dispositivos permiten vigilar continuamente la salud y prevenirla a bajo coste. Los sensores pueden integrarse en diversos accesorios como ropa, gorras, pulseras, calcetines, zapatos, gafas y otros dispositivos como relojes de pulsera, auriculares y teléfonos inteligentes. </a:t>
            </a:r>
          </a:p>
          <a:p>
            <a:pPr marL="342900" marR="0" lvl="0" indent="-342900" algn="just" rtl="0">
              <a:lnSpc>
                <a:spcPct val="115000"/>
              </a:lnSpc>
              <a:spcBef>
                <a:spcPts val="0"/>
              </a:spcBef>
              <a:spcAft>
                <a:spcPts val="0"/>
              </a:spcAft>
              <a:buClr>
                <a:srgbClr val="002060"/>
              </a:buClr>
              <a:buSzPts val="1600"/>
              <a:buFont typeface="Arial"/>
              <a:buChar char="✔"/>
            </a:pPr>
            <a:r>
              <a:rPr lang="es-ES" sz="1500" b="0" i="0" u="none" strike="noStrike" cap="none">
                <a:solidFill>
                  <a:srgbClr val="000000"/>
                </a:solidFill>
                <a:latin typeface="Calibri"/>
                <a:ea typeface="Calibri"/>
                <a:cs typeface="Calibri"/>
                <a:sym typeface="Calibri"/>
              </a:rPr>
              <a:t>En el caso de los dispositivos de salud electrónica, las tecnologías vestibles recogen una gran cantidad de datos personales, los almacenan en plataformas en la nube, son supervisados por médicos y activan notificaciones en caso de datos inusuales, por ejemplo, infarto de miocardio, etc.</a:t>
            </a:r>
            <a:r>
              <a:rPr lang="en-US" sz="1500" b="0" i="0" u="none" strike="noStrike" cap="none">
                <a:solidFill>
                  <a:srgbClr val="000000"/>
                </a:solidFill>
                <a:latin typeface="Calibri"/>
                <a:ea typeface="Calibri"/>
                <a:cs typeface="Calibri"/>
                <a:sym typeface="Calibri"/>
              </a:rPr>
              <a:t> </a:t>
            </a:r>
            <a:endParaRPr sz="15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40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412" name="Google Shape;412;p26"/>
          <p:cNvSpPr txBox="1">
            <a:spLocks noGrp="1"/>
          </p:cNvSpPr>
          <p:nvPr>
            <p:ph type="ctrTitle"/>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Tipos más conocidos de sanidad electrónica y su significado</a:t>
            </a:r>
            <a:endParaRPr sz="2400">
              <a:solidFill>
                <a:schemeClr val="lt1"/>
              </a:solidFill>
            </a:endParaRPr>
          </a:p>
        </p:txBody>
      </p:sp>
      <p:pic>
        <p:nvPicPr>
          <p:cNvPr id="11" name="Imagen 10">
            <a:extLst>
              <a:ext uri="{FF2B5EF4-FFF2-40B4-BE49-F238E27FC236}">
                <a16:creationId xmlns:a16="http://schemas.microsoft.com/office/drawing/2014/main" id="{8FECBEDB-79C9-214C-F096-B58CAF0921CD}"/>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3" name="Imagen 2">
            <a:extLst>
              <a:ext uri="{FF2B5EF4-FFF2-40B4-BE49-F238E27FC236}">
                <a16:creationId xmlns:a16="http://schemas.microsoft.com/office/drawing/2014/main" id="{8C593BD9-F645-834C-6CD9-D39E99B368E3}"/>
              </a:ext>
            </a:extLst>
          </p:cNvPr>
          <p:cNvPicPr>
            <a:picLocks noChangeAspect="1"/>
          </p:cNvPicPr>
          <p:nvPr/>
        </p:nvPicPr>
        <p:blipFill>
          <a:blip r:embed="rId6"/>
          <a:stretch>
            <a:fillRect/>
          </a:stretch>
        </p:blipFill>
        <p:spPr>
          <a:xfrm>
            <a:off x="5193449" y="1430203"/>
            <a:ext cx="3767175" cy="3158015"/>
          </a:xfrm>
          <a:prstGeom prst="rect">
            <a:avLst/>
          </a:prstGeom>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5"/>
          <p:cNvSpPr/>
          <p:nvPr/>
        </p:nvSpPr>
        <p:spPr>
          <a:xfrm>
            <a:off x="0" y="771549"/>
            <a:ext cx="9144000" cy="736621"/>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35"/>
          <p:cNvSpPr txBox="1">
            <a:spLocks noGrp="1"/>
          </p:cNvSpPr>
          <p:nvPr>
            <p:ph type="ctrTitle"/>
          </p:nvPr>
        </p:nvSpPr>
        <p:spPr>
          <a:xfrm>
            <a:off x="143744" y="579496"/>
            <a:ext cx="919981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Actividad en clase 2: Pon a prueba tus conocimientos sobre nutrición, forma física y salud</a:t>
            </a:r>
            <a:endParaRPr sz="2400" b="1">
              <a:solidFill>
                <a:schemeClr val="lt1"/>
              </a:solidFill>
            </a:endParaRPr>
          </a:p>
        </p:txBody>
      </p:sp>
      <p:sp>
        <p:nvSpPr>
          <p:cNvPr id="422" name="Google Shape;422;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sp>
        <p:nvSpPr>
          <p:cNvPr id="423" name="Google Shape;423;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24" name="Google Shape;424;p3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25" name="Google Shape;425;p3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26" name="Google Shape;426;p35"/>
          <p:cNvSpPr txBox="1"/>
          <p:nvPr/>
        </p:nvSpPr>
        <p:spPr>
          <a:xfrm>
            <a:off x="251520" y="1597151"/>
            <a:ext cx="7704900" cy="2185173"/>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s-ES" sz="1800" b="0" i="0" u="none" strike="noStrike" cap="none">
                <a:solidFill>
                  <a:schemeClr val="dk1"/>
                </a:solidFill>
                <a:latin typeface="Calibri"/>
                <a:ea typeface="Calibri"/>
                <a:cs typeface="Calibri"/>
                <a:sym typeface="Calibri"/>
              </a:rPr>
              <a:t>¿Crees que es importante gestionar nuestra salud en Internet? ¿Por qué?</a:t>
            </a:r>
          </a:p>
          <a:p>
            <a:pPr marL="457200" marR="0" lvl="0" indent="0" algn="just" rtl="0">
              <a:lnSpc>
                <a:spcPct val="100000"/>
              </a:lnSpc>
              <a:spcBef>
                <a:spcPts val="0"/>
              </a:spcBef>
              <a:spcAft>
                <a:spcPts val="0"/>
              </a:spcAft>
              <a:buClr>
                <a:schemeClr val="dk1"/>
              </a:buClr>
              <a:buSzPts val="1100"/>
              <a:buFont typeface="Arial"/>
              <a:buNone/>
            </a:pPr>
            <a:r>
              <a:rPr lang="es-ES" sz="1800" b="0" i="0" u="none" strike="noStrike" cap="none">
                <a:solidFill>
                  <a:schemeClr val="dk1"/>
                </a:solidFill>
                <a:latin typeface="Calibri"/>
                <a:ea typeface="Calibri"/>
                <a:cs typeface="Calibri"/>
                <a:sym typeface="Calibri"/>
              </a:rPr>
              <a:t>¿Te parecen útiles los servicios sanitarios en línea?</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r>
              <a:rPr lang="es-ES" sz="2000" b="0" i="1" u="none" strike="noStrike" cap="none">
                <a:solidFill>
                  <a:schemeClr val="dk1"/>
                </a:solidFill>
                <a:latin typeface="Calibri"/>
                <a:ea typeface="Calibri"/>
                <a:cs typeface="Calibri"/>
                <a:sym typeface="Calibri"/>
              </a:rPr>
              <a:t>Pon a prueba tus conocimientos </a:t>
            </a:r>
          </a:p>
          <a:p>
            <a:pPr marL="457200" marR="0" lvl="0" indent="0" algn="just" rtl="0">
              <a:lnSpc>
                <a:spcPct val="100000"/>
              </a:lnSpc>
              <a:spcBef>
                <a:spcPts val="0"/>
              </a:spcBef>
              <a:spcAft>
                <a:spcPts val="0"/>
              </a:spcAft>
              <a:buClr>
                <a:srgbClr val="000000"/>
              </a:buClr>
              <a:buSzPts val="2000"/>
              <a:buFont typeface="Arial"/>
              <a:buNone/>
            </a:pPr>
            <a:r>
              <a:rPr lang="es-ES" sz="2000" b="0" i="1" u="none" strike="noStrike" cap="none">
                <a:solidFill>
                  <a:schemeClr val="dk1"/>
                </a:solidFill>
                <a:latin typeface="Calibri"/>
                <a:ea typeface="Calibri"/>
                <a:cs typeface="Calibri"/>
                <a:sym typeface="Calibri"/>
              </a:rPr>
              <a:t>para averiguarlo.</a:t>
            </a:r>
            <a:endParaRPr sz="2000" b="0" i="0" u="none" strike="noStrike" cap="none">
              <a:solidFill>
                <a:schemeClr val="dk1"/>
              </a:solidFill>
              <a:latin typeface="Calibri"/>
              <a:ea typeface="Calibri"/>
              <a:cs typeface="Calibri"/>
              <a:sym typeface="Calibri"/>
            </a:endParaRPr>
          </a:p>
        </p:txBody>
      </p:sp>
      <p:pic>
        <p:nvPicPr>
          <p:cNvPr id="427" name="Google Shape;427;p35"/>
          <p:cNvPicPr preferRelativeResize="0"/>
          <p:nvPr/>
        </p:nvPicPr>
        <p:blipFill rotWithShape="1">
          <a:blip r:embed="rId5">
            <a:alphaModFix/>
          </a:blip>
          <a:srcRect/>
          <a:stretch/>
        </p:blipFill>
        <p:spPr>
          <a:xfrm>
            <a:off x="5101134" y="3373400"/>
            <a:ext cx="2711226" cy="1029500"/>
          </a:xfrm>
          <a:prstGeom prst="rect">
            <a:avLst/>
          </a:prstGeom>
          <a:noFill/>
          <a:ln>
            <a:noFill/>
          </a:ln>
        </p:spPr>
      </p:pic>
      <p:pic>
        <p:nvPicPr>
          <p:cNvPr id="11" name="Imagen 10">
            <a:extLst>
              <a:ext uri="{FF2B5EF4-FFF2-40B4-BE49-F238E27FC236}">
                <a16:creationId xmlns:a16="http://schemas.microsoft.com/office/drawing/2014/main" id="{B3707C39-D52A-4492-5B0A-07AEBF14CBAC}"/>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3"/>
        <p:cNvGrpSpPr/>
        <p:nvPr/>
      </p:nvGrpSpPr>
      <p:grpSpPr>
        <a:xfrm>
          <a:off x="0" y="0"/>
          <a:ext cx="0" cy="0"/>
          <a:chOff x="0" y="0"/>
          <a:chExt cx="0" cy="0"/>
        </a:xfrm>
      </p:grpSpPr>
      <p:grpSp>
        <p:nvGrpSpPr>
          <p:cNvPr id="434" name="Google Shape;434;p48"/>
          <p:cNvGrpSpPr/>
          <p:nvPr/>
        </p:nvGrpSpPr>
        <p:grpSpPr>
          <a:xfrm>
            <a:off x="3491883" y="-20537"/>
            <a:ext cx="5643857" cy="4925766"/>
            <a:chOff x="0" y="0"/>
            <a:chExt cx="31136" cy="95943"/>
          </a:xfrm>
        </p:grpSpPr>
        <p:sp>
          <p:nvSpPr>
            <p:cNvPr id="435" name="Google Shape;435;p48"/>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36" name="Google Shape;436;p48"/>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37" name="Google Shape;437;p48"/>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38" name="Google Shape;438;p48"/>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439" name="Google Shape;439;p48"/>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440" name="Google Shape;440;p48"/>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Proyecto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441" name="Google Shape;441;p48"/>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442" name="Google Shape;442;p48"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2" name="Imagen 11">
            <a:extLst>
              <a:ext uri="{FF2B5EF4-FFF2-40B4-BE49-F238E27FC236}">
                <a16:creationId xmlns:a16="http://schemas.microsoft.com/office/drawing/2014/main" id="{9EF1ED93-E9EF-F9F2-5850-397BB1BA520B}"/>
              </a:ext>
            </a:extLst>
          </p:cNvPr>
          <p:cNvPicPr>
            <a:picLocks noChangeAspect="1"/>
          </p:cNvPicPr>
          <p:nvPr/>
        </p:nvPicPr>
        <p:blipFill>
          <a:blip r:embed="rId6"/>
          <a:stretch>
            <a:fillRect/>
          </a:stretch>
        </p:blipFill>
        <p:spPr>
          <a:xfrm>
            <a:off x="6498468" y="4550093"/>
            <a:ext cx="2138439" cy="448184"/>
          </a:xfrm>
          <a:prstGeom prst="rect">
            <a:avLst/>
          </a:prstGeom>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8"/>
        <p:cNvGrpSpPr/>
        <p:nvPr/>
      </p:nvGrpSpPr>
      <p:grpSpPr>
        <a:xfrm>
          <a:off x="0" y="0"/>
          <a:ext cx="0" cy="0"/>
          <a:chOff x="0" y="0"/>
          <a:chExt cx="0" cy="0"/>
        </a:xfrm>
      </p:grpSpPr>
      <p:sp>
        <p:nvSpPr>
          <p:cNvPr id="449" name="Google Shape;449;p49"/>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0" name="Google Shape;450;p49"/>
          <p:cNvGrpSpPr/>
          <p:nvPr/>
        </p:nvGrpSpPr>
        <p:grpSpPr>
          <a:xfrm>
            <a:off x="251520" y="-9534"/>
            <a:ext cx="8919713" cy="5215992"/>
            <a:chOff x="216024" y="-27709"/>
            <a:chExt cx="8919713" cy="5215992"/>
          </a:xfrm>
        </p:grpSpPr>
        <p:sp>
          <p:nvSpPr>
            <p:cNvPr id="451" name="Google Shape;451;p49"/>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52" name="Google Shape;452;p49"/>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454" name="Google Shape;454;p49"/>
          <p:cNvSpPr/>
          <p:nvPr/>
        </p:nvSpPr>
        <p:spPr>
          <a:xfrm>
            <a:off x="1296103" y="4819150"/>
            <a:ext cx="5364088"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Desarrollado por Eurosuccess Consulting   |     </a:t>
            </a:r>
            <a:r>
              <a:rPr lang="en-US" sz="900" b="0" i="0" u="none" strike="noStrike" cap="none">
                <a:solidFill>
                  <a:srgbClr val="1F108C"/>
                </a:solidFill>
                <a:latin typeface="Calibri"/>
                <a:ea typeface="Calibri"/>
                <a:cs typeface="Calibri"/>
                <a:sym typeface="Calibri"/>
              </a:rPr>
              <a:t>Dic, 2022</a:t>
            </a:r>
            <a:endParaRPr sz="1400" b="0" i="0" u="none" strike="noStrike" cap="none">
              <a:solidFill>
                <a:srgbClr val="000000"/>
              </a:solidFill>
              <a:latin typeface="Arial"/>
              <a:ea typeface="Arial"/>
              <a:cs typeface="Arial"/>
              <a:sym typeface="Arial"/>
            </a:endParaRPr>
          </a:p>
        </p:txBody>
      </p:sp>
      <p:sp>
        <p:nvSpPr>
          <p:cNvPr id="455" name="Google Shape;455;p49"/>
          <p:cNvSpPr txBox="1">
            <a:spLocks noGrp="1"/>
          </p:cNvSpPr>
          <p:nvPr>
            <p:ph type="subTitle" idx="1"/>
          </p:nvPr>
        </p:nvSpPr>
        <p:spPr>
          <a:xfrm>
            <a:off x="5275433" y="2710515"/>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r>
              <a:rPr lang="en-US" sz="7200" b="1" i="1">
                <a:solidFill>
                  <a:srgbClr val="1F108C"/>
                </a:solidFill>
              </a:rPr>
              <a:t>Lección 3.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s-ES" sz="6400" b="1" i="1">
                <a:solidFill>
                  <a:srgbClr val="1F108C"/>
                </a:solidFill>
              </a:rPr>
              <a:t>La importancia de los servicios en línea en la sanidad electrónica</a:t>
            </a:r>
            <a:endParaRPr/>
          </a:p>
        </p:txBody>
      </p:sp>
      <p:pic>
        <p:nvPicPr>
          <p:cNvPr id="456" name="Google Shape;456;p49"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457" name="Google Shape;457;p49"/>
          <p:cNvSpPr txBox="1"/>
          <p:nvPr/>
        </p:nvSpPr>
        <p:spPr>
          <a:xfrm>
            <a:off x="6023250" y="3639392"/>
            <a:ext cx="3000000" cy="1220817"/>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s-ES" sz="700" b="0" i="0" u="none" strike="noStrike" cap="none">
                <a:solidFill>
                  <a:srgbClr val="00005F"/>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12" name="Imagen 11">
            <a:extLst>
              <a:ext uri="{FF2B5EF4-FFF2-40B4-BE49-F238E27FC236}">
                <a16:creationId xmlns:a16="http://schemas.microsoft.com/office/drawing/2014/main" id="{354654FD-F876-4CAB-AD8E-D63E55E162F2}"/>
              </a:ext>
            </a:extLst>
          </p:cNvPr>
          <p:cNvPicPr>
            <a:picLocks noChangeAspect="1"/>
          </p:cNvPicPr>
          <p:nvPr/>
        </p:nvPicPr>
        <p:blipFill>
          <a:blip r:embed="rId5"/>
          <a:stretch>
            <a:fillRect/>
          </a:stretch>
        </p:blipFill>
        <p:spPr>
          <a:xfrm>
            <a:off x="6078844" y="4451684"/>
            <a:ext cx="2760273" cy="578511"/>
          </a:xfrm>
          <a:prstGeom prst="rect">
            <a:avLst/>
          </a:prstGeom>
        </p:spPr>
      </p:pic>
      <p:sp>
        <p:nvSpPr>
          <p:cNvPr id="15" name="Google Shape;93;p1">
            <a:extLst>
              <a:ext uri="{FF2B5EF4-FFF2-40B4-BE49-F238E27FC236}">
                <a16:creationId xmlns:a16="http://schemas.microsoft.com/office/drawing/2014/main" id="{4388BD14-BD86-552E-BEE9-2DDE11577208}"/>
              </a:ext>
            </a:extLst>
          </p:cNvPr>
          <p:cNvSpPr txBox="1">
            <a:spLocks noGrp="1"/>
          </p:cNvSpPr>
          <p:nvPr>
            <p:ph type="ctrTitle"/>
          </p:nvPr>
        </p:nvSpPr>
        <p:spPr>
          <a:xfrm>
            <a:off x="5248200" y="1291383"/>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Sanidad</a:t>
            </a:r>
            <a:br>
              <a:rPr lang="en-US" sz="3600" b="1">
                <a:solidFill>
                  <a:srgbClr val="1F108C"/>
                </a:solidFill>
              </a:rPr>
            </a:br>
            <a:r>
              <a:rPr lang="en-US" sz="3600" b="1">
                <a:solidFill>
                  <a:srgbClr val="1F108C"/>
                </a:solidFill>
              </a:rPr>
              <a:t>electrónica</a:t>
            </a:r>
          </a:p>
          <a:p>
            <a:pPr marL="0" lvl="0" indent="0" algn="ctr" rtl="0">
              <a:lnSpc>
                <a:spcPct val="100000"/>
              </a:lnSpc>
              <a:spcBef>
                <a:spcPts val="0"/>
              </a:spcBef>
              <a:spcAft>
                <a:spcPts val="0"/>
              </a:spcAft>
              <a:buClr>
                <a:srgbClr val="1F108C"/>
              </a:buClr>
              <a:buSzPts val="3600"/>
              <a:buFont typeface="Calibri"/>
              <a:buNone/>
            </a:pPr>
            <a:r>
              <a:rPr lang="es-ES" sz="1600" b="1">
                <a:solidFill>
                  <a:srgbClr val="1F108C"/>
                </a:solidFill>
              </a:rPr>
              <a:t>Cómo la tecnología cambia nuestra forma de gestionar la salud</a:t>
            </a:r>
            <a:endParaRPr lang="en-US" sz="1600" b="1">
              <a:solidFill>
                <a:srgbClr val="1F108C"/>
              </a:solidFill>
            </a:endParaRPr>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1c2b25f940f_0_61"/>
          <p:cNvSpPr/>
          <p:nvPr/>
        </p:nvSpPr>
        <p:spPr>
          <a:xfrm>
            <a:off x="0" y="771549"/>
            <a:ext cx="9144000" cy="701497"/>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Google Shape;465;g1c2b25f940f_0_61"/>
          <p:cNvSpPr txBox="1">
            <a:spLocks noGrp="1"/>
          </p:cNvSpPr>
          <p:nvPr>
            <p:ph type="ctrTitle"/>
          </p:nvPr>
        </p:nvSpPr>
        <p:spPr>
          <a:xfrm>
            <a:off x="412695" y="566974"/>
            <a:ext cx="833490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LA SANIDAD ELECTRÓNICA ES SANIDAD INTELIGENTE: Tecnologías y servicios actuales</a:t>
            </a:r>
            <a:endParaRPr sz="2400" b="1">
              <a:solidFill>
                <a:schemeClr val="lt1"/>
              </a:solidFill>
            </a:endParaRPr>
          </a:p>
        </p:txBody>
      </p:sp>
      <p:sp>
        <p:nvSpPr>
          <p:cNvPr id="466" name="Google Shape;466;g1c2b25f940f_0_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27</a:t>
            </a:r>
            <a:endParaRPr sz="1400" b="0" i="0" u="none" strike="noStrike" cap="none">
              <a:solidFill>
                <a:srgbClr val="000000"/>
              </a:solidFill>
              <a:latin typeface="Arial"/>
              <a:ea typeface="Arial"/>
              <a:cs typeface="Arial"/>
              <a:sym typeface="Arial"/>
            </a:endParaRPr>
          </a:p>
        </p:txBody>
      </p:sp>
      <p:sp>
        <p:nvSpPr>
          <p:cNvPr id="467" name="Google Shape;467;g1c2b25f940f_0_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8" name="Google Shape;468;g1c2b25f940f_0_6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69" name="Google Shape;469;g1c2b25f940f_0_6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70" name="Google Shape;470;g1c2b25f940f_0_61"/>
          <p:cNvSpPr txBox="1"/>
          <p:nvPr/>
        </p:nvSpPr>
        <p:spPr>
          <a:xfrm>
            <a:off x="4142630" y="1597151"/>
            <a:ext cx="4540200" cy="367789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r>
              <a:rPr lang="es-ES" sz="1900" b="1" i="1" u="none" strike="noStrike" cap="none">
                <a:solidFill>
                  <a:schemeClr val="dk1"/>
                </a:solidFill>
                <a:latin typeface="Calibri"/>
                <a:ea typeface="Calibri"/>
                <a:cs typeface="Calibri"/>
                <a:sym typeface="Calibri"/>
              </a:rPr>
              <a:t>Cinco razones por las que la sanidad electrónica es una salud inteligente para los pacientes:</a:t>
            </a:r>
            <a:endParaRPr sz="19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800100" marR="0" lvl="0" indent="-342900" algn="just" rtl="0">
              <a:lnSpc>
                <a:spcPct val="100000"/>
              </a:lnSpc>
              <a:spcBef>
                <a:spcPts val="0"/>
              </a:spcBef>
              <a:spcAft>
                <a:spcPts val="0"/>
              </a:spcAft>
              <a:buClr>
                <a:srgbClr val="000000"/>
              </a:buClr>
              <a:buSzPts val="1800"/>
              <a:buFont typeface="Noto Sans Symbols"/>
              <a:buChar char="✔"/>
            </a:pPr>
            <a:r>
              <a:rPr lang="es-ES" sz="1700" b="0" i="0" u="none" strike="noStrike" cap="none">
                <a:solidFill>
                  <a:schemeClr val="dk1"/>
                </a:solidFill>
                <a:latin typeface="Calibri"/>
                <a:ea typeface="Calibri"/>
                <a:cs typeface="Calibri"/>
                <a:sym typeface="Calibri"/>
              </a:rPr>
              <a:t>Mejora el acceso a los historiales médicos</a:t>
            </a:r>
          </a:p>
          <a:p>
            <a:pPr marL="800100" marR="0" lvl="0" indent="-342900" algn="just" rtl="0">
              <a:lnSpc>
                <a:spcPct val="100000"/>
              </a:lnSpc>
              <a:spcBef>
                <a:spcPts val="0"/>
              </a:spcBef>
              <a:spcAft>
                <a:spcPts val="0"/>
              </a:spcAft>
              <a:buClr>
                <a:srgbClr val="000000"/>
              </a:buClr>
              <a:buSzPts val="1800"/>
              <a:buFont typeface="Noto Sans Symbols"/>
              <a:buChar char="✔"/>
            </a:pPr>
            <a:r>
              <a:rPr lang="es-ES" sz="1700" b="0" i="0" u="none" strike="noStrike" cap="none">
                <a:solidFill>
                  <a:schemeClr val="dk1"/>
                </a:solidFill>
                <a:latin typeface="Calibri"/>
                <a:ea typeface="Calibri"/>
                <a:cs typeface="Calibri"/>
                <a:sym typeface="Calibri"/>
              </a:rPr>
              <a:t>Reduce los costes </a:t>
            </a:r>
          </a:p>
          <a:p>
            <a:pPr marL="800100" marR="0" lvl="0" indent="-342900" algn="just" rtl="0">
              <a:lnSpc>
                <a:spcPct val="100000"/>
              </a:lnSpc>
              <a:spcBef>
                <a:spcPts val="0"/>
              </a:spcBef>
              <a:spcAft>
                <a:spcPts val="0"/>
              </a:spcAft>
              <a:buClr>
                <a:srgbClr val="000000"/>
              </a:buClr>
              <a:buSzPts val="1800"/>
              <a:buFont typeface="Noto Sans Symbols"/>
              <a:buChar char="✔"/>
            </a:pPr>
            <a:r>
              <a:rPr lang="es-ES" sz="1700" b="0" i="0" u="none" strike="noStrike" cap="none">
                <a:solidFill>
                  <a:schemeClr val="dk1"/>
                </a:solidFill>
                <a:latin typeface="Calibri"/>
                <a:ea typeface="Calibri"/>
                <a:cs typeface="Calibri"/>
                <a:sym typeface="Calibri"/>
              </a:rPr>
              <a:t>Aumenta la calidad</a:t>
            </a:r>
          </a:p>
          <a:p>
            <a:pPr marL="800100" marR="0" lvl="0" indent="-342900" algn="just" rtl="0">
              <a:lnSpc>
                <a:spcPct val="100000"/>
              </a:lnSpc>
              <a:spcBef>
                <a:spcPts val="0"/>
              </a:spcBef>
              <a:spcAft>
                <a:spcPts val="0"/>
              </a:spcAft>
              <a:buClr>
                <a:srgbClr val="000000"/>
              </a:buClr>
              <a:buSzPts val="1800"/>
              <a:buFont typeface="Noto Sans Symbols"/>
              <a:buChar char="✔"/>
            </a:pPr>
            <a:r>
              <a:rPr lang="es-ES" sz="1700" b="0" i="0" u="none" strike="noStrike" cap="none">
                <a:solidFill>
                  <a:schemeClr val="dk1"/>
                </a:solidFill>
                <a:latin typeface="Calibri"/>
                <a:ea typeface="Calibri"/>
                <a:cs typeface="Calibri"/>
                <a:sym typeface="Calibri"/>
              </a:rPr>
              <a:t>Proporciona medicina personalizada</a:t>
            </a:r>
          </a:p>
          <a:p>
            <a:pPr marL="800100" marR="0" lvl="0" indent="-342900" algn="just" rtl="0">
              <a:lnSpc>
                <a:spcPct val="100000"/>
              </a:lnSpc>
              <a:spcBef>
                <a:spcPts val="0"/>
              </a:spcBef>
              <a:spcAft>
                <a:spcPts val="0"/>
              </a:spcAft>
              <a:buClr>
                <a:srgbClr val="000000"/>
              </a:buClr>
              <a:buSzPts val="1800"/>
              <a:buFont typeface="Noto Sans Symbols"/>
              <a:buChar char="✔"/>
            </a:pPr>
            <a:r>
              <a:rPr lang="es-ES" sz="1700" b="0" i="0" u="none" strike="noStrike" cap="none">
                <a:solidFill>
                  <a:schemeClr val="dk1"/>
                </a:solidFill>
                <a:latin typeface="Calibri"/>
                <a:ea typeface="Calibri"/>
                <a:cs typeface="Calibri"/>
                <a:sym typeface="Calibri"/>
              </a:rPr>
              <a:t>Permite gestionar y realizar un seguimiento eficaz de las actividades de salud y bienestar.</a:t>
            </a:r>
            <a:r>
              <a:rPr lang="en-US"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1" name="Imagen 10">
            <a:extLst>
              <a:ext uri="{FF2B5EF4-FFF2-40B4-BE49-F238E27FC236}">
                <a16:creationId xmlns:a16="http://schemas.microsoft.com/office/drawing/2014/main" id="{DFC025A6-C000-C9AA-54BB-34739A2207B5}"/>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3" name="Imagen 2">
            <a:extLst>
              <a:ext uri="{FF2B5EF4-FFF2-40B4-BE49-F238E27FC236}">
                <a16:creationId xmlns:a16="http://schemas.microsoft.com/office/drawing/2014/main" id="{7E3EBB6C-DD14-9BFC-8F3F-427B256E1E39}"/>
              </a:ext>
            </a:extLst>
          </p:cNvPr>
          <p:cNvPicPr>
            <a:picLocks noChangeAspect="1"/>
          </p:cNvPicPr>
          <p:nvPr/>
        </p:nvPicPr>
        <p:blipFill>
          <a:blip r:embed="rId6"/>
          <a:stretch>
            <a:fillRect/>
          </a:stretch>
        </p:blipFill>
        <p:spPr>
          <a:xfrm>
            <a:off x="330048" y="1604573"/>
            <a:ext cx="4075362" cy="3416367"/>
          </a:xfrm>
          <a:prstGeom prst="rect">
            <a:avLst/>
          </a:prstGeom>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c2b25f940f_0_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g1c2b25f940f_0_74"/>
          <p:cNvSpPr txBox="1">
            <a:spLocks noGrp="1"/>
          </p:cNvSpPr>
          <p:nvPr>
            <p:ph type="ctrTitle"/>
          </p:nvPr>
        </p:nvSpPr>
        <p:spPr>
          <a:xfrm>
            <a:off x="412851" y="483525"/>
            <a:ext cx="7243356"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Ventajas de utilizar los servicios de sanidad electrónica</a:t>
            </a:r>
            <a:endParaRPr sz="2400" b="1">
              <a:solidFill>
                <a:schemeClr val="lt1"/>
              </a:solidFill>
            </a:endParaRPr>
          </a:p>
        </p:txBody>
      </p:sp>
      <p:sp>
        <p:nvSpPr>
          <p:cNvPr id="480" name="Google Shape;480;g1c2b25f940f_0_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28</a:t>
            </a:r>
            <a:endParaRPr sz="1400" b="0" i="0" u="none" strike="noStrike" cap="none">
              <a:solidFill>
                <a:srgbClr val="000000"/>
              </a:solidFill>
              <a:latin typeface="Arial"/>
              <a:ea typeface="Arial"/>
              <a:cs typeface="Arial"/>
              <a:sym typeface="Arial"/>
            </a:endParaRPr>
          </a:p>
        </p:txBody>
      </p:sp>
      <p:sp>
        <p:nvSpPr>
          <p:cNvPr id="481" name="Google Shape;481;g1c2b25f940f_0_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82" name="Google Shape;482;g1c2b25f940f_0_7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83" name="Google Shape;483;g1c2b25f940f_0_7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84" name="Google Shape;484;g1c2b25f940f_0_74"/>
          <p:cNvSpPr txBox="1"/>
          <p:nvPr/>
        </p:nvSpPr>
        <p:spPr>
          <a:xfrm>
            <a:off x="395520" y="1627445"/>
            <a:ext cx="6161691" cy="270762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342900" marR="0" lvl="0" indent="-342900" algn="just" rtl="0">
              <a:lnSpc>
                <a:spcPct val="115000"/>
              </a:lnSpc>
              <a:spcBef>
                <a:spcPts val="0"/>
              </a:spcBef>
              <a:spcAft>
                <a:spcPts val="0"/>
              </a:spcAft>
              <a:buClr>
                <a:srgbClr val="000000"/>
              </a:buClr>
              <a:buSzPts val="1800"/>
              <a:buFont typeface="Arial"/>
              <a:buAutoNum type="arabicPeriod"/>
            </a:pPr>
            <a:r>
              <a:rPr lang="en-US" sz="1800" b="1" i="0" u="none" strike="noStrike" cap="none">
                <a:solidFill>
                  <a:srgbClr val="000000"/>
                </a:solidFill>
                <a:latin typeface="Calibri"/>
                <a:ea typeface="Calibri"/>
                <a:cs typeface="Calibri"/>
                <a:sym typeface="Calibri"/>
              </a:rPr>
              <a:t>Mejor control del paciente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alibri"/>
                <a:ea typeface="Calibri"/>
                <a:cs typeface="Calibri"/>
                <a:sym typeface="Calibri"/>
              </a:rPr>
              <a:t>La comunicación es más fácil con este nuevo canal digital, que ayuda a acortar distancias entre médicos y pacientes. La tecnología también permite controlar el estado del paciente y registrar su evolución en tiempo real.</a:t>
            </a: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485" name="Google Shape;485;g1c2b25f940f_0_74"/>
          <p:cNvPicPr preferRelativeResize="0"/>
          <p:nvPr/>
        </p:nvPicPr>
        <p:blipFill rotWithShape="1">
          <a:blip r:embed="rId5">
            <a:alphaModFix/>
          </a:blip>
          <a:srcRect/>
          <a:stretch/>
        </p:blipFill>
        <p:spPr>
          <a:xfrm>
            <a:off x="6916372" y="2341350"/>
            <a:ext cx="1326857" cy="1279814"/>
          </a:xfrm>
          <a:prstGeom prst="rect">
            <a:avLst/>
          </a:prstGeom>
          <a:noFill/>
          <a:ln>
            <a:noFill/>
          </a:ln>
        </p:spPr>
      </p:pic>
      <p:pic>
        <p:nvPicPr>
          <p:cNvPr id="11" name="Imagen 10">
            <a:extLst>
              <a:ext uri="{FF2B5EF4-FFF2-40B4-BE49-F238E27FC236}">
                <a16:creationId xmlns:a16="http://schemas.microsoft.com/office/drawing/2014/main" id="{FC6AE59A-7E3B-DC0C-F54B-246FC6994BAC}"/>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3" name="Google Shape;493;p30"/>
          <p:cNvSpPr txBox="1">
            <a:spLocks noGrp="1"/>
          </p:cNvSpPr>
          <p:nvPr>
            <p:ph type="ctrTitle"/>
          </p:nvPr>
        </p:nvSpPr>
        <p:spPr>
          <a:xfrm>
            <a:off x="412851" y="483525"/>
            <a:ext cx="7243356"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Ventajas de utilizar los servicios de sanidad electrónica</a:t>
            </a:r>
            <a:endParaRPr sz="2400" b="1">
              <a:solidFill>
                <a:schemeClr val="lt1"/>
              </a:solidFill>
            </a:endParaRPr>
          </a:p>
        </p:txBody>
      </p:sp>
      <p:sp>
        <p:nvSpPr>
          <p:cNvPr id="494" name="Google Shape;494;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29</a:t>
            </a:r>
            <a:endParaRPr sz="1400" b="0" i="0" u="none" strike="noStrike" cap="none">
              <a:solidFill>
                <a:srgbClr val="000000"/>
              </a:solidFill>
              <a:latin typeface="Arial"/>
              <a:ea typeface="Arial"/>
              <a:cs typeface="Arial"/>
              <a:sym typeface="Arial"/>
            </a:endParaRPr>
          </a:p>
        </p:txBody>
      </p:sp>
      <p:sp>
        <p:nvSpPr>
          <p:cNvPr id="495" name="Google Shape;495;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6" name="Google Shape;496;p3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97" name="Google Shape;497;p3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98" name="Google Shape;498;p30"/>
          <p:cNvSpPr txBox="1"/>
          <p:nvPr/>
        </p:nvSpPr>
        <p:spPr>
          <a:xfrm>
            <a:off x="395520" y="1627445"/>
            <a:ext cx="8127048" cy="21274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 Pacientes más informados</a:t>
            </a: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alibri"/>
                <a:ea typeface="Calibri"/>
                <a:cs typeface="Calibri"/>
                <a:sym typeface="Calibri"/>
              </a:rPr>
              <a:t>Como pacientes, podemos tomar mejores decisiones sanitarias cuando las entendemos y tenemos el poder de gestionar nuestra propia salud. Las TIC también facilitan el acceso a guías y buenas prácticas, muy útiles, por ejemplo, durante una pandemia si proceden de fuentes fiables.</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499" name="Google Shape;499;p30"/>
          <p:cNvPicPr preferRelativeResize="0"/>
          <p:nvPr/>
        </p:nvPicPr>
        <p:blipFill rotWithShape="1">
          <a:blip r:embed="rId5">
            <a:alphaModFix/>
          </a:blip>
          <a:srcRect/>
          <a:stretch/>
        </p:blipFill>
        <p:spPr>
          <a:xfrm>
            <a:off x="6035833" y="3447522"/>
            <a:ext cx="1372870" cy="1332688"/>
          </a:xfrm>
          <a:prstGeom prst="rect">
            <a:avLst/>
          </a:prstGeom>
          <a:noFill/>
          <a:ln>
            <a:noFill/>
          </a:ln>
        </p:spPr>
      </p:pic>
      <p:pic>
        <p:nvPicPr>
          <p:cNvPr id="11" name="Imagen 10">
            <a:extLst>
              <a:ext uri="{FF2B5EF4-FFF2-40B4-BE49-F238E27FC236}">
                <a16:creationId xmlns:a16="http://schemas.microsoft.com/office/drawing/2014/main" id="{F2C08D2A-8259-518B-3D29-F559F7A656BF}"/>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c2b25f940f_0_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1c2b25f940f_0_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19" name="Google Shape;119;g1c2b25f940f_0_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0" name="Google Shape;120;g1c2b25f940f_0_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21" name="Google Shape;121;g1c2b25f940f_0_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22" name="Google Shape;122;g1c2b25f940f_0_7"/>
          <p:cNvSpPr txBox="1"/>
          <p:nvPr/>
        </p:nvSpPr>
        <p:spPr>
          <a:xfrm>
            <a:off x="395520" y="1627445"/>
            <a:ext cx="7704900" cy="32777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s-ES" sz="1700" i="0" u="none" strike="noStrike" cap="none">
                <a:solidFill>
                  <a:schemeClr val="dk1"/>
                </a:solidFill>
                <a:latin typeface="Calibri"/>
                <a:ea typeface="Calibri"/>
                <a:cs typeface="Calibri"/>
                <a:sym typeface="Calibri"/>
              </a:rPr>
              <a:t>La</a:t>
            </a:r>
            <a:r>
              <a:rPr lang="es-ES" sz="1700" b="1" i="0" u="none" strike="noStrike" cap="none">
                <a:solidFill>
                  <a:schemeClr val="dk1"/>
                </a:solidFill>
                <a:latin typeface="Calibri"/>
                <a:ea typeface="Calibri"/>
                <a:cs typeface="Calibri"/>
                <a:sym typeface="Calibri"/>
              </a:rPr>
              <a:t> alfabetización sanitaria electrónica</a:t>
            </a:r>
            <a:r>
              <a:rPr lang="es-ES" sz="1700" i="0" u="none" strike="noStrike" cap="none">
                <a:solidFill>
                  <a:schemeClr val="dk1"/>
                </a:solidFill>
                <a:latin typeface="Calibri"/>
                <a:ea typeface="Calibri"/>
                <a:cs typeface="Calibri"/>
                <a:sym typeface="Calibri"/>
              </a:rPr>
              <a:t> es la capacidad de buscar, encontrar, comprender y evaluar información sanitaria procedente de fuentes electrónicas, es decir, Internet, y aplicar los conocimientos adquiridos para abordar o resolver problemas de salud.</a:t>
            </a:r>
            <a:r>
              <a:rPr lang="en-US" sz="1700" i="0" u="none" strike="noStrike" cap="none">
                <a:solidFill>
                  <a:schemeClr val="dk1"/>
                </a:solidFill>
                <a:latin typeface="Calibri"/>
                <a:ea typeface="Calibri"/>
                <a:cs typeface="Calibri"/>
                <a:sym typeface="Calibri"/>
              </a:rPr>
              <a:t> </a:t>
            </a:r>
            <a:endParaRPr sz="140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Ejemplo: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r>
              <a:rPr lang="es-ES" sz="1700" b="0" i="0" u="none" strike="noStrike" cap="none">
                <a:solidFill>
                  <a:schemeClr val="dk1"/>
                </a:solidFill>
                <a:latin typeface="Calibri"/>
                <a:ea typeface="Calibri"/>
                <a:cs typeface="Calibri"/>
                <a:sym typeface="Calibri"/>
              </a:rPr>
              <a:t>Me encuentro mal y no estoy segura de lo que significan mis síntomas. Navego por Internet y encuentro muchos sitios que hacen referencia a mis síntomas, pero todos tienen conclusiones diferentes. Debo ponerme en contacto con mi médico pero no puedo estar físicamente presente debido al trabajo. Así que me pongo en contacto con mi médico por teléfono, para que me oriente sobre si las fuentes que he descubierto son fiables y la información es fidedigna.</a:t>
            </a:r>
            <a:endParaRPr sz="2000" b="1" i="0" u="none" strike="noStrike" cap="none">
              <a:solidFill>
                <a:schemeClr val="dk1"/>
              </a:solidFill>
              <a:latin typeface="Calibri"/>
              <a:ea typeface="Calibri"/>
              <a:cs typeface="Calibri"/>
              <a:sym typeface="Calibri"/>
            </a:endParaRPr>
          </a:p>
        </p:txBody>
      </p:sp>
      <p:sp>
        <p:nvSpPr>
          <p:cNvPr id="123" name="Google Shape;123;g1c2b25f940f_0_7"/>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Sin alfabetización no hay sanidad electrónica</a:t>
            </a:r>
            <a:endParaRPr sz="2400">
              <a:solidFill>
                <a:schemeClr val="lt1"/>
              </a:solidFill>
            </a:endParaRPr>
          </a:p>
        </p:txBody>
      </p:sp>
      <p:pic>
        <p:nvPicPr>
          <p:cNvPr id="124" name="Google Shape;124;g1c2b25f940f_0_7"/>
          <p:cNvPicPr preferRelativeResize="0"/>
          <p:nvPr/>
        </p:nvPicPr>
        <p:blipFill rotWithShape="1">
          <a:blip r:embed="rId5">
            <a:alphaModFix/>
          </a:blip>
          <a:srcRect/>
          <a:stretch/>
        </p:blipFill>
        <p:spPr>
          <a:xfrm>
            <a:off x="8102538" y="3552584"/>
            <a:ext cx="727713" cy="928555"/>
          </a:xfrm>
          <a:prstGeom prst="rect">
            <a:avLst/>
          </a:prstGeom>
          <a:noFill/>
          <a:ln>
            <a:noFill/>
          </a:ln>
        </p:spPr>
      </p:pic>
      <p:pic>
        <p:nvPicPr>
          <p:cNvPr id="11" name="Imagen 10">
            <a:extLst>
              <a:ext uri="{FF2B5EF4-FFF2-40B4-BE49-F238E27FC236}">
                <a16:creationId xmlns:a16="http://schemas.microsoft.com/office/drawing/2014/main" id="{505EDB79-17C5-C6C1-41B6-41CCB11F107B}"/>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p31"/>
          <p:cNvSpPr txBox="1">
            <a:spLocks noGrp="1"/>
          </p:cNvSpPr>
          <p:nvPr>
            <p:ph type="ctrTitle"/>
          </p:nvPr>
        </p:nvSpPr>
        <p:spPr>
          <a:xfrm>
            <a:off x="412851" y="483525"/>
            <a:ext cx="7243356"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Ventajas de utilizar los servicios de sanidad electrónica</a:t>
            </a:r>
            <a:endParaRPr sz="2400" b="1">
              <a:solidFill>
                <a:schemeClr val="lt1"/>
              </a:solidFill>
            </a:endParaRPr>
          </a:p>
        </p:txBody>
      </p:sp>
      <p:sp>
        <p:nvSpPr>
          <p:cNvPr id="508" name="Google Shape;508;p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30</a:t>
            </a:r>
            <a:endParaRPr sz="1400" b="0" i="0" u="none" strike="noStrike" cap="none">
              <a:solidFill>
                <a:srgbClr val="000000"/>
              </a:solidFill>
              <a:latin typeface="Arial"/>
              <a:ea typeface="Arial"/>
              <a:cs typeface="Arial"/>
              <a:sym typeface="Arial"/>
            </a:endParaRPr>
          </a:p>
        </p:txBody>
      </p:sp>
      <p:sp>
        <p:nvSpPr>
          <p:cNvPr id="509" name="Google Shape;509;p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10" name="Google Shape;510;p3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11" name="Google Shape;511;p3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12" name="Google Shape;512;p31"/>
          <p:cNvSpPr txBox="1"/>
          <p:nvPr/>
        </p:nvSpPr>
        <p:spPr>
          <a:xfrm>
            <a:off x="395520" y="1627445"/>
            <a:ext cx="5639520" cy="209668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chemeClr val="tx1"/>
                </a:solidFill>
                <a:latin typeface="Calibri"/>
                <a:ea typeface="Calibri"/>
                <a:cs typeface="Calibri"/>
                <a:sym typeface="Calibri"/>
              </a:rPr>
              <a:t>3</a:t>
            </a:r>
            <a:r>
              <a:rPr lang="en-US" sz="1700" b="1" i="0" u="none" strike="noStrike" cap="none">
                <a:solidFill>
                  <a:srgbClr val="00206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Fomentar hábitos más saludables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alibri"/>
                <a:ea typeface="Calibri"/>
                <a:cs typeface="Calibri"/>
                <a:sym typeface="Calibri"/>
              </a:rPr>
              <a:t>Las nuevas tecnologías están cambiando nuestra forma de cuidarnos con aplicaciones y dispositivos que registran lo que comemos, cuánto ejercicio hacemos, cuánto tiempo o profundamente dormimos y a qué ritmo late nuestro corazón.</a:t>
            </a:r>
            <a:endParaRPr sz="2000" b="1" i="0" u="none" strike="noStrike" cap="none">
              <a:solidFill>
                <a:schemeClr val="dk1"/>
              </a:solidFill>
              <a:latin typeface="Calibri"/>
              <a:ea typeface="Calibri"/>
              <a:cs typeface="Calibri"/>
              <a:sym typeface="Calibri"/>
            </a:endParaRPr>
          </a:p>
        </p:txBody>
      </p:sp>
      <p:pic>
        <p:nvPicPr>
          <p:cNvPr id="513" name="Google Shape;513;p31"/>
          <p:cNvPicPr preferRelativeResize="0"/>
          <p:nvPr/>
        </p:nvPicPr>
        <p:blipFill rotWithShape="1">
          <a:blip r:embed="rId5">
            <a:alphaModFix/>
          </a:blip>
          <a:srcRect/>
          <a:stretch/>
        </p:blipFill>
        <p:spPr>
          <a:xfrm>
            <a:off x="6823982" y="2222853"/>
            <a:ext cx="1177018" cy="1916447"/>
          </a:xfrm>
          <a:prstGeom prst="rect">
            <a:avLst/>
          </a:prstGeom>
          <a:noFill/>
          <a:ln>
            <a:noFill/>
          </a:ln>
        </p:spPr>
      </p:pic>
      <p:pic>
        <p:nvPicPr>
          <p:cNvPr id="11" name="Imagen 10">
            <a:extLst>
              <a:ext uri="{FF2B5EF4-FFF2-40B4-BE49-F238E27FC236}">
                <a16:creationId xmlns:a16="http://schemas.microsoft.com/office/drawing/2014/main" id="{F0B465B0-7E30-31D2-9BA1-1EA326BDCE37}"/>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32"/>
          <p:cNvSpPr txBox="1">
            <a:spLocks noGrp="1"/>
          </p:cNvSpPr>
          <p:nvPr>
            <p:ph type="ctrTitle"/>
          </p:nvPr>
        </p:nvSpPr>
        <p:spPr>
          <a:xfrm>
            <a:off x="412851" y="483525"/>
            <a:ext cx="7243356"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Ventajas de utilizar los servicios de sanidad electrónica</a:t>
            </a:r>
            <a:endParaRPr sz="2400" b="1">
              <a:solidFill>
                <a:schemeClr val="lt1"/>
              </a:solidFill>
            </a:endParaRPr>
          </a:p>
        </p:txBody>
      </p:sp>
      <p:sp>
        <p:nvSpPr>
          <p:cNvPr id="522" name="Google Shape;522;p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31</a:t>
            </a:r>
            <a:endParaRPr sz="1400" b="0" i="0" u="none" strike="noStrike" cap="none">
              <a:solidFill>
                <a:srgbClr val="000000"/>
              </a:solidFill>
              <a:latin typeface="Arial"/>
              <a:ea typeface="Arial"/>
              <a:cs typeface="Arial"/>
              <a:sym typeface="Arial"/>
            </a:endParaRPr>
          </a:p>
        </p:txBody>
      </p:sp>
      <p:sp>
        <p:nvSpPr>
          <p:cNvPr id="523" name="Google Shape;523;p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24" name="Google Shape;524;p3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25" name="Google Shape;525;p3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26" name="Google Shape;526;p32"/>
          <p:cNvSpPr txBox="1"/>
          <p:nvPr/>
        </p:nvSpPr>
        <p:spPr>
          <a:xfrm>
            <a:off x="395520" y="1627445"/>
            <a:ext cx="4618440" cy="269223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chemeClr val="tx1"/>
                </a:solidFill>
                <a:latin typeface="Calibri"/>
                <a:ea typeface="Calibri"/>
                <a:cs typeface="Calibri"/>
                <a:sym typeface="Calibri"/>
              </a:rPr>
              <a:t>4</a:t>
            </a:r>
            <a:r>
              <a:rPr lang="en-US" sz="1700" b="1" i="0" u="none" strike="noStrike" cap="none">
                <a:solidFill>
                  <a:srgbClr val="002060"/>
                </a:solidFill>
                <a:latin typeface="Calibri"/>
                <a:ea typeface="Calibri"/>
                <a:cs typeface="Calibri"/>
                <a:sym typeface="Calibri"/>
              </a:rPr>
              <a:t>. </a:t>
            </a:r>
            <a:r>
              <a:rPr lang="es-ES" sz="1800" b="1" i="0" u="none" strike="noStrike" cap="none">
                <a:solidFill>
                  <a:srgbClr val="000000"/>
                </a:solidFill>
                <a:latin typeface="Calibri"/>
                <a:ea typeface="Calibri"/>
                <a:cs typeface="Calibri"/>
                <a:sym typeface="Calibri"/>
              </a:rPr>
              <a:t>Mayor facilidad de decisión para el personal sanitario</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alibri"/>
                <a:ea typeface="Calibri"/>
                <a:cs typeface="Calibri"/>
                <a:sym typeface="Calibri"/>
              </a:rPr>
              <a:t>La sanidad electrónica también transforma la forma en que los profesionales tratan las enfermedades. Las TIC pueden ayudar, por ejemplo, a identificar más fácilmente los tratamientos óptimos o a detectar enfermedades en una fase temprana.</a:t>
            </a:r>
            <a:endParaRPr sz="2000" b="1" i="0" u="none" strike="noStrike" cap="none">
              <a:solidFill>
                <a:schemeClr val="dk1"/>
              </a:solidFill>
              <a:latin typeface="Calibri"/>
              <a:ea typeface="Calibri"/>
              <a:cs typeface="Calibri"/>
              <a:sym typeface="Calibri"/>
            </a:endParaRPr>
          </a:p>
        </p:txBody>
      </p:sp>
      <p:pic>
        <p:nvPicPr>
          <p:cNvPr id="527" name="Google Shape;527;p32"/>
          <p:cNvPicPr preferRelativeResize="0"/>
          <p:nvPr/>
        </p:nvPicPr>
        <p:blipFill rotWithShape="1">
          <a:blip r:embed="rId5">
            <a:alphaModFix/>
          </a:blip>
          <a:srcRect/>
          <a:stretch/>
        </p:blipFill>
        <p:spPr>
          <a:xfrm>
            <a:off x="6204392" y="1996985"/>
            <a:ext cx="1904917" cy="2250044"/>
          </a:xfrm>
          <a:prstGeom prst="rect">
            <a:avLst/>
          </a:prstGeom>
          <a:noFill/>
          <a:ln>
            <a:noFill/>
          </a:ln>
        </p:spPr>
      </p:pic>
      <p:pic>
        <p:nvPicPr>
          <p:cNvPr id="11" name="Imagen 10">
            <a:extLst>
              <a:ext uri="{FF2B5EF4-FFF2-40B4-BE49-F238E27FC236}">
                <a16:creationId xmlns:a16="http://schemas.microsoft.com/office/drawing/2014/main" id="{C84B9527-0694-90FC-DF3B-0A2D2D331B24}"/>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33"/>
          <p:cNvSpPr txBox="1">
            <a:spLocks noGrp="1"/>
          </p:cNvSpPr>
          <p:nvPr>
            <p:ph type="ctrTitle"/>
          </p:nvPr>
        </p:nvSpPr>
        <p:spPr>
          <a:xfrm>
            <a:off x="412851" y="483525"/>
            <a:ext cx="7156824"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Beneficios de usar los servicios de sanidad electrónica</a:t>
            </a:r>
            <a:endParaRPr sz="2400" b="1">
              <a:solidFill>
                <a:schemeClr val="lt1"/>
              </a:solidFill>
            </a:endParaRPr>
          </a:p>
        </p:txBody>
      </p:sp>
      <p:sp>
        <p:nvSpPr>
          <p:cNvPr id="536" name="Google Shape;536;p3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32</a:t>
            </a:r>
            <a:endParaRPr sz="1400" b="0" i="0" u="none" strike="noStrike" cap="none">
              <a:solidFill>
                <a:srgbClr val="000000"/>
              </a:solidFill>
              <a:latin typeface="Arial"/>
              <a:ea typeface="Arial"/>
              <a:cs typeface="Arial"/>
              <a:sym typeface="Arial"/>
            </a:endParaRPr>
          </a:p>
        </p:txBody>
      </p:sp>
      <p:sp>
        <p:nvSpPr>
          <p:cNvPr id="537" name="Google Shape;537;p3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8" name="Google Shape;538;p3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39" name="Google Shape;539;p3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40" name="Google Shape;540;p33"/>
          <p:cNvSpPr txBox="1"/>
          <p:nvPr/>
        </p:nvSpPr>
        <p:spPr>
          <a:xfrm>
            <a:off x="395520" y="1627445"/>
            <a:ext cx="8512260" cy="181968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chemeClr val="tx1"/>
                </a:solidFill>
                <a:latin typeface="Calibri"/>
                <a:ea typeface="Calibri"/>
                <a:cs typeface="Calibri"/>
                <a:sym typeface="Calibri"/>
              </a:rPr>
              <a:t>5. </a:t>
            </a:r>
            <a:r>
              <a:rPr lang="es-ES" sz="1800" b="1" i="0" u="none" strike="noStrike" cap="none">
                <a:solidFill>
                  <a:schemeClr val="tx1"/>
                </a:solidFill>
                <a:latin typeface="Calibri"/>
                <a:ea typeface="Calibri"/>
                <a:cs typeface="Calibri"/>
                <a:sym typeface="Calibri"/>
              </a:rPr>
              <a:t>Asistencia sanitaria más accesible e igualitaria</a:t>
            </a:r>
            <a:r>
              <a:rPr lang="en-US" sz="1800" b="1"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alibri"/>
                <a:ea typeface="Calibri"/>
                <a:cs typeface="Calibri"/>
                <a:sym typeface="Calibri"/>
              </a:rPr>
              <a:t>El acceso a la asistencia sanitaria ya no está limitado por el tiempo y el espacio, lo que significa evitar desplazamientos innecesarios. Además, la tecnología acerca la asistencia sanitaria a más personas, especialmente a pacientes en riesgo de exclusión, lo que supone igualdad de oportunidades para todos.</a:t>
            </a:r>
            <a:endParaRPr sz="2000" b="1" i="0" u="none" strike="noStrike" cap="none">
              <a:solidFill>
                <a:schemeClr val="dk1"/>
              </a:solidFill>
              <a:latin typeface="Calibri"/>
              <a:ea typeface="Calibri"/>
              <a:cs typeface="Calibri"/>
              <a:sym typeface="Calibri"/>
            </a:endParaRPr>
          </a:p>
        </p:txBody>
      </p:sp>
      <p:pic>
        <p:nvPicPr>
          <p:cNvPr id="541" name="Google Shape;541;p33"/>
          <p:cNvPicPr preferRelativeResize="0"/>
          <p:nvPr/>
        </p:nvPicPr>
        <p:blipFill rotWithShape="1">
          <a:blip r:embed="rId5">
            <a:alphaModFix/>
          </a:blip>
          <a:srcRect/>
          <a:stretch/>
        </p:blipFill>
        <p:spPr>
          <a:xfrm>
            <a:off x="5874860" y="3301037"/>
            <a:ext cx="1694815" cy="1694815"/>
          </a:xfrm>
          <a:prstGeom prst="rect">
            <a:avLst/>
          </a:prstGeom>
          <a:noFill/>
          <a:ln>
            <a:noFill/>
          </a:ln>
        </p:spPr>
      </p:pic>
      <p:pic>
        <p:nvPicPr>
          <p:cNvPr id="11" name="Imagen 10">
            <a:extLst>
              <a:ext uri="{FF2B5EF4-FFF2-40B4-BE49-F238E27FC236}">
                <a16:creationId xmlns:a16="http://schemas.microsoft.com/office/drawing/2014/main" id="{650C3468-E944-C1B1-9246-3FFF071E6FA4}"/>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34"/>
          <p:cNvSpPr txBox="1">
            <a:spLocks noGrp="1"/>
          </p:cNvSpPr>
          <p:nvPr>
            <p:ph type="ctrTitle"/>
          </p:nvPr>
        </p:nvSpPr>
        <p:spPr>
          <a:xfrm>
            <a:off x="412850" y="483525"/>
            <a:ext cx="739950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Beneficios de usar los servicios de sanidad electrónica</a:t>
            </a:r>
            <a:endParaRPr sz="2400" b="1">
              <a:solidFill>
                <a:schemeClr val="lt1"/>
              </a:solidFill>
            </a:endParaRPr>
          </a:p>
        </p:txBody>
      </p:sp>
      <p:sp>
        <p:nvSpPr>
          <p:cNvPr id="550" name="Google Shape;550;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33</a:t>
            </a:r>
            <a:endParaRPr sz="1400" b="0" i="0" u="none" strike="noStrike" cap="none">
              <a:solidFill>
                <a:srgbClr val="000000"/>
              </a:solidFill>
              <a:latin typeface="Arial"/>
              <a:ea typeface="Arial"/>
              <a:cs typeface="Arial"/>
              <a:sym typeface="Arial"/>
            </a:endParaRPr>
          </a:p>
        </p:txBody>
      </p:sp>
      <p:sp>
        <p:nvSpPr>
          <p:cNvPr id="551" name="Google Shape;551;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2" name="Google Shape;552;p3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53" name="Google Shape;553;p3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54" name="Google Shape;554;p34"/>
          <p:cNvSpPr txBox="1"/>
          <p:nvPr/>
        </p:nvSpPr>
        <p:spPr>
          <a:xfrm>
            <a:off x="395520" y="1627445"/>
            <a:ext cx="8512260" cy="126569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chemeClr val="tx1"/>
                </a:solidFill>
                <a:latin typeface="Calibri"/>
                <a:ea typeface="Calibri"/>
                <a:cs typeface="Calibri"/>
                <a:sym typeface="Calibri"/>
              </a:rPr>
              <a:t>6. </a:t>
            </a:r>
            <a:r>
              <a:rPr lang="es-ES" sz="1800" b="1" i="0" u="none" strike="noStrike" cap="none">
                <a:solidFill>
                  <a:schemeClr val="tx1"/>
                </a:solidFill>
                <a:latin typeface="Calibri"/>
                <a:ea typeface="Calibri"/>
                <a:cs typeface="Calibri"/>
                <a:sym typeface="Calibri"/>
              </a:rPr>
              <a:t>Hospitales y centros de salud más eficientes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alibri"/>
                <a:ea typeface="Calibri"/>
                <a:cs typeface="Calibri"/>
                <a:sym typeface="Calibri"/>
              </a:rPr>
              <a:t>Las instalaciones conectadas suponen un sistema sanitario racionalizado, que minimiza la posibilidad de errores humanos y reduce los costes.</a:t>
            </a:r>
            <a:endParaRPr sz="2000" b="1" i="0" u="none" strike="noStrike" cap="none">
              <a:solidFill>
                <a:schemeClr val="dk1"/>
              </a:solidFill>
              <a:latin typeface="Calibri"/>
              <a:ea typeface="Calibri"/>
              <a:cs typeface="Calibri"/>
              <a:sym typeface="Calibri"/>
            </a:endParaRPr>
          </a:p>
        </p:txBody>
      </p:sp>
      <p:pic>
        <p:nvPicPr>
          <p:cNvPr id="555" name="Google Shape;555;p34"/>
          <p:cNvPicPr preferRelativeResize="0"/>
          <p:nvPr/>
        </p:nvPicPr>
        <p:blipFill rotWithShape="1">
          <a:blip r:embed="rId5">
            <a:alphaModFix/>
          </a:blip>
          <a:srcRect/>
          <a:stretch/>
        </p:blipFill>
        <p:spPr>
          <a:xfrm>
            <a:off x="4572000" y="2991246"/>
            <a:ext cx="2422525" cy="1891244"/>
          </a:xfrm>
          <a:prstGeom prst="rect">
            <a:avLst/>
          </a:prstGeom>
          <a:noFill/>
          <a:ln>
            <a:noFill/>
          </a:ln>
        </p:spPr>
      </p:pic>
      <p:pic>
        <p:nvPicPr>
          <p:cNvPr id="11" name="Imagen 10">
            <a:extLst>
              <a:ext uri="{FF2B5EF4-FFF2-40B4-BE49-F238E27FC236}">
                <a16:creationId xmlns:a16="http://schemas.microsoft.com/office/drawing/2014/main" id="{DDF821B0-C974-043C-86C1-A8CCFFDBCCD1}"/>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37"/>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s-ES" sz="2400" b="1">
                <a:solidFill>
                  <a:schemeClr val="lt1"/>
                </a:solidFill>
              </a:rPr>
              <a:t>Ahora veámoslo en la práctica...</a:t>
            </a:r>
            <a:endParaRPr sz="2400">
              <a:solidFill>
                <a:schemeClr val="lt1"/>
              </a:solidFill>
            </a:endParaRPr>
          </a:p>
        </p:txBody>
      </p:sp>
      <p:sp>
        <p:nvSpPr>
          <p:cNvPr id="564" name="Google Shape;564;p37"/>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34</a:t>
            </a:r>
            <a:endParaRPr sz="1400" b="0" i="0" u="none" strike="noStrike" cap="none">
              <a:solidFill>
                <a:srgbClr val="000000"/>
              </a:solidFill>
              <a:latin typeface="Arial"/>
              <a:ea typeface="Arial"/>
              <a:cs typeface="Arial"/>
              <a:sym typeface="Arial"/>
            </a:endParaRPr>
          </a:p>
        </p:txBody>
      </p:sp>
      <p:sp>
        <p:nvSpPr>
          <p:cNvPr id="565" name="Google Shape;565;p37"/>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66" name="Google Shape;566;p3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67" name="Google Shape;567;p37"/>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0" name="Imagen 9">
            <a:extLst>
              <a:ext uri="{FF2B5EF4-FFF2-40B4-BE49-F238E27FC236}">
                <a16:creationId xmlns:a16="http://schemas.microsoft.com/office/drawing/2014/main" id="{E1D04D1B-5020-6AFD-A4D6-0957FAF0886C}"/>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3" name="Imagen 2">
            <a:extLst>
              <a:ext uri="{FF2B5EF4-FFF2-40B4-BE49-F238E27FC236}">
                <a16:creationId xmlns:a16="http://schemas.microsoft.com/office/drawing/2014/main" id="{F00BF537-0B67-B857-4EDD-CBA90BD8C61F}"/>
              </a:ext>
            </a:extLst>
          </p:cNvPr>
          <p:cNvPicPr>
            <a:picLocks noChangeAspect="1"/>
          </p:cNvPicPr>
          <p:nvPr/>
        </p:nvPicPr>
        <p:blipFill>
          <a:blip r:embed="rId6"/>
          <a:stretch>
            <a:fillRect/>
          </a:stretch>
        </p:blipFill>
        <p:spPr>
          <a:xfrm>
            <a:off x="2400414" y="1416752"/>
            <a:ext cx="4343171" cy="3640871"/>
          </a:xfrm>
          <a:prstGeom prst="rect">
            <a:avLst/>
          </a:prstGeom>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6" name="Google Shape;576;p38"/>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35</a:t>
            </a:r>
            <a:endParaRPr sz="1400" b="0" i="0" u="none" strike="noStrike" cap="none">
              <a:solidFill>
                <a:srgbClr val="000000"/>
              </a:solidFill>
              <a:latin typeface="Arial"/>
              <a:ea typeface="Arial"/>
              <a:cs typeface="Arial"/>
              <a:sym typeface="Arial"/>
            </a:endParaRPr>
          </a:p>
        </p:txBody>
      </p:sp>
      <p:sp>
        <p:nvSpPr>
          <p:cNvPr id="577" name="Google Shape;577;p3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78" name="Google Shape;578;p3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79" name="Google Shape;579;p3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81" name="Google Shape;581;p38"/>
          <p:cNvSpPr txBox="1"/>
          <p:nvPr/>
        </p:nvSpPr>
        <p:spPr>
          <a:xfrm>
            <a:off x="412851" y="483525"/>
            <a:ext cx="8318454"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s-ES" sz="2400" b="1" i="0" u="none" strike="noStrike" cap="none">
                <a:solidFill>
                  <a:schemeClr val="lt1"/>
                </a:solidFill>
                <a:latin typeface="Calibri"/>
                <a:ea typeface="Calibri"/>
                <a:cs typeface="Calibri"/>
                <a:sym typeface="Calibri"/>
              </a:rPr>
              <a:t>Actividad en clase 3: Configura tu perfil de sanidad electrónica</a:t>
            </a:r>
            <a:endParaRPr sz="2400" b="0" i="0" u="none" strike="noStrike" cap="none">
              <a:solidFill>
                <a:schemeClr val="lt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415B7BFE-86D1-7ABF-0E5C-9672AF98BB41}"/>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3" name="Imagen 2">
            <a:extLst>
              <a:ext uri="{FF2B5EF4-FFF2-40B4-BE49-F238E27FC236}">
                <a16:creationId xmlns:a16="http://schemas.microsoft.com/office/drawing/2014/main" id="{0D787CFC-E51E-A159-F8E7-59A2CED73359}"/>
              </a:ext>
            </a:extLst>
          </p:cNvPr>
          <p:cNvPicPr>
            <a:picLocks noChangeAspect="1"/>
          </p:cNvPicPr>
          <p:nvPr/>
        </p:nvPicPr>
        <p:blipFill>
          <a:blip r:embed="rId6"/>
          <a:stretch>
            <a:fillRect/>
          </a:stretch>
        </p:blipFill>
        <p:spPr>
          <a:xfrm>
            <a:off x="2334240" y="1391682"/>
            <a:ext cx="4475519" cy="3751818"/>
          </a:xfrm>
          <a:prstGeom prst="rect">
            <a:avLst/>
          </a:prstGeom>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9" name="Google Shape;589;p39"/>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36</a:t>
            </a:r>
            <a:endParaRPr sz="1400" b="0" i="0" u="none" strike="noStrike" cap="none">
              <a:solidFill>
                <a:srgbClr val="000000"/>
              </a:solidFill>
              <a:latin typeface="Arial"/>
              <a:ea typeface="Arial"/>
              <a:cs typeface="Arial"/>
              <a:sym typeface="Arial"/>
            </a:endParaRPr>
          </a:p>
        </p:txBody>
      </p:sp>
      <p:sp>
        <p:nvSpPr>
          <p:cNvPr id="590" name="Google Shape;590;p39"/>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91" name="Google Shape;591;p3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92" name="Google Shape;592;p3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93" name="Google Shape;593;p39"/>
          <p:cNvSpPr txBox="1"/>
          <p:nvPr/>
        </p:nvSpPr>
        <p:spPr>
          <a:xfrm>
            <a:off x="757838" y="1622610"/>
            <a:ext cx="7628324" cy="3231614"/>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Noto Sans Symbols"/>
              <a:buNone/>
            </a:pPr>
            <a:r>
              <a:rPr lang="en-US" sz="1700" b="1" i="0" u="none" strike="noStrike" cap="none">
                <a:solidFill>
                  <a:schemeClr val="dk1"/>
                </a:solidFill>
                <a:latin typeface="Calibri"/>
                <a:ea typeface="Calibri"/>
                <a:cs typeface="Calibri"/>
                <a:sym typeface="Calibri"/>
              </a:rPr>
              <a:t>¿Es fácil instalarlo?</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s-ES" sz="1700" b="1" i="1" u="none" strike="noStrike" cap="none">
                <a:solidFill>
                  <a:schemeClr val="dk1"/>
                </a:solidFill>
                <a:latin typeface="Calibri"/>
                <a:ea typeface="Calibri"/>
                <a:cs typeface="Calibri"/>
                <a:sym typeface="Calibri"/>
              </a:rPr>
              <a:t>Las siguientes instrucciones te guiarán para hacerlo. ¡Presta atención! </a:t>
            </a:r>
          </a:p>
          <a:p>
            <a:pPr marL="457200" marR="0" lvl="0" indent="0" algn="just" rtl="0">
              <a:lnSpc>
                <a:spcPct val="100000"/>
              </a:lnSpc>
              <a:spcBef>
                <a:spcPts val="0"/>
              </a:spcBef>
              <a:spcAft>
                <a:spcPts val="0"/>
              </a:spcAft>
              <a:buClr>
                <a:srgbClr val="000000"/>
              </a:buClr>
              <a:buSzPts val="1700"/>
              <a:buFont typeface="Arial"/>
              <a:buNone/>
            </a:pPr>
            <a:endParaRPr lang="es-ES"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s-ES" sz="1700" b="1" i="1" u="none" strike="noStrike" cap="none">
                <a:solidFill>
                  <a:schemeClr val="dk1"/>
                </a:solidFill>
                <a:latin typeface="Calibri"/>
                <a:ea typeface="Calibri"/>
                <a:cs typeface="Calibri"/>
                <a:sym typeface="Calibri"/>
              </a:rPr>
              <a:t>Al final podrás seguir y controlar tus datos de salud y recibir notificaciones recordatorias sobre tu(s) medicación(es).  </a:t>
            </a:r>
          </a:p>
          <a:p>
            <a:pPr marL="457200" marR="0" lvl="0" indent="0" algn="just" rtl="0">
              <a:lnSpc>
                <a:spcPct val="100000"/>
              </a:lnSpc>
              <a:spcBef>
                <a:spcPts val="0"/>
              </a:spcBef>
              <a:spcAft>
                <a:spcPts val="0"/>
              </a:spcAft>
              <a:buClr>
                <a:srgbClr val="000000"/>
              </a:buClr>
              <a:buSzPts val="1700"/>
              <a:buFont typeface="Arial"/>
              <a:buNone/>
            </a:pPr>
            <a:endParaRPr lang="es-ES"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s-ES" sz="1700" b="1" i="1" u="none" strike="noStrike" cap="none">
                <a:solidFill>
                  <a:schemeClr val="dk1"/>
                </a:solidFill>
                <a:latin typeface="Calibri"/>
                <a:ea typeface="Calibri"/>
                <a:cs typeface="Calibri"/>
                <a:sym typeface="Calibri"/>
              </a:rPr>
              <a:t>*Estas instrucciones están dirigidas </a:t>
            </a:r>
          </a:p>
          <a:p>
            <a:pPr marL="457200" marR="0" lvl="0" indent="0" algn="just" rtl="0">
              <a:lnSpc>
                <a:spcPct val="100000"/>
              </a:lnSpc>
              <a:spcBef>
                <a:spcPts val="0"/>
              </a:spcBef>
              <a:spcAft>
                <a:spcPts val="0"/>
              </a:spcAft>
              <a:buClr>
                <a:srgbClr val="000000"/>
              </a:buClr>
              <a:buSzPts val="1700"/>
              <a:buFont typeface="Arial"/>
              <a:buNone/>
            </a:pPr>
            <a:r>
              <a:rPr lang="es-ES" sz="1700" b="1" i="1" u="none" strike="noStrike" cap="none">
                <a:solidFill>
                  <a:schemeClr val="dk1"/>
                </a:solidFill>
                <a:latin typeface="Calibri"/>
                <a:ea typeface="Calibri"/>
                <a:cs typeface="Calibri"/>
                <a:sym typeface="Calibri"/>
              </a:rPr>
              <a:t>a los usuarios de iPhone*.</a:t>
            </a:r>
            <a:endParaRPr sz="1400" b="0" i="0" u="none" strike="noStrike" cap="none">
              <a:solidFill>
                <a:srgbClr val="000000"/>
              </a:solidFill>
              <a:latin typeface="Arial"/>
              <a:ea typeface="Arial"/>
              <a:cs typeface="Arial"/>
              <a:sym typeface="Arial"/>
            </a:endParaRPr>
          </a:p>
          <a:p>
            <a:pPr marL="342900" marR="0" lvl="0" indent="-215900" algn="ctr" rtl="0">
              <a:lnSpc>
                <a:spcPct val="100000"/>
              </a:lnSpc>
              <a:spcBef>
                <a:spcPts val="0"/>
              </a:spcBef>
              <a:spcAft>
                <a:spcPts val="0"/>
              </a:spcAft>
              <a:buClr>
                <a:schemeClr val="dk1"/>
              </a:buClr>
              <a:buSzPts val="2000"/>
              <a:buFont typeface="Noto Sans Symbols"/>
              <a:buNone/>
            </a:pPr>
            <a:r>
              <a:rPr lang="en-US" sz="1700" b="1" i="1"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595" name="Google Shape;595;p39"/>
          <p:cNvPicPr preferRelativeResize="0"/>
          <p:nvPr/>
        </p:nvPicPr>
        <p:blipFill rotWithShape="1">
          <a:blip r:embed="rId5">
            <a:alphaModFix/>
          </a:blip>
          <a:srcRect/>
          <a:stretch/>
        </p:blipFill>
        <p:spPr>
          <a:xfrm>
            <a:off x="5461174" y="3752098"/>
            <a:ext cx="2711226" cy="1029500"/>
          </a:xfrm>
          <a:prstGeom prst="rect">
            <a:avLst/>
          </a:prstGeom>
          <a:noFill/>
          <a:ln>
            <a:noFill/>
          </a:ln>
        </p:spPr>
      </p:pic>
      <p:sp>
        <p:nvSpPr>
          <p:cNvPr id="596" name="Google Shape;596;p39"/>
          <p:cNvSpPr txBox="1"/>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s-ES" sz="2400" b="1" i="0" u="none" strike="noStrike" cap="none">
                <a:solidFill>
                  <a:schemeClr val="lt1"/>
                </a:solidFill>
                <a:latin typeface="Calibri"/>
                <a:ea typeface="Calibri"/>
                <a:cs typeface="Calibri"/>
                <a:sym typeface="Calibri"/>
              </a:rPr>
              <a:t>Actividad en clase 3: Crea tu perfil de sanidad electrónica</a:t>
            </a:r>
            <a:endParaRPr sz="2400" b="0" i="0" u="none" strike="noStrike" cap="none">
              <a:solidFill>
                <a:schemeClr val="lt1"/>
              </a:solidFill>
              <a:latin typeface="Calibri"/>
              <a:ea typeface="Calibri"/>
              <a:cs typeface="Calibri"/>
              <a:sym typeface="Calibri"/>
            </a:endParaRPr>
          </a:p>
        </p:txBody>
      </p:sp>
      <p:pic>
        <p:nvPicPr>
          <p:cNvPr id="11" name="Imagen 10">
            <a:extLst>
              <a:ext uri="{FF2B5EF4-FFF2-40B4-BE49-F238E27FC236}">
                <a16:creationId xmlns:a16="http://schemas.microsoft.com/office/drawing/2014/main" id="{571FE729-EC17-A01E-B2CD-EFD6608D4F11}"/>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24c04bed084_0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g24c04bed084_0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37</a:t>
            </a:r>
            <a:endParaRPr sz="1400" b="0" i="0" u="none" strike="noStrike" cap="none">
              <a:solidFill>
                <a:srgbClr val="000000"/>
              </a:solidFill>
              <a:latin typeface="Arial"/>
              <a:ea typeface="Arial"/>
              <a:cs typeface="Arial"/>
              <a:sym typeface="Arial"/>
            </a:endParaRPr>
          </a:p>
        </p:txBody>
      </p:sp>
      <p:sp>
        <p:nvSpPr>
          <p:cNvPr id="604" name="Google Shape;604;g24c04bed084_0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5" name="Google Shape;605;g24c04bed084_0_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06" name="Google Shape;606;g24c04bed084_0_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07" name="Google Shape;607;g24c04bed084_0_0"/>
          <p:cNvSpPr txBox="1"/>
          <p:nvPr/>
        </p:nvSpPr>
        <p:spPr>
          <a:xfrm>
            <a:off x="757838" y="1865783"/>
            <a:ext cx="7628400" cy="1939500"/>
          </a:xfrm>
          <a:prstGeom prst="rect">
            <a:avLst/>
          </a:prstGeom>
          <a:noFill/>
          <a:ln w="9525" cap="flat" cmpd="sng">
            <a:solidFill>
              <a:srgbClr val="9389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¿Eres usuario/a de iOS? </a:t>
            </a:r>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s-ES" sz="1700" b="1" i="1" u="none" strike="noStrike" cap="none">
                <a:solidFill>
                  <a:schemeClr val="dk1"/>
                </a:solidFill>
                <a:latin typeface="Calibri"/>
                <a:ea typeface="Calibri"/>
                <a:cs typeface="Calibri"/>
                <a:sym typeface="Calibri"/>
              </a:rPr>
              <a:t>Puedes seguir las instrucciones de la siguiente diapositiva</a:t>
            </a:r>
            <a:r>
              <a:rPr lang="en-US" sz="1700" b="1" i="1" u="none" strike="noStrike" cap="none">
                <a:solidFill>
                  <a:schemeClr val="dk1"/>
                </a:solidFill>
                <a:latin typeface="Calibri"/>
                <a:ea typeface="Calibri"/>
                <a:cs typeface="Calibri"/>
                <a:sym typeface="Calibri"/>
              </a:rPr>
              <a:t> ☺</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sp>
        <p:nvSpPr>
          <p:cNvPr id="609" name="Google Shape;609;g24c04bed084_0_0"/>
          <p:cNvSpPr txBox="1"/>
          <p:nvPr/>
        </p:nvSpPr>
        <p:spPr>
          <a:xfrm>
            <a:off x="412850" y="483525"/>
            <a:ext cx="8318455"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s-ES" sz="2400" b="1" i="0" u="none" strike="noStrike" cap="none">
                <a:solidFill>
                  <a:schemeClr val="lt1"/>
                </a:solidFill>
                <a:latin typeface="Calibri"/>
                <a:ea typeface="Calibri"/>
                <a:cs typeface="Calibri"/>
                <a:sym typeface="Calibri"/>
              </a:rPr>
              <a:t>Actividad en clase 3: Configura tu perfil de sanidad electrónica</a:t>
            </a:r>
            <a:endParaRPr sz="2400" b="0" i="0" u="none" strike="noStrike" cap="none">
              <a:solidFill>
                <a:schemeClr val="lt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FCA201F9-F0FF-D370-4560-14D424FF570A}"/>
              </a:ext>
            </a:extLst>
          </p:cNvPr>
          <p:cNvPicPr>
            <a:picLocks noChangeAspect="1"/>
          </p:cNvPicPr>
          <p:nvPr/>
        </p:nvPicPr>
        <p:blipFill>
          <a:blip r:embed="rId5"/>
          <a:stretch>
            <a:fillRect/>
          </a:stretch>
        </p:blipFill>
        <p:spPr>
          <a:xfrm>
            <a:off x="412695" y="151819"/>
            <a:ext cx="1622127" cy="339973"/>
          </a:xfrm>
          <a:prstGeom prst="rect">
            <a:avLst/>
          </a:prstGeom>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6" name="Google Shape;616;p40"/>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s-ES" sz="2400" b="1">
                <a:solidFill>
                  <a:schemeClr val="lt1"/>
                </a:solidFill>
              </a:rPr>
              <a:t>¿Sabes cómo configurar tu perfil de salud electrónica?</a:t>
            </a:r>
            <a:endParaRPr sz="2400">
              <a:solidFill>
                <a:schemeClr val="lt1"/>
              </a:solidFill>
            </a:endParaRPr>
          </a:p>
        </p:txBody>
      </p:sp>
      <p:sp>
        <p:nvSpPr>
          <p:cNvPr id="617" name="Google Shape;617;p40"/>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38</a:t>
            </a:r>
            <a:endParaRPr sz="1400" b="0" i="0" u="none" strike="noStrike" cap="none">
              <a:solidFill>
                <a:srgbClr val="000000"/>
              </a:solidFill>
              <a:latin typeface="Arial"/>
              <a:ea typeface="Arial"/>
              <a:cs typeface="Arial"/>
              <a:sym typeface="Arial"/>
            </a:endParaRPr>
          </a:p>
        </p:txBody>
      </p:sp>
      <p:sp>
        <p:nvSpPr>
          <p:cNvPr id="618" name="Google Shape;618;p4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9" name="Google Shape;619;p4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20" name="Google Shape;620;p40"/>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0" name="Imagen 9">
            <a:extLst>
              <a:ext uri="{FF2B5EF4-FFF2-40B4-BE49-F238E27FC236}">
                <a16:creationId xmlns:a16="http://schemas.microsoft.com/office/drawing/2014/main" id="{15D4E4FE-7114-60AE-947A-9FF6BC408706}"/>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6" name="Imagen 5">
            <a:extLst>
              <a:ext uri="{FF2B5EF4-FFF2-40B4-BE49-F238E27FC236}">
                <a16:creationId xmlns:a16="http://schemas.microsoft.com/office/drawing/2014/main" id="{BF187CAA-0816-DD77-AACE-B92BF7293300}"/>
              </a:ext>
            </a:extLst>
          </p:cNvPr>
          <p:cNvPicPr>
            <a:picLocks noChangeAspect="1"/>
          </p:cNvPicPr>
          <p:nvPr/>
        </p:nvPicPr>
        <p:blipFill>
          <a:blip r:embed="rId6"/>
          <a:stretch>
            <a:fillRect/>
          </a:stretch>
        </p:blipFill>
        <p:spPr>
          <a:xfrm>
            <a:off x="2392262" y="1438676"/>
            <a:ext cx="4359476" cy="3654540"/>
          </a:xfrm>
          <a:prstGeom prst="rect">
            <a:avLst/>
          </a:prstGeom>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p41"/>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s-ES" sz="2400" b="1">
                <a:solidFill>
                  <a:schemeClr val="lt1"/>
                </a:solidFill>
              </a:rPr>
              <a:t>¿Sabes cómo configurar tu perfil de salud electrónica?</a:t>
            </a:r>
            <a:endParaRPr sz="2400">
              <a:solidFill>
                <a:schemeClr val="lt1"/>
              </a:solidFill>
            </a:endParaRPr>
          </a:p>
        </p:txBody>
      </p:sp>
      <p:sp>
        <p:nvSpPr>
          <p:cNvPr id="630" name="Google Shape;630;p41"/>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r>
              <a:rPr lang="en-US" sz="1200" b="1">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631" name="Google Shape;631;p41"/>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2" name="Google Shape;632;p4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33" name="Google Shape;633;p4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34" name="Google Shape;634;p41"/>
          <p:cNvSpPr txBox="1"/>
          <p:nvPr/>
        </p:nvSpPr>
        <p:spPr>
          <a:xfrm>
            <a:off x="757838" y="2023085"/>
            <a:ext cx="46752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s-ES" sz="1500" b="1" i="0" u="none" strike="noStrike" cap="none">
                <a:solidFill>
                  <a:srgbClr val="000000"/>
                </a:solidFill>
                <a:latin typeface="Calibri"/>
                <a:ea typeface="Calibri"/>
                <a:cs typeface="Calibri"/>
                <a:sym typeface="Calibri"/>
              </a:rPr>
              <a:t>Nota I: </a:t>
            </a:r>
            <a:r>
              <a:rPr lang="es-ES" sz="1500" i="0" u="none" strike="noStrike" cap="none">
                <a:solidFill>
                  <a:srgbClr val="000000"/>
                </a:solidFill>
                <a:latin typeface="Calibri"/>
                <a:ea typeface="Calibri"/>
                <a:cs typeface="Calibri"/>
                <a:sym typeface="Calibri"/>
              </a:rPr>
              <a:t>También puedes configurar tu Identificación Médica añadiendo enfermedades, alergias y reacciones, o medicamentos, o registrarte para ser donante de órganos desde tu perfil. </a:t>
            </a:r>
          </a:p>
          <a:p>
            <a:pPr marL="0" marR="0" lvl="0" indent="0" algn="l" rtl="0">
              <a:lnSpc>
                <a:spcPct val="120000"/>
              </a:lnSpc>
              <a:spcBef>
                <a:spcPts val="0"/>
              </a:spcBef>
              <a:spcAft>
                <a:spcPts val="0"/>
              </a:spcAft>
              <a:buClr>
                <a:srgbClr val="000000"/>
              </a:buClr>
              <a:buSzPts val="1500"/>
              <a:buFont typeface="Arial"/>
              <a:buNone/>
            </a:pPr>
            <a:endParaRPr lang="es-ES" sz="1500" b="1"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s-ES" sz="1500" b="1" i="0" u="none" strike="noStrike" cap="none">
                <a:solidFill>
                  <a:srgbClr val="000000"/>
                </a:solidFill>
                <a:latin typeface="Calibri"/>
                <a:ea typeface="Calibri"/>
                <a:cs typeface="Calibri"/>
                <a:sym typeface="Calibri"/>
              </a:rPr>
              <a:t>Nota II: </a:t>
            </a:r>
            <a:r>
              <a:rPr lang="es-ES" sz="1500" i="0" u="none" strike="noStrike" cap="none">
                <a:solidFill>
                  <a:srgbClr val="000000"/>
                </a:solidFill>
                <a:latin typeface="Calibri"/>
                <a:ea typeface="Calibri"/>
                <a:cs typeface="Calibri"/>
                <a:sym typeface="Calibri"/>
              </a:rPr>
              <a:t>También puedes añadir contactos de emergencia. Los contactos de emergencia recibirán un mensaje informándoles de que ha llamado a los servicios de emergencia cuando utilices Emergency SOS. Tu ubicación actual se incluirá en estos mensajes.</a:t>
            </a:r>
            <a:endParaRPr sz="1700" i="0" u="none" strike="noStrike" cap="none">
              <a:solidFill>
                <a:schemeClr val="dk1"/>
              </a:solidFill>
              <a:latin typeface="Calibri"/>
              <a:ea typeface="Calibri"/>
              <a:cs typeface="Calibri"/>
              <a:sym typeface="Calibri"/>
            </a:endParaRPr>
          </a:p>
        </p:txBody>
      </p:sp>
      <p:pic>
        <p:nvPicPr>
          <p:cNvPr id="636" name="Google Shape;636;p41"/>
          <p:cNvPicPr preferRelativeResize="0"/>
          <p:nvPr/>
        </p:nvPicPr>
        <p:blipFill rotWithShape="1">
          <a:blip r:embed="rId5">
            <a:alphaModFix/>
          </a:blip>
          <a:srcRect/>
          <a:stretch/>
        </p:blipFill>
        <p:spPr>
          <a:xfrm>
            <a:off x="5833545" y="1888562"/>
            <a:ext cx="2277945" cy="2277945"/>
          </a:xfrm>
          <a:prstGeom prst="rect">
            <a:avLst/>
          </a:prstGeom>
          <a:noFill/>
          <a:ln>
            <a:noFill/>
          </a:ln>
        </p:spPr>
      </p:pic>
      <p:pic>
        <p:nvPicPr>
          <p:cNvPr id="11" name="Imagen 10">
            <a:extLst>
              <a:ext uri="{FF2B5EF4-FFF2-40B4-BE49-F238E27FC236}">
                <a16:creationId xmlns:a16="http://schemas.microsoft.com/office/drawing/2014/main" id="{CBD61131-BDA9-3DA6-22CF-59EFEEA5E1CF}"/>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33" name="Google Shape;133;p1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4" name="Google Shape;134;p1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35" name="Google Shape;135;p1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36" name="Google Shape;136;p18"/>
          <p:cNvSpPr txBox="1"/>
          <p:nvPr/>
        </p:nvSpPr>
        <p:spPr>
          <a:xfrm>
            <a:off x="395520" y="1627445"/>
            <a:ext cx="7704900" cy="34139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s-ES" sz="1700" b="1" i="0" u="none" strike="noStrike" cap="none">
                <a:solidFill>
                  <a:srgbClr val="002060"/>
                </a:solidFill>
                <a:latin typeface="Calibri"/>
                <a:ea typeface="Calibri"/>
                <a:cs typeface="Calibri"/>
                <a:sym typeface="Calibri"/>
              </a:rPr>
              <a:t>Programar una cita en línea</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s-ES" sz="1700" b="0" i="0" u="none" strike="noStrike" cap="none">
                <a:solidFill>
                  <a:srgbClr val="000000"/>
                </a:solidFill>
                <a:latin typeface="Calibri"/>
                <a:ea typeface="Calibri"/>
                <a:cs typeface="Calibri"/>
                <a:sym typeface="Calibri"/>
              </a:rPr>
              <a:t>Permite a los pacientes reservar o reprogramar citas con sus profesionales sanitarios.</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Recibir consultas de telemedicina</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s-ES" sz="1700" b="0" i="0" u="none" strike="noStrike" cap="none">
                <a:solidFill>
                  <a:srgbClr val="000000"/>
                </a:solidFill>
                <a:latin typeface="Calibri"/>
                <a:ea typeface="Calibri"/>
                <a:cs typeface="Calibri"/>
                <a:sym typeface="Calibri"/>
              </a:rPr>
              <a:t>Permitir a los pacientes recibir consultas médicas a través de videollamadas o llamadas de voz, evitando la necesidad de una visita en persona.</a:t>
            </a:r>
            <a:endParaRPr sz="17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37" name="Google Shape;137;p18"/>
          <p:cNvSpPr txBox="1">
            <a:spLocks noGrp="1"/>
          </p:cNvSpPr>
          <p:nvPr>
            <p:ph type="ctrTitle"/>
          </p:nvPr>
        </p:nvSpPr>
        <p:spPr>
          <a:xfrm>
            <a:off x="412851" y="483525"/>
            <a:ext cx="8201760" cy="1102500"/>
          </a:xfrm>
          <a:prstGeom prst="rect">
            <a:avLst/>
          </a:prstGeom>
          <a:noFill/>
          <a:ln>
            <a:noFill/>
          </a:ln>
        </p:spPr>
        <p:txBody>
          <a:bodyPr spcFirstLastPara="1" wrap="square" lIns="91425" tIns="45700" rIns="91425" bIns="45700" anchor="ctr" anchorCtr="0">
            <a:normAutofit/>
          </a:bodyPr>
          <a:lstStyle/>
          <a:p>
            <a:pPr marL="0" lvl="0" indent="0" algn="just" rtl="0">
              <a:lnSpc>
                <a:spcPct val="100000"/>
              </a:lnSpc>
              <a:spcBef>
                <a:spcPts val="0"/>
              </a:spcBef>
              <a:spcAft>
                <a:spcPts val="0"/>
              </a:spcAft>
              <a:buSzPts val="1800"/>
              <a:buNone/>
            </a:pPr>
            <a:r>
              <a:rPr lang="es-ES" sz="2400" b="1">
                <a:solidFill>
                  <a:schemeClr val="lt1"/>
                </a:solidFill>
                <a:latin typeface="Calibri"/>
                <a:ea typeface="Calibri"/>
                <a:cs typeface="Calibri"/>
                <a:sym typeface="Calibri"/>
              </a:rPr>
              <a:t>La alfabetización en sanidad electrónica puede ser útil cuando:</a:t>
            </a:r>
            <a:endParaRPr/>
          </a:p>
        </p:txBody>
      </p:sp>
      <p:pic>
        <p:nvPicPr>
          <p:cNvPr id="138" name="Google Shape;138;p18"/>
          <p:cNvPicPr preferRelativeResize="0"/>
          <p:nvPr/>
        </p:nvPicPr>
        <p:blipFill rotWithShape="1">
          <a:blip r:embed="rId5">
            <a:alphaModFix/>
          </a:blip>
          <a:srcRect/>
          <a:stretch/>
        </p:blipFill>
        <p:spPr>
          <a:xfrm>
            <a:off x="4059479" y="1627440"/>
            <a:ext cx="1025041" cy="576147"/>
          </a:xfrm>
          <a:prstGeom prst="rect">
            <a:avLst/>
          </a:prstGeom>
          <a:noFill/>
          <a:ln>
            <a:noFill/>
          </a:ln>
        </p:spPr>
      </p:pic>
      <p:pic>
        <p:nvPicPr>
          <p:cNvPr id="139" name="Google Shape;139;p18"/>
          <p:cNvPicPr preferRelativeResize="0"/>
          <p:nvPr/>
        </p:nvPicPr>
        <p:blipFill rotWithShape="1">
          <a:blip r:embed="rId6">
            <a:alphaModFix/>
          </a:blip>
          <a:srcRect/>
          <a:stretch/>
        </p:blipFill>
        <p:spPr>
          <a:xfrm>
            <a:off x="4358640" y="3046354"/>
            <a:ext cx="893901" cy="576147"/>
          </a:xfrm>
          <a:prstGeom prst="rect">
            <a:avLst/>
          </a:prstGeom>
          <a:noFill/>
          <a:ln>
            <a:noFill/>
          </a:ln>
        </p:spPr>
      </p:pic>
      <p:pic>
        <p:nvPicPr>
          <p:cNvPr id="12" name="Imagen 11">
            <a:extLst>
              <a:ext uri="{FF2B5EF4-FFF2-40B4-BE49-F238E27FC236}">
                <a16:creationId xmlns:a16="http://schemas.microsoft.com/office/drawing/2014/main" id="{55F9A3E7-1823-35F7-6B19-DAC1370E5D9E}"/>
              </a:ext>
            </a:extLst>
          </p:cNvPr>
          <p:cNvPicPr>
            <a:picLocks noChangeAspect="1"/>
          </p:cNvPicPr>
          <p:nvPr/>
        </p:nvPicPr>
        <p:blipFill>
          <a:blip r:embed="rId7"/>
          <a:stretch>
            <a:fillRect/>
          </a:stretch>
        </p:blipFill>
        <p:spPr>
          <a:xfrm>
            <a:off x="412695" y="151819"/>
            <a:ext cx="1622127" cy="339973"/>
          </a:xfrm>
          <a:prstGeom prst="rect">
            <a:avLst/>
          </a:prstGeom>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2"/>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Do you know how to set up your e-Health Profile?</a:t>
            </a:r>
            <a:endParaRPr sz="2400">
              <a:solidFill>
                <a:schemeClr val="lt1"/>
              </a:solidFill>
            </a:endParaRPr>
          </a:p>
        </p:txBody>
      </p:sp>
      <p:sp>
        <p:nvSpPr>
          <p:cNvPr id="643" name="Google Shape;643;p42"/>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40</a:t>
            </a:r>
            <a:endParaRPr sz="1400" b="0" i="0" u="none" strike="noStrike" cap="none">
              <a:solidFill>
                <a:srgbClr val="000000"/>
              </a:solidFill>
              <a:latin typeface="Arial"/>
              <a:ea typeface="Arial"/>
              <a:cs typeface="Arial"/>
              <a:sym typeface="Arial"/>
            </a:endParaRPr>
          </a:p>
        </p:txBody>
      </p:sp>
      <p:sp>
        <p:nvSpPr>
          <p:cNvPr id="644" name="Google Shape;644;p4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5" name="Google Shape;645;p4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46" name="Google Shape;646;p42"/>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9" name="Imagen 8">
            <a:extLst>
              <a:ext uri="{FF2B5EF4-FFF2-40B4-BE49-F238E27FC236}">
                <a16:creationId xmlns:a16="http://schemas.microsoft.com/office/drawing/2014/main" id="{42A1438E-5036-C9FC-A712-6D1B503BED30}"/>
              </a:ext>
            </a:extLst>
          </p:cNvPr>
          <p:cNvPicPr>
            <a:picLocks noChangeAspect="1"/>
          </p:cNvPicPr>
          <p:nvPr/>
        </p:nvPicPr>
        <p:blipFill>
          <a:blip r:embed="rId5"/>
          <a:stretch>
            <a:fillRect/>
          </a:stretch>
        </p:blipFill>
        <p:spPr>
          <a:xfrm>
            <a:off x="412695" y="151819"/>
            <a:ext cx="1622127" cy="339973"/>
          </a:xfrm>
          <a:prstGeom prst="rect">
            <a:avLst/>
          </a:prstGeom>
        </p:spPr>
      </p:pic>
      <p:pic>
        <p:nvPicPr>
          <p:cNvPr id="6" name="Imagen 5">
            <a:extLst>
              <a:ext uri="{FF2B5EF4-FFF2-40B4-BE49-F238E27FC236}">
                <a16:creationId xmlns:a16="http://schemas.microsoft.com/office/drawing/2014/main" id="{0EF563B5-7B13-6488-74BC-B28470207D0B}"/>
              </a:ext>
            </a:extLst>
          </p:cNvPr>
          <p:cNvPicPr>
            <a:picLocks noChangeAspect="1"/>
          </p:cNvPicPr>
          <p:nvPr/>
        </p:nvPicPr>
        <p:blipFill>
          <a:blip r:embed="rId6"/>
          <a:stretch>
            <a:fillRect/>
          </a:stretch>
        </p:blipFill>
        <p:spPr>
          <a:xfrm>
            <a:off x="1846962" y="574713"/>
            <a:ext cx="5450076" cy="4568787"/>
          </a:xfrm>
          <a:prstGeom prst="rect">
            <a:avLst/>
          </a:prstGeom>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43"/>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s-ES" sz="2400" b="1">
                <a:solidFill>
                  <a:schemeClr val="lt1"/>
                </a:solidFill>
              </a:rPr>
              <a:t>¿Sabes cómo configurar tu perfil de salud electrónica?</a:t>
            </a:r>
            <a:endParaRPr sz="2400">
              <a:solidFill>
                <a:schemeClr val="lt1"/>
              </a:solidFill>
            </a:endParaRPr>
          </a:p>
        </p:txBody>
      </p:sp>
      <p:sp>
        <p:nvSpPr>
          <p:cNvPr id="656" name="Google Shape;656;p43"/>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r>
              <a:rPr lang="en-US" sz="1200" b="1">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57" name="Google Shape;657;p4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8" name="Google Shape;658;p4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59" name="Google Shape;659;p4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60" name="Google Shape;660;p43"/>
          <p:cNvSpPr txBox="1"/>
          <p:nvPr/>
        </p:nvSpPr>
        <p:spPr>
          <a:xfrm>
            <a:off x="778688" y="2324831"/>
            <a:ext cx="7628400" cy="175223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 </a:t>
            </a:r>
            <a:r>
              <a:rPr lang="en-US" sz="1800" b="1" i="1" u="none" strike="noStrike" cap="none">
                <a:solidFill>
                  <a:srgbClr val="000000"/>
                </a:solidFill>
                <a:latin typeface="Calibri"/>
                <a:ea typeface="Calibri"/>
                <a:cs typeface="Calibri"/>
                <a:sym typeface="Calibri"/>
              </a:rPr>
              <a:t>¡Felicidades! ¡Lo has conseguido! </a:t>
            </a:r>
            <a:r>
              <a:rPr lang="en-US"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100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¿Te ha resultado difícil configurar tu perfil sanitario?</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1000"/>
              </a:spcAft>
              <a:buClr>
                <a:srgbClr val="000000"/>
              </a:buClr>
              <a:buSzPts val="1800"/>
              <a:buFont typeface="Arial"/>
              <a:buNone/>
            </a:pPr>
            <a:r>
              <a:rPr lang="es-ES" sz="1800" b="0" i="0" u="none" strike="noStrike" cap="none">
                <a:solidFill>
                  <a:schemeClr val="dk1"/>
                </a:solidFill>
                <a:latin typeface="Calibri"/>
                <a:ea typeface="Calibri"/>
                <a:cs typeface="Calibri"/>
                <a:sym typeface="Calibri"/>
              </a:rPr>
              <a:t>¿Crees que es útil? ¿Por qué?</a:t>
            </a:r>
            <a:r>
              <a:rPr lang="en-US" sz="1800" b="0" i="0" u="none" strike="noStrike" cap="none">
                <a:solidFill>
                  <a:schemeClr val="dk1"/>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 </a:t>
            </a:r>
            <a:endParaRPr sz="1800" b="1" i="0" u="none" strike="noStrike" cap="none">
              <a:solidFill>
                <a:srgbClr val="000000"/>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81CEE3D6-46D8-7A32-4DEF-777C53FDA4D1}"/>
              </a:ext>
            </a:extLst>
          </p:cNvPr>
          <p:cNvPicPr>
            <a:picLocks noChangeAspect="1"/>
          </p:cNvPicPr>
          <p:nvPr/>
        </p:nvPicPr>
        <p:blipFill>
          <a:blip r:embed="rId5"/>
          <a:stretch>
            <a:fillRect/>
          </a:stretch>
        </p:blipFill>
        <p:spPr>
          <a:xfrm>
            <a:off x="412695" y="151819"/>
            <a:ext cx="1622127" cy="339973"/>
          </a:xfrm>
          <a:prstGeom prst="rect">
            <a:avLst/>
          </a:prstGeom>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8" name="Google Shape;668;p50"/>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r>
              <a:rPr lang="en-US" sz="1200" b="1">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669" name="Google Shape;669;p5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0" name="Google Shape;670;p5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71" name="Google Shape;671;p5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72" name="Google Shape;672;p50"/>
          <p:cNvSpPr txBox="1"/>
          <p:nvPr/>
        </p:nvSpPr>
        <p:spPr>
          <a:xfrm>
            <a:off x="757838" y="1865783"/>
            <a:ext cx="7628324" cy="1938952"/>
          </a:xfrm>
          <a:prstGeom prst="rect">
            <a:avLst/>
          </a:prstGeom>
          <a:noFill/>
          <a:ln w="9525" cap="flat" cmpd="sng">
            <a:solidFill>
              <a:srgbClr val="9389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¿Eres usuario de Android? </a:t>
            </a:r>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s-ES" sz="1700" b="1" i="1" u="none" strike="noStrike" cap="none">
                <a:solidFill>
                  <a:schemeClr val="dk1"/>
                </a:solidFill>
                <a:latin typeface="Calibri"/>
                <a:ea typeface="Calibri"/>
                <a:cs typeface="Calibri"/>
                <a:sym typeface="Calibri"/>
              </a:rPr>
              <a:t>Puedes seguir las instrucciones de la siguiente diapositiva</a:t>
            </a:r>
            <a:r>
              <a:rPr lang="en-US" sz="1700" b="1" i="1" u="none" strike="noStrike" cap="none">
                <a:solidFill>
                  <a:schemeClr val="dk1"/>
                </a:solidFill>
                <a:latin typeface="Calibri"/>
                <a:ea typeface="Calibri"/>
                <a:cs typeface="Calibri"/>
                <a:sym typeface="Calibri"/>
              </a:rPr>
              <a:t> ☺</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sp>
        <p:nvSpPr>
          <p:cNvPr id="674" name="Google Shape;674;p50"/>
          <p:cNvSpPr txBox="1"/>
          <p:nvPr/>
        </p:nvSpPr>
        <p:spPr>
          <a:xfrm>
            <a:off x="412851" y="483525"/>
            <a:ext cx="8318454"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s-ES" sz="2400" b="1" i="0" u="none" strike="noStrike" cap="none">
                <a:solidFill>
                  <a:schemeClr val="lt1"/>
                </a:solidFill>
                <a:latin typeface="Calibri"/>
                <a:ea typeface="Calibri"/>
                <a:cs typeface="Calibri"/>
                <a:sym typeface="Calibri"/>
              </a:rPr>
              <a:t>Actividad en clase 3: Configura tu perfil de sanidad electrónica</a:t>
            </a:r>
            <a:endParaRPr sz="2400" b="0" i="0" u="none" strike="noStrike" cap="none">
              <a:solidFill>
                <a:schemeClr val="lt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DC5E6252-1F7D-14E5-9472-FAA300BD7958}"/>
              </a:ext>
            </a:extLst>
          </p:cNvPr>
          <p:cNvPicPr>
            <a:picLocks noChangeAspect="1"/>
          </p:cNvPicPr>
          <p:nvPr/>
        </p:nvPicPr>
        <p:blipFill>
          <a:blip r:embed="rId5"/>
          <a:stretch>
            <a:fillRect/>
          </a:stretch>
        </p:blipFill>
        <p:spPr>
          <a:xfrm>
            <a:off x="412695" y="151819"/>
            <a:ext cx="1622127" cy="339973"/>
          </a:xfrm>
          <a:prstGeom prst="rect">
            <a:avLst/>
          </a:prstGeom>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5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51"/>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s-ES" sz="2400" b="1">
                <a:solidFill>
                  <a:schemeClr val="lt1"/>
                </a:solidFill>
              </a:rPr>
              <a:t>¿Sabes cómo configurar tu perfil de salud electrónica?</a:t>
            </a:r>
            <a:endParaRPr sz="2400">
              <a:solidFill>
                <a:schemeClr val="lt1"/>
              </a:solidFill>
            </a:endParaRPr>
          </a:p>
        </p:txBody>
      </p:sp>
      <p:sp>
        <p:nvSpPr>
          <p:cNvPr id="682" name="Google Shape;682;p51"/>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r>
              <a:rPr lang="en-US" sz="1200" b="1">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683" name="Google Shape;683;p51"/>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4" name="Google Shape;684;p5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85" name="Google Shape;685;p5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86" name="Google Shape;686;p51"/>
          <p:cNvSpPr txBox="1"/>
          <p:nvPr/>
        </p:nvSpPr>
        <p:spPr>
          <a:xfrm>
            <a:off x="914590" y="1830869"/>
            <a:ext cx="7328639" cy="317621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s-ES" sz="1500" b="1" i="0" u="none" strike="noStrike" cap="none">
                <a:solidFill>
                  <a:srgbClr val="000000"/>
                </a:solidFill>
                <a:latin typeface="Calibri"/>
                <a:ea typeface="Calibri"/>
                <a:cs typeface="Calibri"/>
                <a:sym typeface="Calibri"/>
              </a:rPr>
              <a:t>Paso 1: </a:t>
            </a:r>
            <a:r>
              <a:rPr lang="es-ES" sz="1500" i="0" u="none" strike="noStrike" cap="none">
                <a:solidFill>
                  <a:srgbClr val="000000"/>
                </a:solidFill>
                <a:latin typeface="Calibri"/>
                <a:ea typeface="Calibri"/>
                <a:cs typeface="Calibri"/>
                <a:sym typeface="Calibri"/>
              </a:rPr>
              <a:t>Busca aplicaciones de salud y forma física en Google Play Store y lee las reseñas y descripciones para encontrar una que se adapte a tus necesidades. Las opciones más populares son Google Fit, Samsung Health, MyFitnessPal o Fitbit.</a:t>
            </a:r>
          </a:p>
          <a:p>
            <a:pPr marL="0" marR="0" lvl="0" indent="0" algn="l" rtl="0">
              <a:lnSpc>
                <a:spcPct val="120000"/>
              </a:lnSpc>
              <a:spcBef>
                <a:spcPts val="0"/>
              </a:spcBef>
              <a:spcAft>
                <a:spcPts val="0"/>
              </a:spcAft>
              <a:buClr>
                <a:srgbClr val="000000"/>
              </a:buClr>
              <a:buSzPts val="1500"/>
              <a:buFont typeface="Arial"/>
              <a:buNone/>
            </a:pPr>
            <a:endParaRPr lang="es-ES" sz="1500" b="1"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s-ES" sz="1500" b="1" i="0" u="none" strike="noStrike" cap="none">
                <a:solidFill>
                  <a:srgbClr val="000000"/>
                </a:solidFill>
                <a:latin typeface="Calibri"/>
                <a:ea typeface="Calibri"/>
                <a:cs typeface="Calibri"/>
                <a:sym typeface="Calibri"/>
              </a:rPr>
              <a:t>Paso 2: </a:t>
            </a:r>
            <a:r>
              <a:rPr lang="es-ES" sz="1500" i="0" u="none" strike="noStrike" cap="none">
                <a:solidFill>
                  <a:srgbClr val="000000"/>
                </a:solidFill>
                <a:latin typeface="Calibri"/>
                <a:ea typeface="Calibri"/>
                <a:cs typeface="Calibri"/>
                <a:sym typeface="Calibri"/>
              </a:rPr>
              <a:t>Una vez que te hayas decidido por una aplicación, pulsa el botón "Instalar" en su página de Google Play Store y espera a que se descargue e instale en tu dispositivo Android.</a:t>
            </a:r>
          </a:p>
          <a:p>
            <a:pPr marL="0" marR="0" lvl="0" indent="0" algn="l" rtl="0">
              <a:lnSpc>
                <a:spcPct val="120000"/>
              </a:lnSpc>
              <a:spcBef>
                <a:spcPts val="0"/>
              </a:spcBef>
              <a:spcAft>
                <a:spcPts val="0"/>
              </a:spcAft>
              <a:buClr>
                <a:srgbClr val="000000"/>
              </a:buClr>
              <a:buSzPts val="1500"/>
              <a:buFont typeface="Arial"/>
              <a:buNone/>
            </a:pPr>
            <a:endParaRPr lang="es-ES" sz="1500" b="1"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s-ES" sz="1500" b="1" i="0" u="none" strike="noStrike" cap="none">
                <a:solidFill>
                  <a:srgbClr val="000000"/>
                </a:solidFill>
                <a:latin typeface="Calibri"/>
                <a:ea typeface="Calibri"/>
                <a:cs typeface="Calibri"/>
                <a:sym typeface="Calibri"/>
              </a:rPr>
              <a:t>Paso 3: </a:t>
            </a:r>
            <a:r>
              <a:rPr lang="es-ES" sz="1500" i="0" u="none" strike="noStrike" cap="none">
                <a:solidFill>
                  <a:srgbClr val="000000"/>
                </a:solidFill>
                <a:latin typeface="Calibri"/>
                <a:ea typeface="Calibri"/>
                <a:cs typeface="Calibri"/>
                <a:sym typeface="Calibri"/>
              </a:rPr>
              <a:t>Abre la aplicación y busca una opción como "Registrarse" o "Crear cuenta". A continuación, sigue las instrucciones en pantalla para proporcionar la información necesaria, como tu dirección de correo electrónico, nombre de usuario y contraseña.</a:t>
            </a:r>
            <a:endParaRPr sz="150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CC7C0961-6A0C-FCF1-AF71-F76389D68FED}"/>
              </a:ext>
            </a:extLst>
          </p:cNvPr>
          <p:cNvPicPr>
            <a:picLocks noChangeAspect="1"/>
          </p:cNvPicPr>
          <p:nvPr/>
        </p:nvPicPr>
        <p:blipFill>
          <a:blip r:embed="rId5"/>
          <a:stretch>
            <a:fillRect/>
          </a:stretch>
        </p:blipFill>
        <p:spPr>
          <a:xfrm>
            <a:off x="412695" y="151819"/>
            <a:ext cx="1622127" cy="339973"/>
          </a:xfrm>
          <a:prstGeom prst="rect">
            <a:avLst/>
          </a:prstGeom>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5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4" name="Google Shape;694;p52"/>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Do you know how to set up your e-Health Profile?</a:t>
            </a:r>
            <a:endParaRPr sz="2400">
              <a:solidFill>
                <a:schemeClr val="lt1"/>
              </a:solidFill>
            </a:endParaRPr>
          </a:p>
        </p:txBody>
      </p:sp>
      <p:sp>
        <p:nvSpPr>
          <p:cNvPr id="695" name="Google Shape;695;p52"/>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r>
              <a:rPr lang="en-US" sz="1200" b="1">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696" name="Google Shape;696;p5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97" name="Google Shape;697;p5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98" name="Google Shape;698;p5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99" name="Google Shape;699;p52"/>
          <p:cNvSpPr txBox="1"/>
          <p:nvPr/>
        </p:nvSpPr>
        <p:spPr>
          <a:xfrm>
            <a:off x="907680" y="1627372"/>
            <a:ext cx="7328639" cy="345321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s-ES" sz="1500" b="1" i="0" u="none" strike="noStrike" cap="none">
                <a:solidFill>
                  <a:srgbClr val="000000"/>
                </a:solidFill>
                <a:latin typeface="Calibri"/>
                <a:ea typeface="Calibri"/>
                <a:cs typeface="Calibri"/>
                <a:sym typeface="Calibri"/>
              </a:rPr>
              <a:t>Paso 4: </a:t>
            </a:r>
            <a:r>
              <a:rPr lang="es-ES" sz="1500" i="0" u="none" strike="noStrike" cap="none">
                <a:solidFill>
                  <a:srgbClr val="000000"/>
                </a:solidFill>
                <a:latin typeface="Calibri"/>
                <a:ea typeface="Calibri"/>
                <a:cs typeface="Calibri"/>
                <a:sym typeface="Calibri"/>
              </a:rPr>
              <a:t>Una vez que hayas creado una cuenta o iniciado sesión, la aplicación te guiará normalmente a través del proceso de configuración de tu perfil de salud. Es posible que te pida que introduzcas datos como tu edad, sexo, altura, peso y nivel de actividad.</a:t>
            </a:r>
          </a:p>
          <a:p>
            <a:pPr marL="0" marR="0" lvl="0" indent="0" algn="l" rtl="0">
              <a:lnSpc>
                <a:spcPct val="120000"/>
              </a:lnSpc>
              <a:spcBef>
                <a:spcPts val="0"/>
              </a:spcBef>
              <a:spcAft>
                <a:spcPts val="0"/>
              </a:spcAft>
              <a:buClr>
                <a:srgbClr val="000000"/>
              </a:buClr>
              <a:buSzPts val="1500"/>
              <a:buFont typeface="Arial"/>
              <a:buNone/>
            </a:pPr>
            <a:endParaRPr lang="es-ES" sz="1500" b="1"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s-ES" sz="1500" b="1" i="0" u="none" strike="noStrike" cap="none">
                <a:solidFill>
                  <a:srgbClr val="000000"/>
                </a:solidFill>
                <a:latin typeface="Calibri"/>
                <a:ea typeface="Calibri"/>
                <a:cs typeface="Calibri"/>
                <a:sym typeface="Calibri"/>
              </a:rPr>
              <a:t>Paso 5: </a:t>
            </a:r>
            <a:r>
              <a:rPr lang="es-ES" sz="1500" i="0" u="none" strike="noStrike" cap="none">
                <a:solidFill>
                  <a:srgbClr val="000000"/>
                </a:solidFill>
                <a:latin typeface="Calibri"/>
                <a:ea typeface="Calibri"/>
                <a:cs typeface="Calibri"/>
                <a:sym typeface="Calibri"/>
              </a:rPr>
              <a:t>Si dispones de dispositivos de seguimiento de la actividad física, smartwatches u otros dispositivos compatibles, es posible que tengas la opción de conectarlos a la aplicación. Esto permite un seguimiento más preciso de los datos y proporciona una visión holística de tu salud y forma física.</a:t>
            </a:r>
          </a:p>
          <a:p>
            <a:pPr marL="0" marR="0" lvl="0" indent="0" algn="l" rtl="0">
              <a:lnSpc>
                <a:spcPct val="120000"/>
              </a:lnSpc>
              <a:spcBef>
                <a:spcPts val="0"/>
              </a:spcBef>
              <a:spcAft>
                <a:spcPts val="0"/>
              </a:spcAft>
              <a:buClr>
                <a:srgbClr val="000000"/>
              </a:buClr>
              <a:buSzPts val="1500"/>
              <a:buFont typeface="Arial"/>
              <a:buNone/>
            </a:pPr>
            <a:endParaRPr lang="es-ES" sz="1500" b="1"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s-ES" sz="1500" b="1" i="0" u="none" strike="noStrike" cap="none">
                <a:solidFill>
                  <a:srgbClr val="000000"/>
                </a:solidFill>
                <a:latin typeface="Calibri"/>
                <a:ea typeface="Calibri"/>
                <a:cs typeface="Calibri"/>
                <a:sym typeface="Calibri"/>
              </a:rPr>
              <a:t>Paso 6: </a:t>
            </a:r>
            <a:r>
              <a:rPr lang="es-ES" sz="1500" i="0" u="none" strike="noStrike" cap="none">
                <a:solidFill>
                  <a:srgbClr val="000000"/>
                </a:solidFill>
                <a:latin typeface="Calibri"/>
                <a:ea typeface="Calibri"/>
                <a:cs typeface="Calibri"/>
                <a:sym typeface="Calibri"/>
              </a:rPr>
              <a:t>Una vez que hayas configurado tu perfil de salud, tómate un tiempo para explorar las funciones de la aplicación. Familiarízate con la interfaz de la aplicación y empieza a utilizarla para realizar un seguimiento de tu salud.</a:t>
            </a:r>
            <a:endParaRPr sz="1700" i="0" u="none" strike="noStrike" cap="none">
              <a:solidFill>
                <a:schemeClr val="dk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894DFBDD-2680-8C9D-E19D-2EFC1741C429}"/>
              </a:ext>
            </a:extLst>
          </p:cNvPr>
          <p:cNvPicPr>
            <a:picLocks noChangeAspect="1"/>
          </p:cNvPicPr>
          <p:nvPr/>
        </p:nvPicPr>
        <p:blipFill>
          <a:blip r:embed="rId5"/>
          <a:stretch>
            <a:fillRect/>
          </a:stretch>
        </p:blipFill>
        <p:spPr>
          <a:xfrm>
            <a:off x="412695" y="151819"/>
            <a:ext cx="1622127" cy="339973"/>
          </a:xfrm>
          <a:prstGeom prst="rect">
            <a:avLst/>
          </a:prstGeom>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5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7" name="Google Shape;707;p53"/>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s-ES" sz="2400" b="1">
                <a:solidFill>
                  <a:schemeClr val="lt1"/>
                </a:solidFill>
              </a:rPr>
              <a:t>¿Sabes cómo configurar tu perfil de salud electrónica?</a:t>
            </a:r>
            <a:endParaRPr sz="2400">
              <a:solidFill>
                <a:schemeClr val="lt1"/>
              </a:solidFill>
            </a:endParaRPr>
          </a:p>
        </p:txBody>
      </p:sp>
      <p:sp>
        <p:nvSpPr>
          <p:cNvPr id="708" name="Google Shape;708;p53"/>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r>
              <a:rPr lang="en-US" sz="1200" b="1">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709" name="Google Shape;709;p5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0" name="Google Shape;710;p5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11" name="Google Shape;711;p53"/>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0" name="Imagen 9">
            <a:extLst>
              <a:ext uri="{FF2B5EF4-FFF2-40B4-BE49-F238E27FC236}">
                <a16:creationId xmlns:a16="http://schemas.microsoft.com/office/drawing/2014/main" id="{CD6367E2-5B50-2B75-CA46-551E133878AD}"/>
              </a:ext>
            </a:extLst>
          </p:cNvPr>
          <p:cNvPicPr>
            <a:picLocks noChangeAspect="1"/>
          </p:cNvPicPr>
          <p:nvPr/>
        </p:nvPicPr>
        <p:blipFill>
          <a:blip r:embed="rId5"/>
          <a:stretch>
            <a:fillRect/>
          </a:stretch>
        </p:blipFill>
        <p:spPr>
          <a:xfrm>
            <a:off x="412695" y="151819"/>
            <a:ext cx="1622127" cy="339973"/>
          </a:xfrm>
          <a:prstGeom prst="rect">
            <a:avLst/>
          </a:prstGeom>
        </p:spPr>
      </p:pic>
      <p:sp>
        <p:nvSpPr>
          <p:cNvPr id="11" name="Google Shape;660;p43">
            <a:extLst>
              <a:ext uri="{FF2B5EF4-FFF2-40B4-BE49-F238E27FC236}">
                <a16:creationId xmlns:a16="http://schemas.microsoft.com/office/drawing/2014/main" id="{F1C48798-844B-6579-D3F9-8DC9E4EECC32}"/>
              </a:ext>
            </a:extLst>
          </p:cNvPr>
          <p:cNvSpPr txBox="1"/>
          <p:nvPr/>
        </p:nvSpPr>
        <p:spPr>
          <a:xfrm>
            <a:off x="778688" y="2324831"/>
            <a:ext cx="7628400" cy="175223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 </a:t>
            </a:r>
            <a:r>
              <a:rPr lang="en-US" sz="1800" b="1" i="1" u="none" strike="noStrike" cap="none">
                <a:solidFill>
                  <a:srgbClr val="000000"/>
                </a:solidFill>
                <a:latin typeface="Calibri"/>
                <a:ea typeface="Calibri"/>
                <a:cs typeface="Calibri"/>
                <a:sym typeface="Calibri"/>
              </a:rPr>
              <a:t>¡Felicidades! ¡Lo has conseguido! </a:t>
            </a:r>
            <a:r>
              <a:rPr lang="en-US"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100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¿Te ha resultado difícil configurar tu perfil sanitario?</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1000"/>
              </a:spcAft>
              <a:buClr>
                <a:srgbClr val="000000"/>
              </a:buClr>
              <a:buSzPts val="1800"/>
              <a:buFont typeface="Arial"/>
              <a:buNone/>
            </a:pPr>
            <a:r>
              <a:rPr lang="es-ES" sz="1800" b="0" i="0" u="none" strike="noStrike" cap="none">
                <a:solidFill>
                  <a:schemeClr val="dk1"/>
                </a:solidFill>
                <a:latin typeface="Calibri"/>
                <a:ea typeface="Calibri"/>
                <a:cs typeface="Calibri"/>
                <a:sym typeface="Calibri"/>
              </a:rPr>
              <a:t>¿Crees que es útil? ¿Por qué?</a:t>
            </a:r>
            <a:r>
              <a:rPr lang="en-US" sz="1800" b="0" i="0" u="none" strike="noStrike" cap="none">
                <a:solidFill>
                  <a:schemeClr val="dk1"/>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 </a:t>
            </a:r>
            <a:endParaRPr sz="18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8"/>
        <p:cNvGrpSpPr/>
        <p:nvPr/>
      </p:nvGrpSpPr>
      <p:grpSpPr>
        <a:xfrm>
          <a:off x="0" y="0"/>
          <a:ext cx="0" cy="0"/>
          <a:chOff x="0" y="0"/>
          <a:chExt cx="0" cy="0"/>
        </a:xfrm>
      </p:grpSpPr>
      <p:grpSp>
        <p:nvGrpSpPr>
          <p:cNvPr id="719" name="Google Shape;719;p54"/>
          <p:cNvGrpSpPr/>
          <p:nvPr/>
        </p:nvGrpSpPr>
        <p:grpSpPr>
          <a:xfrm>
            <a:off x="3491883" y="-20537"/>
            <a:ext cx="5643857" cy="4925766"/>
            <a:chOff x="0" y="0"/>
            <a:chExt cx="31136" cy="95943"/>
          </a:xfrm>
        </p:grpSpPr>
        <p:sp>
          <p:nvSpPr>
            <p:cNvPr id="720" name="Google Shape;720;p5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21" name="Google Shape;721;p5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22" name="Google Shape;722;p5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23" name="Google Shape;723;p54"/>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24" name="Google Shape;724;p5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25" name="Google Shape;725;p54"/>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Proyecto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726" name="Google Shape;726;p5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27" name="Google Shape;727;p5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2" name="Imagen 11">
            <a:extLst>
              <a:ext uri="{FF2B5EF4-FFF2-40B4-BE49-F238E27FC236}">
                <a16:creationId xmlns:a16="http://schemas.microsoft.com/office/drawing/2014/main" id="{D557C3C6-F970-9AD1-6AFC-947821DDC458}"/>
              </a:ext>
            </a:extLst>
          </p:cNvPr>
          <p:cNvPicPr>
            <a:picLocks noChangeAspect="1"/>
          </p:cNvPicPr>
          <p:nvPr/>
        </p:nvPicPr>
        <p:blipFill>
          <a:blip r:embed="rId6"/>
          <a:stretch>
            <a:fillRect/>
          </a:stretch>
        </p:blipFill>
        <p:spPr>
          <a:xfrm>
            <a:off x="6620990" y="4463716"/>
            <a:ext cx="2677395" cy="561141"/>
          </a:xfrm>
          <a:prstGeom prst="rect">
            <a:avLst/>
          </a:prstGeom>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1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148" name="Google Shape;148;p1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9" name="Google Shape;149;p1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50" name="Google Shape;150;p1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51" name="Google Shape;151;p19"/>
          <p:cNvSpPr txBox="1"/>
          <p:nvPr/>
        </p:nvSpPr>
        <p:spPr>
          <a:xfrm>
            <a:off x="395520" y="1627445"/>
            <a:ext cx="5327100" cy="397797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s-ES" sz="1700" b="1" i="0" u="none" strike="noStrike" cap="none">
                <a:solidFill>
                  <a:srgbClr val="002060"/>
                </a:solidFill>
                <a:latin typeface="Calibri"/>
                <a:ea typeface="Calibri"/>
                <a:cs typeface="Calibri"/>
                <a:sym typeface="Calibri"/>
              </a:rPr>
              <a:t>Gestión de historiales médicos personales</a:t>
            </a:r>
            <a:endParaRPr sz="1700" b="0" i="0" u="none" strike="noStrike" cap="none">
              <a:solidFill>
                <a:srgbClr val="000000"/>
              </a:solidFill>
              <a:latin typeface="Arial"/>
              <a:ea typeface="Arial"/>
              <a:cs typeface="Arial"/>
              <a:sym typeface="Arial"/>
            </a:endParaRPr>
          </a:p>
          <a:p>
            <a:pPr marL="342900" marR="0" lvl="0" indent="-342900" algn="l" rtl="0">
              <a:lnSpc>
                <a:spcPct val="115000"/>
              </a:lnSpc>
              <a:spcBef>
                <a:spcPts val="600"/>
              </a:spcBef>
              <a:spcAft>
                <a:spcPts val="0"/>
              </a:spcAft>
              <a:buClr>
                <a:srgbClr val="000000"/>
              </a:buClr>
              <a:buSzPts val="1700"/>
              <a:buFont typeface="Noto Sans Symbols"/>
              <a:buChar char="✔"/>
            </a:pPr>
            <a:r>
              <a:rPr lang="es-ES" sz="1700" b="0" i="0" u="none" strike="noStrike" cap="none">
                <a:solidFill>
                  <a:srgbClr val="000000"/>
                </a:solidFill>
                <a:latin typeface="Calibri"/>
                <a:ea typeface="Calibri"/>
                <a:cs typeface="Calibri"/>
                <a:sym typeface="Calibri"/>
              </a:rPr>
              <a:t>Permite a los pacientes acceder a su información sanitaria personal y gestionarla, incluidos los resultados de pruebas, medicamentos e historial médico.</a:t>
            </a:r>
            <a:endParaRPr sz="17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1700"/>
              <a:buFont typeface="Arial"/>
              <a:buNone/>
            </a:pPr>
            <a:r>
              <a:rPr lang="es-ES" sz="1700" b="1" i="0" u="none" strike="noStrike" cap="none">
                <a:solidFill>
                  <a:srgbClr val="002060"/>
                </a:solidFill>
                <a:latin typeface="Calibri"/>
                <a:ea typeface="Calibri"/>
                <a:cs typeface="Calibri"/>
                <a:sym typeface="Calibri"/>
              </a:rPr>
              <a:t>Tener acceso a recursos de información sanitaria</a:t>
            </a:r>
            <a:endParaRPr sz="1700" b="0" i="0" u="none" strike="noStrike" cap="none">
              <a:solidFill>
                <a:srgbClr val="000000"/>
              </a:solidFill>
              <a:latin typeface="Arial"/>
              <a:ea typeface="Arial"/>
              <a:cs typeface="Arial"/>
              <a:sym typeface="Arial"/>
            </a:endParaRPr>
          </a:p>
          <a:p>
            <a:pPr marL="342900" marR="0" lvl="0" indent="-342900" algn="l" rtl="0">
              <a:lnSpc>
                <a:spcPct val="115000"/>
              </a:lnSpc>
              <a:spcBef>
                <a:spcPts val="600"/>
              </a:spcBef>
              <a:spcAft>
                <a:spcPts val="0"/>
              </a:spcAft>
              <a:buClr>
                <a:srgbClr val="000000"/>
              </a:buClr>
              <a:buSzPts val="1700"/>
              <a:buFont typeface="Noto Sans Symbols"/>
              <a:buChar char="✔"/>
            </a:pPr>
            <a:r>
              <a:rPr lang="es-ES" sz="1700" b="0" i="0" u="none" strike="noStrike" cap="none">
                <a:solidFill>
                  <a:srgbClr val="000000"/>
                </a:solidFill>
                <a:latin typeface="Calibri"/>
                <a:ea typeface="Calibri"/>
                <a:cs typeface="Calibri"/>
                <a:sym typeface="Calibri"/>
              </a:rPr>
              <a:t>Proporcionar acceso a artículos, vídeos y material educativo sobre diversos temas de salud, así como a comunidades y foros en línea de apoyo y asesoramiento.</a:t>
            </a:r>
            <a:endParaRPr sz="17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52" name="Google Shape;152;p19"/>
          <p:cNvSpPr txBox="1">
            <a:spLocks noGrp="1"/>
          </p:cNvSpPr>
          <p:nvPr>
            <p:ph type="ctrTitle"/>
          </p:nvPr>
        </p:nvSpPr>
        <p:spPr>
          <a:xfrm>
            <a:off x="412851" y="483525"/>
            <a:ext cx="8318454"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 </a:t>
            </a:r>
            <a:r>
              <a:rPr lang="es-ES" sz="2400" b="1">
                <a:solidFill>
                  <a:schemeClr val="lt1"/>
                </a:solidFill>
                <a:latin typeface="Calibri"/>
                <a:ea typeface="Calibri"/>
                <a:cs typeface="Calibri"/>
                <a:sym typeface="Calibri"/>
              </a:rPr>
              <a:t>La alfabetización en sanidad electrónica puede ser útil cuando:</a:t>
            </a:r>
            <a:endParaRPr sz="2400">
              <a:solidFill>
                <a:schemeClr val="lt1"/>
              </a:solidFill>
            </a:endParaRPr>
          </a:p>
        </p:txBody>
      </p:sp>
      <p:pic>
        <p:nvPicPr>
          <p:cNvPr id="153" name="Google Shape;153;p19"/>
          <p:cNvPicPr preferRelativeResize="0"/>
          <p:nvPr/>
        </p:nvPicPr>
        <p:blipFill rotWithShape="1">
          <a:blip r:embed="rId5">
            <a:alphaModFix/>
          </a:blip>
          <a:srcRect/>
          <a:stretch/>
        </p:blipFill>
        <p:spPr>
          <a:xfrm>
            <a:off x="5762481" y="2155159"/>
            <a:ext cx="2872740" cy="1913244"/>
          </a:xfrm>
          <a:prstGeom prst="rect">
            <a:avLst/>
          </a:prstGeom>
          <a:noFill/>
          <a:ln>
            <a:noFill/>
          </a:ln>
        </p:spPr>
      </p:pic>
      <p:pic>
        <p:nvPicPr>
          <p:cNvPr id="11" name="Imagen 10">
            <a:extLst>
              <a:ext uri="{FF2B5EF4-FFF2-40B4-BE49-F238E27FC236}">
                <a16:creationId xmlns:a16="http://schemas.microsoft.com/office/drawing/2014/main" id="{4488ECDA-5814-08E2-1EC4-AD81EA578417}"/>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2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162" name="Google Shape;162;p2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3" name="Google Shape;163;p2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64" name="Google Shape;164;p2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65" name="Google Shape;165;p20"/>
          <p:cNvSpPr txBox="1"/>
          <p:nvPr/>
        </p:nvSpPr>
        <p:spPr>
          <a:xfrm>
            <a:off x="412695" y="1538460"/>
            <a:ext cx="6501157" cy="330855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s-ES" sz="1600" b="1" i="0" u="none" strike="noStrike" cap="none">
                <a:solidFill>
                  <a:srgbClr val="002060"/>
                </a:solidFill>
                <a:latin typeface="Calibri"/>
                <a:ea typeface="Calibri"/>
                <a:cs typeface="Calibri"/>
                <a:sym typeface="Calibri"/>
              </a:rPr>
              <a:t>Control remoto mediante sensores y dispositivos portátiles</a:t>
            </a:r>
            <a:endParaRPr sz="16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s-ES" sz="1600" b="0" i="0" u="none" strike="noStrike" cap="none">
                <a:solidFill>
                  <a:srgbClr val="000000"/>
                </a:solidFill>
                <a:latin typeface="Calibri"/>
                <a:ea typeface="Calibri"/>
                <a:cs typeface="Calibri"/>
                <a:sym typeface="Calibri"/>
              </a:rPr>
              <a:t>Utilización de dispositivos portátiles o sensores digitales para controlar el estado de salud de los pacientes y compartir los datos con los profesionales sanitarios.</a:t>
            </a:r>
            <a:endParaRPr sz="16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600" b="1" i="0" u="none" strike="noStrike" cap="none">
                <a:solidFill>
                  <a:srgbClr val="002060"/>
                </a:solidFill>
                <a:latin typeface="Calibri"/>
                <a:ea typeface="Calibri"/>
                <a:cs typeface="Calibri"/>
                <a:sym typeface="Calibri"/>
              </a:rPr>
              <a:t>Gestión de la medicación </a:t>
            </a:r>
            <a:endParaRPr sz="16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s-ES" sz="1600" b="0" i="0" u="none" strike="noStrike" cap="none">
                <a:solidFill>
                  <a:srgbClr val="000000"/>
                </a:solidFill>
                <a:latin typeface="Calibri"/>
                <a:ea typeface="Calibri"/>
                <a:cs typeface="Calibri"/>
                <a:sym typeface="Calibri"/>
              </a:rPr>
              <a:t>Proporcionar recordatorios y alertas para tomar medicamentos, pedir recambios y hacer un seguimiento del historial de medicación.</a:t>
            </a:r>
            <a:endParaRPr sz="16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s-ES" sz="1600" b="1" i="0" u="none" strike="noStrike" cap="none">
                <a:solidFill>
                  <a:srgbClr val="002060"/>
                </a:solidFill>
                <a:latin typeface="Calibri"/>
                <a:ea typeface="Calibri"/>
                <a:cs typeface="Calibri"/>
                <a:sym typeface="Calibri"/>
              </a:rPr>
              <a:t>Seguimiento de los progresos mediante aplicaciones de fitness y bienestar</a:t>
            </a:r>
            <a:endParaRPr sz="16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s-ES" sz="1600" b="0" i="0" u="none" strike="noStrike" cap="none">
                <a:solidFill>
                  <a:srgbClr val="000000"/>
                </a:solidFill>
                <a:latin typeface="Calibri"/>
                <a:ea typeface="Calibri"/>
                <a:cs typeface="Calibri"/>
                <a:sym typeface="Calibri"/>
              </a:rPr>
              <a:t>Ofrece programas personalizados de ejercicio y nutrición, seguimiento de los progresos y apoyo para mantener hábitos saludables.</a:t>
            </a:r>
            <a:endParaRPr sz="2000" b="1" i="0" u="none" strike="noStrike" cap="none">
              <a:solidFill>
                <a:schemeClr val="dk1"/>
              </a:solidFill>
              <a:latin typeface="Calibri"/>
              <a:ea typeface="Calibri"/>
              <a:cs typeface="Calibri"/>
              <a:sym typeface="Calibri"/>
            </a:endParaRPr>
          </a:p>
        </p:txBody>
      </p:sp>
      <p:sp>
        <p:nvSpPr>
          <p:cNvPr id="166" name="Google Shape;166;p20"/>
          <p:cNvSpPr txBox="1">
            <a:spLocks noGrp="1"/>
          </p:cNvSpPr>
          <p:nvPr>
            <p:ph type="ctrTitle"/>
          </p:nvPr>
        </p:nvSpPr>
        <p:spPr>
          <a:xfrm>
            <a:off x="412850" y="483525"/>
            <a:ext cx="8109717"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latin typeface="Calibri"/>
                <a:ea typeface="Calibri"/>
                <a:cs typeface="Calibri"/>
                <a:sym typeface="Calibri"/>
              </a:rPr>
              <a:t>La alfabetización en sanidad electrónica puede ser útil cuando:</a:t>
            </a:r>
            <a:endParaRPr sz="2400">
              <a:solidFill>
                <a:schemeClr val="lt1"/>
              </a:solidFill>
            </a:endParaRPr>
          </a:p>
        </p:txBody>
      </p:sp>
      <p:pic>
        <p:nvPicPr>
          <p:cNvPr id="167" name="Google Shape;167;p20"/>
          <p:cNvPicPr preferRelativeResize="0"/>
          <p:nvPr/>
        </p:nvPicPr>
        <p:blipFill rotWithShape="1">
          <a:blip r:embed="rId5">
            <a:alphaModFix/>
          </a:blip>
          <a:srcRect/>
          <a:stretch/>
        </p:blipFill>
        <p:spPr>
          <a:xfrm rot="16200000">
            <a:off x="6814921" y="2215206"/>
            <a:ext cx="2506167" cy="1692936"/>
          </a:xfrm>
          <a:prstGeom prst="rect">
            <a:avLst/>
          </a:prstGeom>
          <a:noFill/>
          <a:ln>
            <a:noFill/>
          </a:ln>
        </p:spPr>
      </p:pic>
      <p:pic>
        <p:nvPicPr>
          <p:cNvPr id="11" name="Imagen 10">
            <a:extLst>
              <a:ext uri="{FF2B5EF4-FFF2-40B4-BE49-F238E27FC236}">
                <a16:creationId xmlns:a16="http://schemas.microsoft.com/office/drawing/2014/main" id="{D1BEBD25-7524-8A01-F9C9-5B4B0B7FEB59}"/>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176" name="Google Shape;176;p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7" name="Google Shape;177;p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78" name="Google Shape;178;p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79" name="Google Shape;179;p3"/>
          <p:cNvSpPr txBox="1"/>
          <p:nvPr/>
        </p:nvSpPr>
        <p:spPr>
          <a:xfrm>
            <a:off x="871823" y="2186702"/>
            <a:ext cx="3190389" cy="245293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700"/>
              <a:buFont typeface="Arial"/>
              <a:buNone/>
            </a:pPr>
            <a:r>
              <a:rPr lang="es-ES" sz="1700" b="1" i="1" u="none" strike="noStrike" cap="none">
                <a:solidFill>
                  <a:srgbClr val="002060"/>
                </a:solidFill>
                <a:latin typeface="Calibri"/>
                <a:ea typeface="Calibri"/>
                <a:cs typeface="Calibri"/>
                <a:sym typeface="Calibri"/>
              </a:rPr>
              <a:t>Veamos si puedes evaluar tus propios conocimientos sobre la sanidad electrónica y los servicios en línea.</a:t>
            </a: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400"/>
              <a:buFont typeface="Arial"/>
              <a:buNone/>
            </a:pPr>
            <a:r>
              <a:rPr lang="es-ES" sz="1400" b="1" i="1" u="none" strike="noStrike" cap="none">
                <a:solidFill>
                  <a:srgbClr val="002060"/>
                </a:solidFill>
                <a:latin typeface="Calibri"/>
                <a:ea typeface="Calibri"/>
                <a:cs typeface="Calibri"/>
                <a:sym typeface="Calibri"/>
              </a:rPr>
              <a:t>Pasa a la siguiente diapositiva.....</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80" name="Google Shape;180;p3"/>
          <p:cNvSpPr txBox="1">
            <a:spLocks noGrp="1"/>
          </p:cNvSpPr>
          <p:nvPr>
            <p:ph type="ctrTitle"/>
          </p:nvPr>
        </p:nvSpPr>
        <p:spPr>
          <a:xfrm>
            <a:off x="412850" y="483525"/>
            <a:ext cx="8225823"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latin typeface="Calibri"/>
                <a:ea typeface="Calibri"/>
                <a:cs typeface="Calibri"/>
                <a:sym typeface="Calibri"/>
              </a:rPr>
              <a:t>Evalúa tus propios conocimientos sobre la sanidad electrónica</a:t>
            </a:r>
            <a:endParaRPr sz="2400">
              <a:solidFill>
                <a:schemeClr val="lt1"/>
              </a:solidFill>
            </a:endParaRPr>
          </a:p>
        </p:txBody>
      </p:sp>
      <p:pic>
        <p:nvPicPr>
          <p:cNvPr id="182" name="Google Shape;182;p3"/>
          <p:cNvPicPr preferRelativeResize="0"/>
          <p:nvPr/>
        </p:nvPicPr>
        <p:blipFill rotWithShape="1">
          <a:blip r:embed="rId5">
            <a:alphaModFix/>
          </a:blip>
          <a:srcRect/>
          <a:stretch/>
        </p:blipFill>
        <p:spPr>
          <a:xfrm>
            <a:off x="4793150" y="1627440"/>
            <a:ext cx="2863057" cy="2863057"/>
          </a:xfrm>
          <a:prstGeom prst="rect">
            <a:avLst/>
          </a:prstGeom>
          <a:noFill/>
          <a:ln>
            <a:noFill/>
          </a:ln>
        </p:spPr>
      </p:pic>
      <p:pic>
        <p:nvPicPr>
          <p:cNvPr id="11" name="Imagen 10">
            <a:extLst>
              <a:ext uri="{FF2B5EF4-FFF2-40B4-BE49-F238E27FC236}">
                <a16:creationId xmlns:a16="http://schemas.microsoft.com/office/drawing/2014/main" id="{79565BA3-E16A-F781-C7BC-D5E6D84C54CB}"/>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36"/>
          <p:cNvSpPr txBox="1">
            <a:spLocks noGrp="1"/>
          </p:cNvSpPr>
          <p:nvPr>
            <p:ph type="ctrTitle"/>
          </p:nvPr>
        </p:nvSpPr>
        <p:spPr>
          <a:xfrm>
            <a:off x="412850" y="483525"/>
            <a:ext cx="794050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Actividad en clase 1: Alfabetización en sanidad electrónica</a:t>
            </a:r>
            <a:r>
              <a:rPr lang="en-US" sz="2400" b="1">
                <a:solidFill>
                  <a:schemeClr val="lt1"/>
                </a:solidFill>
              </a:rPr>
              <a:t> </a:t>
            </a:r>
            <a:endParaRPr sz="2400" b="1">
              <a:solidFill>
                <a:schemeClr val="lt1"/>
              </a:solidFill>
            </a:endParaRPr>
          </a:p>
        </p:txBody>
      </p:sp>
      <p:sp>
        <p:nvSpPr>
          <p:cNvPr id="190" name="Google Shape;190;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191" name="Google Shape;191;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2" name="Google Shape;192;p3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93" name="Google Shape;193;p3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94" name="Google Shape;194;p36"/>
          <p:cNvSpPr txBox="1"/>
          <p:nvPr/>
        </p:nvSpPr>
        <p:spPr>
          <a:xfrm>
            <a:off x="251520" y="1597151"/>
            <a:ext cx="7704900" cy="2708393"/>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s-ES" sz="1800" b="0" i="0" u="none" strike="noStrike" cap="none">
                <a:solidFill>
                  <a:schemeClr val="dk1"/>
                </a:solidFill>
                <a:latin typeface="Calibri"/>
                <a:ea typeface="Calibri"/>
                <a:cs typeface="Calibri"/>
                <a:sym typeface="Calibri"/>
              </a:rPr>
              <a:t>¿Cómo crees que podrían afectarte personalmente los conocimientos sobre cibersalud?</a:t>
            </a:r>
          </a:p>
          <a:p>
            <a:pPr marL="457200" marR="0" lvl="0" indent="0" algn="just" rtl="0">
              <a:lnSpc>
                <a:spcPct val="100000"/>
              </a:lnSpc>
              <a:spcBef>
                <a:spcPts val="0"/>
              </a:spcBef>
              <a:spcAft>
                <a:spcPts val="0"/>
              </a:spcAft>
              <a:buClr>
                <a:schemeClr val="dk1"/>
              </a:buClr>
              <a:buSzPts val="1100"/>
              <a:buFont typeface="Arial"/>
              <a:buNone/>
            </a:pPr>
            <a:r>
              <a:rPr lang="es-ES" sz="1800" b="0" i="0" u="none" strike="noStrike" cap="none">
                <a:solidFill>
                  <a:schemeClr val="dk1"/>
                </a:solidFill>
                <a:latin typeface="Calibri"/>
                <a:ea typeface="Calibri"/>
                <a:cs typeface="Calibri"/>
                <a:sym typeface="Calibri"/>
              </a:rPr>
              <a:t>¿Hasta qué punto sabes utilizar los servicios en línea para gestionar tu salud?</a:t>
            </a:r>
          </a:p>
          <a:p>
            <a:pPr marL="457200" marR="0" lvl="0" indent="0" algn="just" rtl="0">
              <a:lnSpc>
                <a:spcPct val="100000"/>
              </a:lnSpc>
              <a:spcBef>
                <a:spcPts val="0"/>
              </a:spcBef>
              <a:spcAft>
                <a:spcPts val="0"/>
              </a:spcAft>
              <a:buClr>
                <a:schemeClr val="dk1"/>
              </a:buClr>
              <a:buSzPts val="1100"/>
              <a:buFont typeface="Arial"/>
              <a:buNone/>
            </a:pPr>
            <a:r>
              <a:rPr lang="es-ES" sz="1800" b="0" i="0" u="none" strike="noStrike" cap="none">
                <a:solidFill>
                  <a:schemeClr val="dk1"/>
                </a:solidFill>
                <a:latin typeface="Calibri"/>
                <a:ea typeface="Calibri"/>
                <a:cs typeface="Calibri"/>
                <a:sym typeface="Calibri"/>
              </a:rPr>
              <a:t>¿Crees que los servicios de salud electrónica son útiles? ¿En qué medida?</a:t>
            </a:r>
            <a:endParaRPr sz="1800" b="0" i="0" u="none" strike="noStrike" cap="none">
              <a:solidFill>
                <a:srgbClr val="000000"/>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lang="es-ES" sz="2000" b="0"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r>
              <a:rPr lang="es-ES" sz="2000" b="0" i="1" u="none" strike="noStrike" cap="none">
                <a:solidFill>
                  <a:schemeClr val="dk1"/>
                </a:solidFill>
                <a:latin typeface="Calibri"/>
                <a:ea typeface="Calibri"/>
                <a:cs typeface="Calibri"/>
                <a:sym typeface="Calibri"/>
              </a:rPr>
              <a:t>Haz el test de alfabetización</a:t>
            </a:r>
          </a:p>
          <a:p>
            <a:pPr marL="457200" marR="0" lvl="0" indent="0" algn="just" rtl="0">
              <a:lnSpc>
                <a:spcPct val="100000"/>
              </a:lnSpc>
              <a:spcBef>
                <a:spcPts val="0"/>
              </a:spcBef>
              <a:spcAft>
                <a:spcPts val="0"/>
              </a:spcAft>
              <a:buClr>
                <a:srgbClr val="000000"/>
              </a:buClr>
              <a:buSzPts val="2000"/>
              <a:buFont typeface="Arial"/>
              <a:buNone/>
            </a:pPr>
            <a:r>
              <a:rPr lang="es-ES" sz="2000" b="0" i="1" u="none" strike="noStrike" cap="none">
                <a:solidFill>
                  <a:schemeClr val="dk1"/>
                </a:solidFill>
                <a:latin typeface="Calibri"/>
                <a:ea typeface="Calibri"/>
                <a:cs typeface="Calibri"/>
                <a:sym typeface="Calibri"/>
              </a:rPr>
              <a:t>en sanidad electrónica para averiguarlo.</a:t>
            </a:r>
            <a:endParaRPr sz="2000" b="0" i="0" u="none" strike="noStrike" cap="none">
              <a:solidFill>
                <a:schemeClr val="dk1"/>
              </a:solidFill>
              <a:latin typeface="Calibri"/>
              <a:ea typeface="Calibri"/>
              <a:cs typeface="Calibri"/>
              <a:sym typeface="Calibri"/>
            </a:endParaRPr>
          </a:p>
        </p:txBody>
      </p:sp>
      <p:pic>
        <p:nvPicPr>
          <p:cNvPr id="195" name="Google Shape;195;p36"/>
          <p:cNvPicPr preferRelativeResize="0"/>
          <p:nvPr/>
        </p:nvPicPr>
        <p:blipFill rotWithShape="1">
          <a:blip r:embed="rId5">
            <a:alphaModFix/>
          </a:blip>
          <a:srcRect/>
          <a:stretch/>
        </p:blipFill>
        <p:spPr>
          <a:xfrm>
            <a:off x="5245194" y="3476065"/>
            <a:ext cx="2711226" cy="1029500"/>
          </a:xfrm>
          <a:prstGeom prst="rect">
            <a:avLst/>
          </a:prstGeom>
          <a:noFill/>
          <a:ln>
            <a:noFill/>
          </a:ln>
        </p:spPr>
      </p:pic>
      <p:pic>
        <p:nvPicPr>
          <p:cNvPr id="11" name="Imagen 10">
            <a:extLst>
              <a:ext uri="{FF2B5EF4-FFF2-40B4-BE49-F238E27FC236}">
                <a16:creationId xmlns:a16="http://schemas.microsoft.com/office/drawing/2014/main" id="{2E522FB3-3805-DEC1-75A5-98203D71C02C}"/>
              </a:ext>
            </a:extLst>
          </p:cNvPr>
          <p:cNvPicPr>
            <a:picLocks noChangeAspect="1"/>
          </p:cNvPicPr>
          <p:nvPr/>
        </p:nvPicPr>
        <p:blipFill>
          <a:blip r:embed="rId6"/>
          <a:stretch>
            <a:fillRect/>
          </a:stretch>
        </p:blipFill>
        <p:spPr>
          <a:xfrm>
            <a:off x="412695" y="151819"/>
            <a:ext cx="1622127" cy="339973"/>
          </a:xfrm>
          <a:prstGeom prst="rect">
            <a:avLst/>
          </a:prstGeom>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grpSp>
        <p:nvGrpSpPr>
          <p:cNvPr id="202" name="Google Shape;202;p44"/>
          <p:cNvGrpSpPr/>
          <p:nvPr/>
        </p:nvGrpSpPr>
        <p:grpSpPr>
          <a:xfrm>
            <a:off x="3491883" y="-20537"/>
            <a:ext cx="5643857" cy="4925766"/>
            <a:chOff x="0" y="0"/>
            <a:chExt cx="31136" cy="95943"/>
          </a:xfrm>
        </p:grpSpPr>
        <p:sp>
          <p:nvSpPr>
            <p:cNvPr id="203" name="Google Shape;203;p4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04" name="Google Shape;204;p4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205" name="Google Shape;205;p4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06" name="Google Shape;206;p44"/>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207" name="Google Shape;207;p4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208" name="Google Shape;208;p44"/>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Proyecto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209" name="Google Shape;209;p4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210" name="Google Shape;210;p4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2" name="Imagen 11">
            <a:extLst>
              <a:ext uri="{FF2B5EF4-FFF2-40B4-BE49-F238E27FC236}">
                <a16:creationId xmlns:a16="http://schemas.microsoft.com/office/drawing/2014/main" id="{66E3391D-3984-1D32-A840-213C83C3AAC2}"/>
              </a:ext>
            </a:extLst>
          </p:cNvPr>
          <p:cNvPicPr>
            <a:picLocks noChangeAspect="1"/>
          </p:cNvPicPr>
          <p:nvPr/>
        </p:nvPicPr>
        <p:blipFill>
          <a:blip r:embed="rId6"/>
          <a:stretch>
            <a:fillRect/>
          </a:stretch>
        </p:blipFill>
        <p:spPr>
          <a:xfrm>
            <a:off x="6723784" y="4550093"/>
            <a:ext cx="2138439" cy="448184"/>
          </a:xfrm>
          <a:prstGeom prst="rect">
            <a:avLst/>
          </a:prstGeom>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3144</Words>
  <Application>Microsoft Office PowerPoint</Application>
  <PresentationFormat>Προβολή στην οθόνη (16:9)</PresentationFormat>
  <Paragraphs>370</Paragraphs>
  <Slides>46</Slides>
  <Notes>46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46</vt:i4>
      </vt:variant>
    </vt:vector>
  </HeadingPairs>
  <TitlesOfParts>
    <vt:vector size="52" baseType="lpstr">
      <vt:lpstr>Play</vt:lpstr>
      <vt:lpstr>Noto Sans Symbols</vt:lpstr>
      <vt:lpstr>Calibri</vt:lpstr>
      <vt:lpstr>Open Sans</vt:lpstr>
      <vt:lpstr>Arial</vt:lpstr>
      <vt:lpstr>Θέμα του Office</vt:lpstr>
      <vt:lpstr>Sanidad electrónica Cómo la tecnología cambia nuestra forma de gestionar la salud</vt:lpstr>
      <vt:lpstr>Introduzcámonos en la sanidad electrónica:</vt:lpstr>
      <vt:lpstr>Sin alfabetización no hay sanidad electrónica</vt:lpstr>
      <vt:lpstr>La alfabetización en sanidad electrónica puede ser útil cuando:</vt:lpstr>
      <vt:lpstr> La alfabetización en sanidad electrónica puede ser útil cuando:</vt:lpstr>
      <vt:lpstr>La alfabetización en sanidad electrónica puede ser útil cuando:</vt:lpstr>
      <vt:lpstr>Evalúa tus propios conocimientos sobre la sanidad electrónica</vt:lpstr>
      <vt:lpstr>Actividad en clase 1: Alfabetización en sanidad electrónica </vt:lpstr>
      <vt:lpstr>Παρουσίαση του PowerPoint</vt:lpstr>
      <vt:lpstr>Παρουσίαση του PowerPoint</vt:lpstr>
      <vt:lpstr>Usar servicios en línea:</vt:lpstr>
      <vt:lpstr>Gestión de la nutrición al utilizar servicios en línea</vt:lpstr>
      <vt:lpstr>Παρουσίαση του PowerPoint</vt:lpstr>
      <vt:lpstr>Gestión de los conocimientos sanitarios al utilizar servicios en línea</vt:lpstr>
      <vt:lpstr>Aplicaciones sanitarias más conocidas</vt:lpstr>
      <vt:lpstr>Juegos de salud más conocidos</vt:lpstr>
      <vt:lpstr>Tecnología portátil más conocida</vt:lpstr>
      <vt:lpstr>Tipos más conocidos de sanidad electrónica y su significado</vt:lpstr>
      <vt:lpstr>Tipos más conocidos de sanidad electrónica y su significado</vt:lpstr>
      <vt:lpstr>Tipos más conocidos de sanidad electrónica y su significado</vt:lpstr>
      <vt:lpstr>Tipos más conocidos de sanidad electrónica y su significado</vt:lpstr>
      <vt:lpstr>Tipos más conocidos de sanidad electrónica y su significado</vt:lpstr>
      <vt:lpstr>Tipos más conocidos de sanidad electrónica y su significado</vt:lpstr>
      <vt:lpstr>Actividad en clase 2: Pon a prueba tus conocimientos sobre nutrición, forma física y salud</vt:lpstr>
      <vt:lpstr>Παρουσίαση του PowerPoint</vt:lpstr>
      <vt:lpstr>Sanidad electrónica Cómo la tecnología cambia nuestra forma de gestionar la salud</vt:lpstr>
      <vt:lpstr>LA SANIDAD ELECTRÓNICA ES SANIDAD INTELIGENTE: Tecnologías y servicios actuales</vt:lpstr>
      <vt:lpstr>Ventajas de utilizar los servicios de sanidad electrónica</vt:lpstr>
      <vt:lpstr>Ventajas de utilizar los servicios de sanidad electrónica</vt:lpstr>
      <vt:lpstr>Ventajas de utilizar los servicios de sanidad electrónica</vt:lpstr>
      <vt:lpstr>Ventajas de utilizar los servicios de sanidad electrónica</vt:lpstr>
      <vt:lpstr>Beneficios de usar los servicios de sanidad electrónica</vt:lpstr>
      <vt:lpstr>Beneficios de usar los servicios de sanidad electrónica</vt:lpstr>
      <vt:lpstr>Ahora veámoslo en la práctica...</vt:lpstr>
      <vt:lpstr>Παρουσίαση του PowerPoint</vt:lpstr>
      <vt:lpstr>Παρουσίαση του PowerPoint</vt:lpstr>
      <vt:lpstr>Παρουσίαση του PowerPoint</vt:lpstr>
      <vt:lpstr>¿Sabes cómo configurar tu perfil de salud electrónica?</vt:lpstr>
      <vt:lpstr>¿Sabes cómo configurar tu perfil de salud electrónica?</vt:lpstr>
      <vt:lpstr>Do you know how to set up your e-Health Profile?</vt:lpstr>
      <vt:lpstr>¿Sabes cómo configurar tu perfil de salud electrónica?</vt:lpstr>
      <vt:lpstr>Παρουσίαση του PowerPoint</vt:lpstr>
      <vt:lpstr>¿Sabes cómo configurar tu perfil de salud electrónica?</vt:lpstr>
      <vt:lpstr>Do you know how to set up your e-Health Profile?</vt:lpstr>
      <vt:lpstr>¿Sabes cómo configurar tu perfil de salud electrónica?</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Sanidad electrónica Cómo la tecnología cambia nuestra forma de gestionar la salud</dc:title>
  <dc:creator>MM design</dc:creator>
  <cp:lastModifiedBy>Panagiotis Anastassopoulos</cp:lastModifiedBy>
  <cp:revision>3</cp:revision>
  <dcterms:created xsi:type="dcterms:W3CDTF">2020-11-16T07:54:04Z</dcterms:created>
  <dcterms:modified xsi:type="dcterms:W3CDTF">2023-11-17T23:41:16Z</dcterms:modified>
</cp:coreProperties>
</file>