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type="screen16x9"/>
  <p:notesSz cx="6858000" cy="9144000"/>
  <p:embeddedFontLst>
    <p:embeddedFont>
      <p:font typeface="Calibri" panose="020F0502020204030204" pitchFamily="34" charset="0"/>
      <p:regular r:id="rId67"/>
      <p:bold r:id="rId68"/>
      <p:italic r:id="rId69"/>
      <p:boldItalic r:id="rId70"/>
    </p:embeddedFont>
    <p:embeddedFont>
      <p:font typeface="Open Sans" panose="020B0606030504020204" pitchFamily="34" charset="0"/>
      <p:regular r:id="rId71"/>
      <p:bold r:id="rId72"/>
      <p:italic r:id="rId73"/>
      <p:boldItalic r:id="rId74"/>
    </p:embeddedFont>
    <p:embeddedFont>
      <p:font typeface="Play" panose="020B0604020202020204" charset="0"/>
      <p:regular r:id="rId75"/>
      <p:bold r:id="rId76"/>
    </p:embeddedFont>
    <p:embeddedFont>
      <p:font typeface="Roboto" panose="02000000000000000000"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jI9waHDp8Aiy50UiTTn08mRUeR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6B7B3D-834C-4109-910E-704764688444}">
  <a:tblStyle styleId="{8B6B7B3D-834C-4109-910E-70476468844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b="off" i="off"/>
      <a:tcStyle>
        <a:tcBdr/>
        <a:fill>
          <a:solidFill>
            <a:srgbClr val="DEE7D0"/>
          </a:solidFill>
        </a:fill>
      </a:tcStyle>
    </a:band1H>
    <a:band2H>
      <a:tcTxStyle b="off" i="off"/>
      <a:tcStyle>
        <a:tcBdr/>
      </a:tcStyle>
    </a:band2H>
    <a:band1V>
      <a:tcTxStyle b="off" i="off"/>
      <a:tcStyle>
        <a:tcBdr/>
        <a:fill>
          <a:solidFill>
            <a:srgbClr val="DEE7D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F5C983BD-912D-4AEC-BEAA-167935DB8FC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c4477f9b8a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c4477f9b8a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1c4477f9b8a_2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c4477f9b8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c4477f9b8a_2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c4477f9b8a_2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c4477f9b8a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c4477f9b8a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1c4477f9b8a_2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c4477f9b8a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c4477f9b8a_2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1c4477f9b8a_2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c4477f9b8a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c4477f9b8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1c4477f9b8a_2_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c4477f9b8a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c4477f9b8a_2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c4477f9b8a_2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4477f9b8a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c4477f9b8a_2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c4477f9b8a_2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c4477f9b8a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c4477f9b8a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1c4477f9b8a_2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4477f9b8a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c4477f9b8a_2_1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1c4477f9b8a_2_1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c45d1c72d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c4477f9b8a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c4477f9b8a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1c4477f9b8a_2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c45d1c72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c45d1c72d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1c45d1c72da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1c45d1c72da_1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c45d1c72da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1c45d1c72da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1c45d1c72da_1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45d1c72da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c45d1c72da_1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1c45d1c72da_1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c45d1c72da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c45d1c72da_1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1c45d1c72da_1_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c45d1c72da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c45d1c72da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1c45d1c72da_1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c45d1c72da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1c45d1c72da_1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1c45d1c72da_1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c45d1c72da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c45d1c72da_1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1c45d1c72da_1_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c45d1c72da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1c45d1c72da_1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g1c45d1c72da_1_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4477f9b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c4477f9b8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1c4477f9b8a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c45d1c72da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1c45d1c72da_1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1c45d1c72da_1_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c45d1c72da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1c45d1c72da_1_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g1c45d1c72da_1_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43" name="Google Shape;54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4d5a7389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24d5a73890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9" name="Google Shape;559;g24d5a73890a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4d5a73890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24d5a73890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g24d5a73890a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4d5a73890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4d5a73890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Convenienza: Gli anziani di solito preferiscono le interazioni umane.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Opzioni disponibili: A volte avere troppe opzioni può essere una causa di "paralisi dell'analisi", il che significa che le persone diventano ansiose e decidono di non continuare con l'attività.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Sconti e buoni affari: Questo potrebbe essere scoraggiante (e motivo di sfiducia)</a:t>
            </a:r>
            <a:r>
              <a:rPr lang="en-US" sz="1500">
                <a:highlight>
                  <a:srgbClr val="FFFFFF"/>
                </a:highlight>
                <a:latin typeface="Roboto"/>
                <a:ea typeface="Roboto"/>
                <a:cs typeface="Roboto"/>
                <a:sym typeface="Roboto"/>
              </a:rPr>
              <a:t> </a:t>
            </a:r>
            <a:r>
              <a:rPr lang="en-US" sz="1200" b="0" i="0" u="none" strike="noStrike" cap="none">
                <a:solidFill>
                  <a:schemeClr val="dk1"/>
                </a:solidFill>
                <a:latin typeface="Calibri"/>
                <a:ea typeface="Calibri"/>
                <a:cs typeface="Calibri"/>
                <a:sym typeface="Calibri"/>
              </a:rPr>
              <a:t>per gli anziani in quanto possono cadere preda di offerte e truffe "troppo buone per essere vere".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Cancellazioni: Gli anziani possono trovare difficoltà a trovare o capire le politiche di cancellazione. Questo potrebbe anche essere un motivo di sfiducia.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Cattive esperienze: Di nuovo, cadere preda di truffe può essere un deterrente.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588" name="Google Shape;588;g24d5a73890a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4d5a73890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4d5a73890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24d5a73890a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4d5a73890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4d5a73890a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24d5a73890a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4d5a73890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24d5a73890a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24d5a73890a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4d5a73890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4d5a73890a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24d5a73890a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8" name="Google Shape;12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4d5a73890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24d5a73890a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g24d5a73890a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4d5a73890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4d5a73890a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24d5a73890a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4d5a73890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4d5a73890a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4d5a73890a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4d5a73890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4d5a73890a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g24d5a73890a_0_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4d5a73890a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24d5a73890a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g24d5a73890a_0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4d5a73890a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24d5a73890a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g24d5a73890a_0_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4d5a73890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24d5a73890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24d5a73890a_0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4d5a73890a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4d5a73890a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g24d5a73890a_0_2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4d5a73890a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g24d5a73890a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g24d5a73890a_0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4d5a73890a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24d5a73890a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1" name="Google Shape;801;g24d5a73890a_0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4d5a73890a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24d5a73890a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g24d5a73890a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4d5a73890a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24d5a73890a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24d5a73890a_0_3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4d5a73890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g24d5a73890a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1" name="Google Shape;851;g24d5a73890a_0_3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4d5a73890a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24d5a73890a_0_3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g24d5a73890a_0_3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4d5a73890a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24d5a73890a_0_4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24d5a73890a_0_4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4d5a73890a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g24d5a73890a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g24d5a73890a_0_3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4d5a73890a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g24d5a73890a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g24d5a73890a_0_4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24d5a73890a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24d5a73890a_0_4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0" name="Google Shape;940;g24d5a73890a_0_4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24d5a73890a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g24d5a73890a_0_4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6" name="Google Shape;956;g24d5a73890a_0_4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4d5a73890a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g24d5a73890a_0_4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0" name="Google Shape;970;g24d5a73890a_0_4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c4477f9b8a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c4477f9b8a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c4477f9b8a_2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24d5a73890a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24d5a73890a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g24d5a73890a_0_4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4d5a73890a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g24d5a73890a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g24d5a73890a_0_4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4d5a73890a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24d5a73890a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g24d5a73890a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4d5a73890a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g24d5a73890a_0_5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9" name="Google Shape;1029;g24d5a73890a_0_5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4d5a73890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g24d5a73890a_0_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g24d5a73890a_0_5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c4477f9b8a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c4477f9b8a_2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1c4477f9b8a_2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c4477f9b8a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c4477f9b8a_2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c4477f9b8a_2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c4477f9b8a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c4477f9b8a_2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1c4477f9b8a_2_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459581"/>
            <a:ext cx="5486400" cy="3086100"/>
          </a:xfrm>
          <a:prstGeom prst="rect">
            <a:avLst/>
          </a:prstGeom>
          <a:noFill/>
          <a:ln>
            <a:noFill/>
          </a:ln>
        </p:spPr>
      </p:sp>
      <p:sp>
        <p:nvSpPr>
          <p:cNvPr id="68" name="Google Shape;68;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aura.com/learn/airbnb-scams"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aura.com/learn/airbnb-scams" TargetMode="Externa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9.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5.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1.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4.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jp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7.jp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jp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hyperlink" Target="http://www.hotels.com/" TargetMode="Externa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hyperlink" Target="https://chrome.google.com/webstore/detail/google-translate/aapbdbdomjkkjkaonfhkkikfgjllcleb/related" TargetMode="External"/><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hyperlink" Target="https://www.pentahotels.com/hotels/germany/leipzig" TargetMode="External"/><Relationship Id="rId10"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hyperlink" Target="https://www.pentahotels.com/hotels/germany/leipzig" TargetMode="Externa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9.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hyperlink" Target="https://chrome.google.com/webstore/detail/accessibility-a-powerful/nnmmmhcflgbendklbhknkkacnjempijd?hl=en" TargetMode="Externa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3.jp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3.jp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5248023" y="1390790"/>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a:t>  </a:t>
            </a:r>
            <a:r>
              <a:rPr lang="en-US" sz="3600" b="1">
                <a:solidFill>
                  <a:srgbClr val="1F108C"/>
                </a:solidFill>
              </a:rPr>
              <a:t>Gestione online del tempo libero:</a:t>
            </a:r>
            <a:endParaRPr sz="2800" b="1">
              <a:solidFill>
                <a:srgbClr val="1F108C"/>
              </a:solidFill>
            </a:endParaRPr>
          </a:p>
        </p:txBody>
      </p:sp>
      <p:sp>
        <p:nvSpPr>
          <p:cNvPr id="92" name="Google Shape;92;p1"/>
          <p:cNvSpPr txBox="1">
            <a:spLocks noGrp="1"/>
          </p:cNvSpPr>
          <p:nvPr>
            <p:ph type="subTitle" idx="1"/>
          </p:nvPr>
        </p:nvSpPr>
        <p:spPr>
          <a:xfrm>
            <a:off x="5248029" y="2985313"/>
            <a:ext cx="3895800" cy="972300"/>
          </a:xfrm>
          <a:prstGeom prst="rect">
            <a:avLst/>
          </a:prstGeom>
          <a:noFill/>
          <a:ln>
            <a:noFill/>
          </a:ln>
        </p:spPr>
        <p:txBody>
          <a:bodyPr spcFirstLastPara="1" wrap="square" lIns="91425" tIns="45700" rIns="91425" bIns="45700" anchor="t" anchorCtr="0">
            <a:normAutofit fontScale="25000" lnSpcReduction="10000"/>
          </a:bodyPr>
          <a:lstStyle/>
          <a:p>
            <a:pPr marL="0" lvl="0" indent="0" algn="ctr" rtl="0">
              <a:lnSpc>
                <a:spcPct val="100000"/>
              </a:lnSpc>
              <a:spcBef>
                <a:spcPts val="0"/>
              </a:spcBef>
              <a:spcAft>
                <a:spcPts val="0"/>
              </a:spcAft>
              <a:buClr>
                <a:srgbClr val="1F108C"/>
              </a:buClr>
              <a:buSzPct val="111111"/>
              <a:buNone/>
            </a:pPr>
            <a:r>
              <a:rPr lang="en-US" sz="7200" b="1" i="1">
                <a:solidFill>
                  <a:srgbClr val="1F108C"/>
                </a:solidFill>
              </a:rPr>
              <a:t>Risorse didattiche (Attività 1)</a:t>
            </a:r>
            <a:endParaRPr sz="7200" b="1" i="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3" name="Google Shape;93;p1" descr="Logo  Description automatically generated with medium confidence"/>
          <p:cNvPicPr preferRelativeResize="0"/>
          <p:nvPr/>
        </p:nvPicPr>
        <p:blipFill rotWithShape="1">
          <a:blip r:embed="rId4">
            <a:alphaModFix/>
          </a:blip>
          <a:srcRect/>
          <a:stretch/>
        </p:blipFill>
        <p:spPr>
          <a:xfrm>
            <a:off x="6078669" y="-99259"/>
            <a:ext cx="3065157" cy="1354107"/>
          </a:xfrm>
          <a:prstGeom prst="rect">
            <a:avLst/>
          </a:prstGeom>
          <a:noFill/>
          <a:ln>
            <a:noFill/>
          </a:ln>
        </p:spPr>
      </p:pic>
      <p:sp>
        <p:nvSpPr>
          <p:cNvPr id="94" name="Google Shape;94;p1"/>
          <p:cNvSpPr txBox="1"/>
          <p:nvPr/>
        </p:nvSpPr>
        <p:spPr>
          <a:xfrm>
            <a:off x="3940225" y="3853625"/>
            <a:ext cx="4959600" cy="572434"/>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Clr>
                <a:schemeClr val="dk1"/>
              </a:buClr>
              <a:buSzPts val="1100"/>
              <a:buFont typeface="Arial"/>
              <a:buNone/>
            </a:pPr>
            <a:r>
              <a:rPr lang="en-US" sz="700" b="0" i="1" u="none" strike="noStrike" cap="none">
                <a:solidFill>
                  <a:srgbClr val="20124D"/>
                </a:solidFill>
                <a:latin typeface="Open Sans"/>
                <a:ea typeface="Open Sans"/>
                <a:cs typeface="Open Sans"/>
                <a:sym typeface="Open Sans"/>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a:p>
        </p:txBody>
      </p:sp>
      <p:sp>
        <p:nvSpPr>
          <p:cNvPr id="95" name="Google Shape;95;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Progetto n.: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96" name="Google Shape;96;p1" descr="Blue text on a white background&#10;&#10;Descrizione generata automaticamente"/>
          <p:cNvPicPr preferRelativeResize="0"/>
          <p:nvPr/>
        </p:nvPicPr>
        <p:blipFill rotWithShape="1">
          <a:blip r:embed="rId5">
            <a:alphaModFix/>
          </a:blip>
          <a:srcRect/>
          <a:stretch/>
        </p:blipFill>
        <p:spPr>
          <a:xfrm>
            <a:off x="6104969" y="4511116"/>
            <a:ext cx="2743200" cy="575510"/>
          </a:xfrm>
          <a:prstGeom prst="rect">
            <a:avLst/>
          </a:prstGeom>
          <a:noFill/>
          <a:ln>
            <a:noFill/>
          </a:ln>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c4477f9b8a_2_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1c4477f9b8a_2_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a:t>
            </a:r>
            <a:r>
              <a:rPr lang="en-US"/>
              <a:t>    </a:t>
            </a:r>
            <a:r>
              <a:rPr lang="en-US" sz="2400" b="1">
                <a:solidFill>
                  <a:schemeClr val="lt1"/>
                </a:solidFill>
              </a:rPr>
              <a:t> Caso di studio</a:t>
            </a:r>
            <a:r>
              <a:rPr lang="en-US"/>
              <a:t> </a:t>
            </a:r>
            <a:endParaRPr sz="2400">
              <a:solidFill>
                <a:schemeClr val="lt1"/>
              </a:solidFill>
            </a:endParaRPr>
          </a:p>
        </p:txBody>
      </p:sp>
      <p:sp>
        <p:nvSpPr>
          <p:cNvPr id="215" name="Google Shape;215;g1c4477f9b8a_2_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216" name="Google Shape;216;g1c4477f9b8a_2_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7" name="Google Shape;217;g1c4477f9b8a_2_6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18" name="Google Shape;218;g1c4477f9b8a_2_6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19" name="Google Shape;219;g1c4477f9b8a_2_63"/>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 B) Brainstorming </a:t>
            </a:r>
            <a:endParaRPr sz="2200" b="1" i="0" u="none" strike="noStrike" cap="none">
              <a:solidFill>
                <a:schemeClr val="dk1"/>
              </a:solidFill>
              <a:latin typeface="Calibri"/>
              <a:ea typeface="Calibri"/>
              <a:cs typeface="Calibri"/>
              <a:sym typeface="Calibri"/>
            </a:endParaRPr>
          </a:p>
        </p:txBody>
      </p:sp>
      <p:sp>
        <p:nvSpPr>
          <p:cNvPr id="220" name="Google Shape;220;g1c4477f9b8a_2_63"/>
          <p:cNvSpPr txBox="1"/>
          <p:nvPr/>
        </p:nvSpPr>
        <p:spPr>
          <a:xfrm>
            <a:off x="719552" y="2389949"/>
            <a:ext cx="77049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J.O. ha commesso un errore?</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 che punto ha commesso l'errore?</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Cos'è questo phishing o pharming?</a:t>
            </a:r>
            <a:endParaRPr sz="2000" b="0" i="0" u="none" strike="noStrike" cap="none">
              <a:solidFill>
                <a:schemeClr val="dk1"/>
              </a:solidFill>
              <a:latin typeface="Calibri"/>
              <a:ea typeface="Calibri"/>
              <a:cs typeface="Calibri"/>
              <a:sym typeface="Calibri"/>
            </a:endParaRPr>
          </a:p>
        </p:txBody>
      </p:sp>
      <p:pic>
        <p:nvPicPr>
          <p:cNvPr id="221" name="Google Shape;221;g1c4477f9b8a_2_63"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c4477f9b8a_2_8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1c4477f9b8a_2_8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229" name="Google Shape;229;g1c4477f9b8a_2_8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230" name="Google Shape;230;g1c4477f9b8a_2_8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1" name="Google Shape;231;g1c4477f9b8a_2_8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2" name="Google Shape;232;g1c4477f9b8a_2_8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33" name="Google Shape;233;g1c4477f9b8a_2_89"/>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3.1.B) Brainstorming</a:t>
            </a:r>
            <a:endParaRPr sz="2200" b="1" i="0" u="none" strike="noStrike" cap="none">
              <a:solidFill>
                <a:schemeClr val="dk1"/>
              </a:solidFill>
              <a:latin typeface="Calibri"/>
              <a:ea typeface="Calibri"/>
              <a:cs typeface="Calibri"/>
              <a:sym typeface="Calibri"/>
            </a:endParaRPr>
          </a:p>
        </p:txBody>
      </p:sp>
      <p:sp>
        <p:nvSpPr>
          <p:cNvPr id="234" name="Google Shape;234;g1c4477f9b8a_2_89"/>
          <p:cNvSpPr txBox="1"/>
          <p:nvPr/>
        </p:nvSpPr>
        <p:spPr>
          <a:xfrm>
            <a:off x="548202" y="2023087"/>
            <a:ext cx="77049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Il passo numero 4 è dove tutto va storto</a:t>
            </a:r>
            <a:r>
              <a:rPr lang="en-US" sz="2000" b="0" i="0" u="none" strike="noStrike" cap="none">
                <a:solidFill>
                  <a:schemeClr val="dk1"/>
                </a:solidFill>
                <a:latin typeface="Calibri"/>
                <a:ea typeface="Calibri"/>
                <a:cs typeface="Calibri"/>
                <a:sym typeface="Calibri"/>
              </a:rPr>
              <a:t>. J.O. non dubita delle intenzioni di Emilio e finisce per </a:t>
            </a:r>
            <a:r>
              <a:rPr lang="en-US" sz="2000" b="1" i="0" u="none" strike="noStrike" cap="none">
                <a:solidFill>
                  <a:schemeClr val="dk1"/>
                </a:solidFill>
                <a:latin typeface="Calibri"/>
                <a:ea typeface="Calibri"/>
                <a:cs typeface="Calibri"/>
                <a:sym typeface="Calibri"/>
              </a:rPr>
              <a:t>dargli i suoi dati personali</a:t>
            </a:r>
            <a:r>
              <a:rPr lang="en-US" sz="2000" b="0" i="0" u="none" strike="noStrike" cap="none">
                <a:solidFill>
                  <a:schemeClr val="dk1"/>
                </a:solidFill>
                <a:latin typeface="Calibri"/>
                <a:ea typeface="Calibri"/>
                <a:cs typeface="Calibri"/>
                <a:sym typeface="Calibri"/>
              </a:rPr>
              <a:t> (indirizzo email privato) e un contatto diretto per </a:t>
            </a:r>
            <a:r>
              <a:rPr lang="en-US" sz="2000" b="1" i="0" u="none" strike="noStrike" cap="none">
                <a:solidFill>
                  <a:schemeClr val="dk1"/>
                </a:solidFill>
                <a:latin typeface="Calibri"/>
                <a:ea typeface="Calibri"/>
                <a:cs typeface="Calibri"/>
                <a:sym typeface="Calibri"/>
              </a:rPr>
              <a:t>bypassare la sicurezza della piattaforma Airbnb</a:t>
            </a:r>
            <a:r>
              <a:rPr lang="en-US" sz="2000" b="0" i="0" u="none" strike="noStrike" cap="none">
                <a:solidFill>
                  <a:schemeClr val="dk1"/>
                </a:solidFill>
                <a:latin typeface="Calibri"/>
                <a:ea typeface="Calibri"/>
                <a:cs typeface="Calibri"/>
                <a:sym typeface="Calibri"/>
              </a:rPr>
              <a:t>. Da quel momento in poi, </a:t>
            </a:r>
            <a:r>
              <a:rPr lang="en-US" sz="2000" b="1" i="0" u="none" strike="noStrike" cap="none">
                <a:solidFill>
                  <a:schemeClr val="dk1"/>
                </a:solidFill>
                <a:latin typeface="Calibri"/>
                <a:ea typeface="Calibri"/>
                <a:cs typeface="Calibri"/>
                <a:sym typeface="Calibri"/>
              </a:rPr>
              <a:t>il truffatore (Emilio) ha assunto l'identità di Airbnb</a:t>
            </a:r>
            <a:r>
              <a:rPr lang="en-US" sz="2000" b="0" i="0" u="none" strike="noStrike" cap="none">
                <a:solidFill>
                  <a:schemeClr val="dk1"/>
                </a:solidFill>
                <a:latin typeface="Calibri"/>
                <a:ea typeface="Calibri"/>
                <a:cs typeface="Calibri"/>
                <a:sym typeface="Calibri"/>
              </a:rPr>
              <a:t> e ha inviato a J.O. tutti i passaggi che sarebbero stati soliti per una prenotazione attraverso la piattaforma, con e-mail che sembravano esattamente quelle reali.</a:t>
            </a:r>
            <a:endParaRPr sz="2000" b="0" i="0" u="none" strike="noStrike" cap="none">
              <a:solidFill>
                <a:schemeClr val="dk1"/>
              </a:solidFill>
              <a:latin typeface="Calibri"/>
              <a:ea typeface="Calibri"/>
              <a:cs typeface="Calibri"/>
              <a:sym typeface="Calibri"/>
            </a:endParaRPr>
          </a:p>
        </p:txBody>
      </p:sp>
      <p:pic>
        <p:nvPicPr>
          <p:cNvPr id="235" name="Google Shape;235;g1c4477f9b8a_2_89"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c4477f9b8a_2_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1c4477f9b8a_2_5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243" name="Google Shape;243;g1c4477f9b8a_2_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244" name="Google Shape;244;g1c4477f9b8a_2_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5" name="Google Shape;245;g1c4477f9b8a_2_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46" name="Google Shape;246;g1c4477f9b8a_2_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47" name="Google Shape;247;g1c4477f9b8a_2_50"/>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3.1.B) Brainstorming</a:t>
            </a:r>
            <a:endParaRPr sz="2200" b="1" i="0" u="none" strike="noStrike" cap="none">
              <a:solidFill>
                <a:schemeClr val="dk1"/>
              </a:solidFill>
              <a:latin typeface="Calibri"/>
              <a:ea typeface="Calibri"/>
              <a:cs typeface="Calibri"/>
              <a:sym typeface="Calibri"/>
            </a:endParaRPr>
          </a:p>
        </p:txBody>
      </p:sp>
      <p:sp>
        <p:nvSpPr>
          <p:cNvPr id="248" name="Google Shape;248;g1c4477f9b8a_2_50"/>
          <p:cNvSpPr txBox="1"/>
          <p:nvPr/>
        </p:nvSpPr>
        <p:spPr>
          <a:xfrm>
            <a:off x="539552" y="1837149"/>
            <a:ext cx="77049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J.O. è stato truffato su 6,700 EUR (caso reale in Spagna 2017)</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J.O. divenne sospettoso quando si rese conto che l'indirizzo (alloggio) che Emilio gli aveva dato non esisteva. </a:t>
            </a:r>
            <a:r>
              <a:rPr lang="en-US" sz="2000" b="1" i="0" u="none" strike="noStrike" cap="none">
                <a:solidFill>
                  <a:schemeClr val="dk1"/>
                </a:solidFill>
                <a:latin typeface="Calibri"/>
                <a:ea typeface="Calibri"/>
                <a:cs typeface="Calibri"/>
                <a:sym typeface="Calibri"/>
              </a:rPr>
              <a:t>Ha scritto ad Airbnb per confermare l'indirizzo (indirizzo e-mail ufficiale di Airbnb) e ha scoperto di essere stato truffato.</a:t>
            </a:r>
            <a:r>
              <a:rPr lang="en-US" sz="2000" b="0" i="0" u="none" strike="noStrike" cap="none">
                <a:solidFill>
                  <a:schemeClr val="dk1"/>
                </a:solidFill>
                <a:latin typeface="Calibri"/>
                <a:ea typeface="Calibri"/>
                <a:cs typeface="Calibri"/>
                <a:sym typeface="Calibri"/>
              </a:rPr>
              <a:t> Quando si è lamentato con Airbnb, hanno confermato che non potevano intervenire in quanto il pagamento è stato effettuato al di fuori della piattaforma.</a:t>
            </a:r>
            <a:endParaRPr sz="2000" b="0" i="0" u="none" strike="noStrike" cap="none">
              <a:solidFill>
                <a:schemeClr val="dk1"/>
              </a:solidFill>
              <a:latin typeface="Calibri"/>
              <a:ea typeface="Calibri"/>
              <a:cs typeface="Calibri"/>
              <a:sym typeface="Calibri"/>
            </a:endParaRPr>
          </a:p>
        </p:txBody>
      </p:sp>
      <p:pic>
        <p:nvPicPr>
          <p:cNvPr id="249" name="Google Shape;249;g1c4477f9b8a_2_50"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1c4477f9b8a_2_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1c4477f9b8a_2_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 </a:t>
            </a:r>
            <a:endParaRPr sz="2400" b="1">
              <a:solidFill>
                <a:schemeClr val="lt1"/>
              </a:solidFill>
            </a:endParaRPr>
          </a:p>
        </p:txBody>
      </p:sp>
      <p:sp>
        <p:nvSpPr>
          <p:cNvPr id="257" name="Google Shape;257;g1c4477f9b8a_2_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58" name="Google Shape;258;g1c4477f9b8a_2_35"/>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9" name="Google Shape;259;g1c4477f9b8a_2_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0" name="Google Shape;260;g1c4477f9b8a_2_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61" name="Google Shape;261;g1c4477f9b8a_2_35"/>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262" name="Google Shape;262;g1c4477f9b8a_2_35"/>
          <p:cNvSpPr txBox="1"/>
          <p:nvPr/>
        </p:nvSpPr>
        <p:spPr>
          <a:xfrm>
            <a:off x="326550" y="2109075"/>
            <a:ext cx="84909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Ricorda: </a:t>
            </a:r>
            <a:r>
              <a:rPr lang="en-US" sz="2000" b="1" i="0" u="none" strike="noStrike" cap="none">
                <a:solidFill>
                  <a:schemeClr val="dk1"/>
                </a:solidFill>
                <a:latin typeface="Calibri"/>
                <a:ea typeface="Calibri"/>
                <a:cs typeface="Calibri"/>
                <a:sym typeface="Calibri"/>
              </a:rPr>
              <a:t>Non trasferire mai denaro al di fuori di Airbnb o condividere il tuo indirizzo e-mail prima che sia stata accettata una prenotazione</a:t>
            </a:r>
            <a:r>
              <a:rPr lang="en-US" sz="2000" b="0" i="0" u="none" strike="noStrike" cap="none">
                <a:solidFill>
                  <a:schemeClr val="dk1"/>
                </a:solidFill>
                <a:latin typeface="Calibri"/>
                <a:ea typeface="Calibri"/>
                <a:cs typeface="Calibri"/>
                <a:sym typeface="Calibri"/>
              </a:rPr>
              <a:t>. Se qualcuno e-mail ti chiede di pagare o accettare pagamenti al di fuori di Airbnb, dovresti contattare Airbnb immediatamente.</a:t>
            </a:r>
            <a:endParaRPr sz="2000" b="1" i="0" u="none" strike="noStrike" cap="none">
              <a:solidFill>
                <a:schemeClr val="dk1"/>
              </a:solidFill>
              <a:latin typeface="Calibri"/>
              <a:ea typeface="Calibri"/>
              <a:cs typeface="Calibri"/>
              <a:sym typeface="Calibri"/>
            </a:endParaRPr>
          </a:p>
        </p:txBody>
      </p:sp>
      <p:sp>
        <p:nvSpPr>
          <p:cNvPr id="263" name="Google Shape;263;g1c4477f9b8a_2_35"/>
          <p:cNvSpPr txBox="1"/>
          <p:nvPr/>
        </p:nvSpPr>
        <p:spPr>
          <a:xfrm>
            <a:off x="411107" y="4566729"/>
            <a:ext cx="6379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5103E"/>
                </a:solidFill>
                <a:highlight>
                  <a:srgbClr val="FFFFFF"/>
                </a:highlight>
                <a:latin typeface="Calibri"/>
                <a:ea typeface="Calibri"/>
                <a:cs typeface="Calibri"/>
                <a:sym typeface="Calibri"/>
              </a:rPr>
              <a:t>https://www.airbnb.it/help/article/1542</a:t>
            </a:r>
            <a:endParaRPr/>
          </a:p>
        </p:txBody>
      </p:sp>
      <p:pic>
        <p:nvPicPr>
          <p:cNvPr id="264" name="Google Shape;264;g1c4477f9b8a_2_35"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c4477f9b8a_2_10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1c4477f9b8a_2_10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a:t>
            </a:r>
            <a:r>
              <a:rPr lang="en-US"/>
              <a:t> </a:t>
            </a:r>
            <a:r>
              <a:rPr lang="en-US" sz="2400" b="1">
                <a:solidFill>
                  <a:schemeClr val="lt1"/>
                </a:solidFill>
              </a:rPr>
              <a:t>di studio</a:t>
            </a:r>
            <a:endParaRPr sz="2400">
              <a:solidFill>
                <a:schemeClr val="lt1"/>
              </a:solidFill>
            </a:endParaRPr>
          </a:p>
        </p:txBody>
      </p:sp>
      <p:sp>
        <p:nvSpPr>
          <p:cNvPr id="272" name="Google Shape;272;g1c4477f9b8a_2_10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273" name="Google Shape;273;g1c4477f9b8a_2_10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4" name="Google Shape;274;g1c4477f9b8a_2_10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5" name="Google Shape;275;g1c4477f9b8a_2_10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6" name="Google Shape;276;g1c4477f9b8a_2_102"/>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3.1.B) Brainstorming </a:t>
            </a:r>
            <a:endParaRPr sz="2200" b="1" i="0" u="none" strike="noStrike" cap="none">
              <a:solidFill>
                <a:schemeClr val="dk1"/>
              </a:solidFill>
              <a:latin typeface="Calibri"/>
              <a:ea typeface="Calibri"/>
              <a:cs typeface="Calibri"/>
              <a:sym typeface="Calibri"/>
            </a:endParaRPr>
          </a:p>
        </p:txBody>
      </p:sp>
      <p:sp>
        <p:nvSpPr>
          <p:cNvPr id="277" name="Google Shape;277;g1c4477f9b8a_2_102"/>
          <p:cNvSpPr txBox="1"/>
          <p:nvPr/>
        </p:nvSpPr>
        <p:spPr>
          <a:xfrm>
            <a:off x="539552" y="1837149"/>
            <a:ext cx="77049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Quali precauzioni di sicurezza avrebbe dovuto prendere J.O.?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		 </a:t>
            </a:r>
            <a:endParaRPr sz="20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sp>
        <p:nvSpPr>
          <p:cNvPr id="278" name="Google Shape;278;g1c4477f9b8a_2_102"/>
          <p:cNvSpPr txBox="1"/>
          <p:nvPr/>
        </p:nvSpPr>
        <p:spPr>
          <a:xfrm>
            <a:off x="4486275" y="2853418"/>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9" name="Google Shape;279;g1c4477f9b8a_2_10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c4477f9b8a_2_1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g1c4477f9b8a_2_14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Individua la truffa</a:t>
            </a:r>
            <a:endParaRPr sz="2400">
              <a:solidFill>
                <a:schemeClr val="lt1"/>
              </a:solidFill>
            </a:endParaRPr>
          </a:p>
        </p:txBody>
      </p:sp>
      <p:sp>
        <p:nvSpPr>
          <p:cNvPr id="287" name="Google Shape;287;g1c4477f9b8a_2_1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288" name="Google Shape;288;g1c4477f9b8a_2_1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9" name="Google Shape;289;g1c4477f9b8a_2_1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0" name="Google Shape;290;g1c4477f9b8a_2_14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91" name="Google Shape;291;g1c4477f9b8a_2_142"/>
          <p:cNvSpPr txBox="1"/>
          <p:nvPr/>
        </p:nvSpPr>
        <p:spPr>
          <a:xfrm>
            <a:off x="539552" y="13475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URL sicuro</a:t>
            </a:r>
            <a:endParaRPr sz="2200" b="1" i="0" u="none" strike="noStrike" cap="none">
              <a:solidFill>
                <a:schemeClr val="dk1"/>
              </a:solidFill>
              <a:latin typeface="Calibri"/>
              <a:ea typeface="Calibri"/>
              <a:cs typeface="Calibri"/>
              <a:sym typeface="Calibri"/>
            </a:endParaRPr>
          </a:p>
        </p:txBody>
      </p:sp>
      <p:pic>
        <p:nvPicPr>
          <p:cNvPr id="292" name="Google Shape;292;g1c4477f9b8a_2_142"/>
          <p:cNvPicPr preferRelativeResize="0"/>
          <p:nvPr/>
        </p:nvPicPr>
        <p:blipFill rotWithShape="1">
          <a:blip r:embed="rId5">
            <a:alphaModFix/>
          </a:blip>
          <a:srcRect/>
          <a:stretch/>
        </p:blipFill>
        <p:spPr>
          <a:xfrm>
            <a:off x="918700" y="2858100"/>
            <a:ext cx="3924300" cy="1885950"/>
          </a:xfrm>
          <a:prstGeom prst="rect">
            <a:avLst/>
          </a:prstGeom>
          <a:noFill/>
          <a:ln>
            <a:noFill/>
          </a:ln>
        </p:spPr>
      </p:pic>
      <p:sp>
        <p:nvSpPr>
          <p:cNvPr id="293" name="Google Shape;293;g1c4477f9b8a_2_142"/>
          <p:cNvSpPr txBox="1"/>
          <p:nvPr/>
        </p:nvSpPr>
        <p:spPr>
          <a:xfrm>
            <a:off x="539550" y="1837150"/>
            <a:ext cx="8174100" cy="32008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Guarda l'URL della pagina web — inizia con http o https? </a:t>
            </a:r>
            <a:r>
              <a:rPr lang="en-US" sz="2000" b="1" i="0" u="none" strike="noStrike" cap="none">
                <a:solidFill>
                  <a:schemeClr val="dk1"/>
                </a:solidFill>
                <a:latin typeface="Calibri"/>
                <a:ea typeface="Calibri"/>
                <a:cs typeface="Calibri"/>
                <a:sym typeface="Calibri"/>
              </a:rPr>
              <a:t>Quando un URL inizia con </a:t>
            </a:r>
            <a:r>
              <a:rPr lang="en-US" sz="2000" b="1" i="0" u="none" strike="noStrike" cap="none">
                <a:solidFill>
                  <a:schemeClr val="dk1"/>
                </a:solidFill>
                <a:highlight>
                  <a:srgbClr val="DEE7D0"/>
                </a:highlight>
                <a:latin typeface="Calibri"/>
                <a:ea typeface="Calibri"/>
                <a:cs typeface="Calibri"/>
                <a:sym typeface="Calibri"/>
              </a:rPr>
              <a:t>https://</a:t>
            </a:r>
            <a:r>
              <a:rPr lang="en-US" sz="2000" b="1" i="0" u="none" strike="noStrike" cap="none">
                <a:solidFill>
                  <a:schemeClr val="dk1"/>
                </a:solidFill>
                <a:latin typeface="Calibri"/>
                <a:ea typeface="Calibri"/>
                <a:cs typeface="Calibri"/>
                <a:sym typeface="Calibri"/>
              </a:rPr>
              <a:t>, significa che la connessione è sicura. </a:t>
            </a:r>
            <a:r>
              <a:rPr lang="en-US" sz="2000" b="0" i="0" u="none" strike="noStrike" cap="none">
                <a:solidFill>
                  <a:schemeClr val="dk1"/>
                </a:solidFill>
                <a:latin typeface="Calibri"/>
                <a:ea typeface="Calibri"/>
                <a:cs typeface="Calibri"/>
                <a:sym typeface="Calibri"/>
              </a:rPr>
              <a:t>Quasi tutti i principali siti web, in particolare quelli che gestiscono informazioni personali, proteggono i loro dati con una connessione https. Se un URL include solo http, la connessione non è sicura e la pagina potrebbe non essere sicura.</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30000"/>
              </a:lnSpc>
              <a:spcBef>
                <a:spcPts val="0"/>
              </a:spcBef>
              <a:spcAft>
                <a:spcPts val="1200"/>
              </a:spcAft>
              <a:buNone/>
            </a:pPr>
            <a:r>
              <a:rPr lang="en-US" sz="2000" b="0" i="0" u="none" strike="noStrike" cap="none">
                <a:solidFill>
                  <a:schemeClr val="dk1"/>
                </a:solidFill>
                <a:latin typeface="Calibri"/>
                <a:ea typeface="Calibri"/>
                <a:cs typeface="Calibri"/>
                <a:sym typeface="Calibri"/>
              </a:rPr>
              <a:t>Se vedi un indirizzo come "airbnb1.com" o "airbnb-bookings.com", non</a:t>
            </a:r>
            <a:r>
              <a:rPr lang="en-US" sz="2000" b="1" i="0" u="none" strike="noStrike" cap="none">
                <a:solidFill>
                  <a:schemeClr val="dk1"/>
                </a:solidFill>
                <a:latin typeface="Calibri"/>
                <a:ea typeface="Calibri"/>
                <a:cs typeface="Calibri"/>
                <a:sym typeface="Calibri"/>
              </a:rPr>
              <a:t> inserire le tue informazioni. </a:t>
            </a:r>
            <a:endParaRPr sz="2000" b="1" i="0" u="none" strike="noStrike" cap="none">
              <a:solidFill>
                <a:schemeClr val="dk1"/>
              </a:solidFill>
              <a:latin typeface="Calibri"/>
              <a:ea typeface="Calibri"/>
              <a:cs typeface="Calibri"/>
              <a:sym typeface="Calibri"/>
            </a:endParaRPr>
          </a:p>
        </p:txBody>
      </p:sp>
      <p:pic>
        <p:nvPicPr>
          <p:cNvPr id="294" name="Google Shape;294;g1c4477f9b8a_2_142"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c4477f9b8a_2_1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1c4477f9b8a_2_15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Individua la truffa </a:t>
            </a:r>
            <a:endParaRPr sz="2400">
              <a:solidFill>
                <a:schemeClr val="lt1"/>
              </a:solidFill>
            </a:endParaRPr>
          </a:p>
        </p:txBody>
      </p:sp>
      <p:sp>
        <p:nvSpPr>
          <p:cNvPr id="302" name="Google Shape;302;g1c4477f9b8a_2_15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303" name="Google Shape;303;g1c4477f9b8a_2_15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4" name="Google Shape;304;g1c4477f9b8a_2_15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5" name="Google Shape;305;g1c4477f9b8a_2_15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6" name="Google Shape;306;g1c4477f9b8a_2_158"/>
          <p:cNvSpPr txBox="1"/>
          <p:nvPr/>
        </p:nvSpPr>
        <p:spPr>
          <a:xfrm>
            <a:off x="539552" y="1289947"/>
            <a:ext cx="620182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Pagamenti al di fuori della piattaforma Airbnb </a:t>
            </a:r>
            <a:endParaRPr sz="2200" b="1" i="0" u="none" strike="noStrike" cap="none">
              <a:solidFill>
                <a:schemeClr val="dk1"/>
              </a:solidFill>
              <a:latin typeface="Calibri"/>
              <a:ea typeface="Calibri"/>
              <a:cs typeface="Calibri"/>
              <a:sym typeface="Calibri"/>
            </a:endParaRPr>
          </a:p>
        </p:txBody>
      </p:sp>
      <p:sp>
        <p:nvSpPr>
          <p:cNvPr id="307" name="Google Shape;307;g1c4477f9b8a_2_158"/>
          <p:cNvSpPr txBox="1"/>
          <p:nvPr/>
        </p:nvSpPr>
        <p:spPr>
          <a:xfrm>
            <a:off x="87000" y="1996975"/>
            <a:ext cx="4785300" cy="31866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40000"/>
              </a:lnSpc>
              <a:spcBef>
                <a:spcPts val="1100"/>
              </a:spcBef>
              <a:spcAft>
                <a:spcPts val="0"/>
              </a:spcAft>
              <a:buNone/>
            </a:pPr>
            <a:r>
              <a:rPr lang="en-US" sz="2000" b="0" i="0" u="none" strike="noStrike" cap="none">
                <a:solidFill>
                  <a:schemeClr val="dk1"/>
                </a:solidFill>
                <a:latin typeface="Calibri"/>
                <a:ea typeface="Calibri"/>
                <a:cs typeface="Calibri"/>
                <a:sym typeface="Calibri"/>
              </a:rPr>
              <a:t>Se ricevi un messaggio da un host </a:t>
            </a:r>
            <a:r>
              <a:rPr lang="en-US" sz="2000" b="1" i="0" u="none" strike="noStrike" cap="none">
                <a:solidFill>
                  <a:schemeClr val="dk1"/>
                </a:solidFill>
                <a:latin typeface="Calibri"/>
                <a:ea typeface="Calibri"/>
                <a:cs typeface="Calibri"/>
                <a:sym typeface="Calibri"/>
              </a:rPr>
              <a:t>che ti chiede di pagare tramite un'altra app (non Airbnb),</a:t>
            </a:r>
            <a:r>
              <a:rPr lang="en-US" sz="2000" b="0" i="0" u="none" strike="noStrike" cap="none">
                <a:solidFill>
                  <a:schemeClr val="dk1"/>
                </a:solidFill>
                <a:latin typeface="Calibri"/>
                <a:ea typeface="Calibri"/>
                <a:cs typeface="Calibri"/>
                <a:sym typeface="Calibri"/>
              </a:rPr>
              <a:t> un bonifico bancario o un altro sito web,</a:t>
            </a:r>
            <a:r>
              <a:rPr lang="en-US" sz="2000" b="1" i="0" u="none" strike="noStrike" cap="none">
                <a:solidFill>
                  <a:schemeClr val="dk1"/>
                </a:solidFill>
                <a:latin typeface="Calibri"/>
                <a:ea typeface="Calibri"/>
                <a:cs typeface="Calibri"/>
                <a:sym typeface="Calibri"/>
              </a:rPr>
              <a:t> è una truffa</a:t>
            </a:r>
            <a:r>
              <a:rPr lang="en-US" sz="2000" b="0" i="0" u="none" strike="noStrike" cap="none">
                <a:solidFill>
                  <a:schemeClr val="dk1"/>
                </a:solidFill>
                <a:latin typeface="Calibri"/>
                <a:ea typeface="Calibri"/>
                <a:cs typeface="Calibri"/>
                <a:sym typeface="Calibri"/>
              </a:rPr>
              <a:t>. </a:t>
            </a:r>
            <a:endParaRPr/>
          </a:p>
          <a:p>
            <a:pPr marL="0" marR="0" lvl="0" indent="0" algn="l" rtl="0">
              <a:lnSpc>
                <a:spcPct val="140000"/>
              </a:lnSpc>
              <a:spcBef>
                <a:spcPts val="1100"/>
              </a:spcBef>
              <a:spcAft>
                <a:spcPts val="200"/>
              </a:spcAft>
              <a:buClr>
                <a:schemeClr val="dk1"/>
              </a:buClr>
              <a:buSzPct val="55000"/>
              <a:buFont typeface="Arial"/>
              <a:buNone/>
            </a:pPr>
            <a:r>
              <a:rPr lang="en-US" sz="2000" b="0" i="0" u="none" strike="noStrike" cap="none">
                <a:solidFill>
                  <a:schemeClr val="dk1"/>
                </a:solidFill>
                <a:latin typeface="Calibri"/>
                <a:ea typeface="Calibri"/>
                <a:cs typeface="Calibri"/>
                <a:sym typeface="Calibri"/>
              </a:rPr>
              <a:t>Cerca i segni di un'e-mail di phishing, tra cui parole errate, errori </a:t>
            </a:r>
            <a:r>
              <a:rPr lang="en-US" sz="2000" b="1" i="0" u="none" strike="noStrike" cap="none">
                <a:solidFill>
                  <a:schemeClr val="dk1"/>
                </a:solidFill>
                <a:latin typeface="Calibri"/>
                <a:ea typeface="Calibri"/>
                <a:cs typeface="Calibri"/>
                <a:sym typeface="Calibri"/>
              </a:rPr>
              <a:t>grammaticali e linguaggio minaccioso o urgente. </a:t>
            </a:r>
            <a:r>
              <a:rPr lang="en-US" sz="2000" b="0" i="0" u="none" strike="noStrike" cap="none">
                <a:solidFill>
                  <a:schemeClr val="dk1"/>
                </a:solidFill>
                <a:latin typeface="Calibri"/>
                <a:ea typeface="Calibri"/>
                <a:cs typeface="Calibri"/>
                <a:sym typeface="Calibri"/>
              </a:rPr>
              <a:t>Non fare clic sui link o inviare informazioni personali se non sei sicuro di un'e-mail.</a:t>
            </a:r>
            <a:endParaRPr sz="2000" b="0" i="0" u="none" strike="noStrike" cap="none">
              <a:solidFill>
                <a:schemeClr val="dk1"/>
              </a:solidFill>
              <a:latin typeface="Calibri"/>
              <a:ea typeface="Calibri"/>
              <a:cs typeface="Calibri"/>
              <a:sym typeface="Calibri"/>
            </a:endParaRPr>
          </a:p>
        </p:txBody>
      </p:sp>
      <p:sp>
        <p:nvSpPr>
          <p:cNvPr id="308" name="Google Shape;308;g1c4477f9b8a_2_158"/>
          <p:cNvSpPr txBox="1"/>
          <p:nvPr/>
        </p:nvSpPr>
        <p:spPr>
          <a:xfrm>
            <a:off x="134625" y="4585725"/>
            <a:ext cx="7832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Fonte: https://community.withairbnb.com/t5/Supporto/CREARE-UN-ACCOUNT-MANAGER-DI-VIAGGI/m-p/222563</a:t>
            </a:r>
            <a:endParaRPr sz="1200" b="0" i="0" u="none" strike="noStrike" cap="none">
              <a:solidFill>
                <a:srgbClr val="000000"/>
              </a:solidFill>
              <a:latin typeface="Arial"/>
              <a:ea typeface="Arial"/>
              <a:cs typeface="Arial"/>
              <a:sym typeface="Arial"/>
            </a:endParaRPr>
          </a:p>
        </p:txBody>
      </p:sp>
      <p:pic>
        <p:nvPicPr>
          <p:cNvPr id="309" name="Google Shape;309;g1c4477f9b8a_2_158"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310" name="Google Shape;310;g1c4477f9b8a_2_158" descr="A screenshot of a computer&#10;&#10;Descrizione generata automaticamente"/>
          <p:cNvPicPr preferRelativeResize="0"/>
          <p:nvPr/>
        </p:nvPicPr>
        <p:blipFill rotWithShape="1">
          <a:blip r:embed="rId6">
            <a:alphaModFix/>
          </a:blip>
          <a:srcRect/>
          <a:stretch/>
        </p:blipFill>
        <p:spPr>
          <a:xfrm>
            <a:off x="4914900" y="2110409"/>
            <a:ext cx="4229100" cy="2065683"/>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c4477f9b8a_2_19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1c4477f9b8a_2_19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Individua la truffa </a:t>
            </a:r>
            <a:endParaRPr sz="2400">
              <a:solidFill>
                <a:schemeClr val="lt1"/>
              </a:solidFill>
            </a:endParaRPr>
          </a:p>
        </p:txBody>
      </p:sp>
      <p:sp>
        <p:nvSpPr>
          <p:cNvPr id="318" name="Google Shape;318;g1c4477f9b8a_2_19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p:txBody>
      </p:sp>
      <p:sp>
        <p:nvSpPr>
          <p:cNvPr id="319" name="Google Shape;319;g1c4477f9b8a_2_19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0" name="Google Shape;320;g1c4477f9b8a_2_19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1" name="Google Shape;321;g1c4477f9b8a_2_19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2" name="Google Shape;322;g1c4477f9b8a_2_195"/>
          <p:cNvSpPr txBox="1"/>
          <p:nvPr/>
        </p:nvSpPr>
        <p:spPr>
          <a:xfrm>
            <a:off x="539552" y="1289947"/>
            <a:ext cx="64971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Pagamenti al di fuori di una piattaforma ufficiale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200" b="1" i="0" u="none" strike="noStrike" cap="none">
              <a:solidFill>
                <a:schemeClr val="dk1"/>
              </a:solidFill>
              <a:latin typeface="Calibri"/>
              <a:ea typeface="Calibri"/>
              <a:cs typeface="Calibri"/>
              <a:sym typeface="Calibri"/>
            </a:endParaRPr>
          </a:p>
        </p:txBody>
      </p:sp>
      <p:sp>
        <p:nvSpPr>
          <p:cNvPr id="323" name="Google Shape;323;g1c4477f9b8a_2_195"/>
          <p:cNvSpPr txBox="1"/>
          <p:nvPr/>
        </p:nvSpPr>
        <p:spPr>
          <a:xfrm>
            <a:off x="183075" y="2188088"/>
            <a:ext cx="8644500" cy="2401200"/>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40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Questo può essere applicato anche ad altri siti web di prenotazione alberghiera online come BOOKING.COM o HOTELS.COM o il sito ufficiale di un hotel.</a:t>
            </a:r>
            <a:endParaRPr sz="2000" b="0" i="0" u="none" strike="noStrike" cap="none">
              <a:solidFill>
                <a:schemeClr val="dk1"/>
              </a:solidFill>
              <a:latin typeface="Calibri"/>
              <a:ea typeface="Calibri"/>
              <a:cs typeface="Calibri"/>
              <a:sym typeface="Calibri"/>
            </a:endParaRPr>
          </a:p>
          <a:p>
            <a:pPr marL="228600" marR="0" lvl="0" indent="0" algn="l" rtl="0">
              <a:lnSpc>
                <a:spcPct val="100000"/>
              </a:lnSpc>
              <a:spcBef>
                <a:spcPts val="40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228600" marR="0" lvl="0" indent="0" algn="l" rtl="0">
              <a:lnSpc>
                <a:spcPct val="100000"/>
              </a:lnSpc>
              <a:spcBef>
                <a:spcPts val="40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Oltre all'indirizzo URL, ci sono altri elementi importanti da cercare su un sito Web per assicurarsi che non sia un gemello falso:</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40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dati di contatto (ad esempio, assicurarsi che l'indirizzo e-mail abbia un proprio dominio, ad esempio info@hotelname.com e non φ).</a:t>
            </a:r>
            <a:endParaRPr sz="1200" b="1" i="0" u="none" strike="noStrike" cap="none">
              <a:solidFill>
                <a:schemeClr val="dk1"/>
              </a:solidFill>
              <a:latin typeface="Calibri"/>
              <a:ea typeface="Calibri"/>
              <a:cs typeface="Calibri"/>
              <a:sym typeface="Calibri"/>
            </a:endParaRPr>
          </a:p>
        </p:txBody>
      </p:sp>
      <p:sp>
        <p:nvSpPr>
          <p:cNvPr id="324" name="Google Shape;324;g1c4477f9b8a_2_195"/>
          <p:cNvSpPr txBox="1"/>
          <p:nvPr/>
        </p:nvSpPr>
        <p:spPr>
          <a:xfrm>
            <a:off x="182250" y="4642875"/>
            <a:ext cx="7832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Fonte: Aura (s.d.) Non lasciare che queste 10 truffe su Airbnb rovinino le tue vacanze nel 2023. Recuperato da:  https://www.aura.com/learn/airbnb-scams</a:t>
            </a:r>
            <a:endParaRPr sz="1200" b="0" i="1" u="none" strike="noStrike" cap="none">
              <a:solidFill>
                <a:srgbClr val="000000"/>
              </a:solidFill>
              <a:latin typeface="Calibri"/>
              <a:ea typeface="Calibri"/>
              <a:cs typeface="Calibri"/>
              <a:sym typeface="Calibri"/>
            </a:endParaRPr>
          </a:p>
        </p:txBody>
      </p:sp>
      <p:pic>
        <p:nvPicPr>
          <p:cNvPr id="325" name="Google Shape;325;g1c4477f9b8a_2_195" descr="Blue text on a white background&#10;&#10;Descrizione generata automaticamente"/>
          <p:cNvPicPr preferRelativeResize="0"/>
          <p:nvPr/>
        </p:nvPicPr>
        <p:blipFill rotWithShape="1">
          <a:blip r:embed="rId5">
            <a:alphaModFix/>
          </a:blip>
          <a:srcRect/>
          <a:stretch/>
        </p:blipFill>
        <p:spPr>
          <a:xfrm>
            <a:off x="344158" y="84259"/>
            <a:ext cx="2743200" cy="575510"/>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c4477f9b8a_2_1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g1c4477f9b8a_2_17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Individua la truffa </a:t>
            </a:r>
            <a:endParaRPr sz="2400">
              <a:solidFill>
                <a:schemeClr val="lt1"/>
              </a:solidFill>
            </a:endParaRPr>
          </a:p>
        </p:txBody>
      </p:sp>
      <p:sp>
        <p:nvSpPr>
          <p:cNvPr id="333" name="Google Shape;333;g1c4477f9b8a_2_1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334" name="Google Shape;334;g1c4477f9b8a_2_1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5" name="Google Shape;335;g1c4477f9b8a_2_17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36" name="Google Shape;336;g1c4477f9b8a_2_17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37" name="Google Shape;337;g1c4477f9b8a_2_179"/>
          <p:cNvSpPr txBox="1"/>
          <p:nvPr/>
        </p:nvSpPr>
        <p:spPr>
          <a:xfrm>
            <a:off x="539552" y="12899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Troppo bello per essere vero</a:t>
            </a:r>
            <a:endParaRPr sz="2200" b="1" i="0" u="none" strike="noStrike" cap="none">
              <a:solidFill>
                <a:schemeClr val="dk1"/>
              </a:solidFill>
              <a:latin typeface="Calibri"/>
              <a:ea typeface="Calibri"/>
              <a:cs typeface="Calibri"/>
              <a:sym typeface="Calibri"/>
            </a:endParaRPr>
          </a:p>
        </p:txBody>
      </p:sp>
      <p:sp>
        <p:nvSpPr>
          <p:cNvPr id="338" name="Google Shape;338;g1c4477f9b8a_2_179"/>
          <p:cNvSpPr txBox="1"/>
          <p:nvPr/>
        </p:nvSpPr>
        <p:spPr>
          <a:xfrm>
            <a:off x="395525" y="2135675"/>
            <a:ext cx="8179800" cy="12621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Un prezzo che è "</a:t>
            </a:r>
            <a:r>
              <a:rPr lang="en-US" sz="2000" b="1" i="0" u="none" strike="noStrike" cap="none">
                <a:solidFill>
                  <a:schemeClr val="dk1"/>
                </a:solidFill>
                <a:latin typeface="Calibri"/>
                <a:ea typeface="Calibri"/>
                <a:cs typeface="Calibri"/>
                <a:sym typeface="Calibri"/>
              </a:rPr>
              <a:t>troppo buono per essere vero</a:t>
            </a:r>
            <a:r>
              <a:rPr lang="en-US" sz="2000" b="0" i="0" u="none" strike="noStrike" cap="none">
                <a:solidFill>
                  <a:schemeClr val="dk1"/>
                </a:solidFill>
                <a:latin typeface="Calibri"/>
                <a:ea typeface="Calibri"/>
                <a:cs typeface="Calibri"/>
                <a:sym typeface="Calibri"/>
              </a:rPr>
              <a:t>" è un grande segnale di avvertimento che non si dovrebbe ignorare. Ciò potrebbe significare che l'alloggio non corrisponde alla descrizione o che il luogo non esiste affatto.</a:t>
            </a:r>
            <a:endParaRPr sz="2000" b="0" i="0" u="none" strike="noStrike" cap="none">
              <a:solidFill>
                <a:schemeClr val="dk1"/>
              </a:solidFill>
              <a:latin typeface="Calibri"/>
              <a:ea typeface="Calibri"/>
              <a:cs typeface="Calibri"/>
              <a:sym typeface="Calibri"/>
            </a:endParaRPr>
          </a:p>
        </p:txBody>
      </p:sp>
      <p:sp>
        <p:nvSpPr>
          <p:cNvPr id="339" name="Google Shape;339;g1c4477f9b8a_2_179"/>
          <p:cNvSpPr txBox="1"/>
          <p:nvPr/>
        </p:nvSpPr>
        <p:spPr>
          <a:xfrm>
            <a:off x="144150" y="4576200"/>
            <a:ext cx="7832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Fonte: Aura (s.d.) Non lasciare che queste 10 truffe su Airbnb rovinino le tue vacanze nel 2023. Recuperato da:  https://www.aura.com/learn/airbnb-scams</a:t>
            </a:r>
            <a:endParaRPr sz="1200" b="0" i="1" u="none" strike="noStrike" cap="none">
              <a:solidFill>
                <a:srgbClr val="000000"/>
              </a:solidFill>
              <a:latin typeface="Calibri"/>
              <a:ea typeface="Calibri"/>
              <a:cs typeface="Calibri"/>
              <a:sym typeface="Calibri"/>
            </a:endParaRPr>
          </a:p>
        </p:txBody>
      </p:sp>
      <p:pic>
        <p:nvPicPr>
          <p:cNvPr id="340" name="Google Shape;340;g1c4477f9b8a_2_179"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348" name="Google Shape;348;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49" name="Google Shape;349;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0" name="Google Shape;350;g1c45d1c72da_1_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1" name="Google Shape;351;g1c45d1c72da_1_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52" name="Google Shape;352;g1c45d1c72da_1_15"/>
          <p:cNvSpPr txBox="1"/>
          <p:nvPr/>
        </p:nvSpPr>
        <p:spPr>
          <a:xfrm>
            <a:off x="539551" y="1289950"/>
            <a:ext cx="28563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353" name="Google Shape;353;g1c45d1c72da_1_15"/>
          <p:cNvSpPr txBox="1"/>
          <p:nvPr/>
        </p:nvSpPr>
        <p:spPr>
          <a:xfrm>
            <a:off x="412850" y="2059450"/>
            <a:ext cx="2756100" cy="2832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Come minimo, Airbnb ha bisogno del tuo:</a:t>
            </a:r>
            <a:endParaRPr sz="2000" b="0" i="0" u="none" strike="noStrike" cap="none">
              <a:solidFill>
                <a:schemeClr val="dk1"/>
              </a:solidFill>
              <a:latin typeface="Calibri"/>
              <a:ea typeface="Calibri"/>
              <a:cs typeface="Calibri"/>
              <a:sym typeface="Calibri"/>
            </a:endParaRPr>
          </a:p>
          <a:p>
            <a:pPr marL="457200" marR="0" lvl="0" indent="-304800" algn="l" rtl="0">
              <a:lnSpc>
                <a:spcPct val="115000"/>
              </a:lnSpc>
              <a:spcBef>
                <a:spcPts val="1200"/>
              </a:spcBef>
              <a:spcAft>
                <a:spcPts val="0"/>
              </a:spcAft>
              <a:buClr>
                <a:srgbClr val="222222"/>
              </a:buClr>
              <a:buSzPts val="1200"/>
              <a:buFont typeface="Roboto"/>
              <a:buChar char="●"/>
            </a:pPr>
            <a:r>
              <a:rPr lang="en-US" sz="2000" b="0" i="0" u="none" strike="noStrike" cap="none">
                <a:solidFill>
                  <a:schemeClr val="dk1"/>
                </a:solidFill>
                <a:latin typeface="Calibri"/>
                <a:ea typeface="Calibri"/>
                <a:cs typeface="Calibri"/>
                <a:sym typeface="Calibri"/>
              </a:rPr>
              <a:t>Nome completo</a:t>
            </a:r>
            <a:endParaRPr sz="2000" b="0" i="0" u="none" strike="noStrike" cap="none">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2000" b="0" i="0" u="none" strike="noStrike" cap="none">
                <a:solidFill>
                  <a:schemeClr val="dk1"/>
                </a:solidFill>
                <a:latin typeface="Calibri"/>
                <a:ea typeface="Calibri"/>
                <a:cs typeface="Calibri"/>
                <a:sym typeface="Calibri"/>
              </a:rPr>
              <a:t>Indirizzo e-mail</a:t>
            </a:r>
            <a:endParaRPr sz="2000" b="0" i="0" u="none" strike="noStrike" cap="none">
              <a:solidFill>
                <a:schemeClr val="dk1"/>
              </a:solidFill>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2000" b="0" i="0" u="none" strike="noStrike" cap="none">
                <a:solidFill>
                  <a:schemeClr val="dk1"/>
                </a:solidFill>
                <a:latin typeface="Calibri"/>
                <a:ea typeface="Calibri"/>
                <a:cs typeface="Calibri"/>
                <a:sym typeface="Calibri"/>
              </a:rPr>
              <a:t>Numero di telefono confermato</a:t>
            </a:r>
            <a:endParaRPr sz="20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120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(Segui i passaggi)</a:t>
            </a:r>
            <a:endParaRPr sz="2000" b="0" i="0" u="none" strike="noStrike" cap="none">
              <a:solidFill>
                <a:schemeClr val="dk1"/>
              </a:solidFill>
              <a:latin typeface="Calibri"/>
              <a:ea typeface="Calibri"/>
              <a:cs typeface="Calibri"/>
              <a:sym typeface="Calibri"/>
            </a:endParaRPr>
          </a:p>
        </p:txBody>
      </p:sp>
      <p:pic>
        <p:nvPicPr>
          <p:cNvPr id="354" name="Google Shape;354;g1c45d1c72da_1_15"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355" name="Google Shape;355;g1c45d1c72da_1_15" descr="A screenshot of a phone&#10;&#10;Descrizione generata automaticamente"/>
          <p:cNvPicPr preferRelativeResize="0"/>
          <p:nvPr/>
        </p:nvPicPr>
        <p:blipFill rotWithShape="1">
          <a:blip r:embed="rId6">
            <a:alphaModFix/>
          </a:blip>
          <a:srcRect/>
          <a:stretch/>
        </p:blipFill>
        <p:spPr>
          <a:xfrm>
            <a:off x="4193006" y="1479972"/>
            <a:ext cx="3134226" cy="3276425"/>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Attività introduttiva</a:t>
            </a:r>
            <a:endParaRPr sz="2400">
              <a:solidFill>
                <a:schemeClr val="lt1"/>
              </a:solidFill>
            </a:endParaRPr>
          </a:p>
        </p:txBody>
      </p:sp>
      <p:sp>
        <p:nvSpPr>
          <p:cNvPr id="104" name="Google Shape;104;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8" name="Google Shape;108;p2"/>
          <p:cNvSpPr txBox="1"/>
          <p:nvPr/>
        </p:nvSpPr>
        <p:spPr>
          <a:xfrm>
            <a:off x="539552" y="1419622"/>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Discussione</a:t>
            </a:r>
            <a:endParaRPr sz="2200" b="1" i="0" u="none" strike="noStrike" cap="none">
              <a:solidFill>
                <a:schemeClr val="dk1"/>
              </a:solidFill>
              <a:latin typeface="Calibri"/>
              <a:ea typeface="Calibri"/>
              <a:cs typeface="Calibri"/>
              <a:sym typeface="Calibri"/>
            </a:endParaRPr>
          </a:p>
        </p:txBody>
      </p:sp>
      <p:sp>
        <p:nvSpPr>
          <p:cNvPr id="109" name="Google Shape;109;p2"/>
          <p:cNvSpPr txBox="1"/>
          <p:nvPr/>
        </p:nvSpPr>
        <p:spPr>
          <a:xfrm>
            <a:off x="539552" y="1837149"/>
            <a:ext cx="77049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Hai mai </a:t>
            </a:r>
            <a:r>
              <a:rPr lang="en-US" sz="2000" b="1" i="0" u="none" strike="noStrike" cap="none">
                <a:solidFill>
                  <a:schemeClr val="dk1"/>
                </a:solidFill>
                <a:latin typeface="Calibri"/>
                <a:ea typeface="Calibri"/>
                <a:cs typeface="Calibri"/>
                <a:sym typeface="Calibri"/>
              </a:rPr>
              <a:t>ricevuto un'email sospetta</a:t>
            </a:r>
            <a:r>
              <a:rPr lang="en-US" sz="2000" b="0" i="0" u="none" strike="noStrike" cap="none">
                <a:solidFill>
                  <a:schemeClr val="dk1"/>
                </a:solidFill>
                <a:latin typeface="Calibri"/>
                <a:ea typeface="Calibri"/>
                <a:cs typeface="Calibri"/>
                <a:sym typeface="Calibri"/>
              </a:rPr>
              <a:t>? (ad esempio sostenendo di aver vinto un premio importante o di essere a rischio di perdere l'accesso al tuo account)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Condividi un'esperienza simile con le persone accanto a te</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Di cosa hai</a:t>
            </a:r>
            <a:r>
              <a:rPr lang="en-US" sz="2000" b="1" i="0" u="none" strike="noStrike" cap="none">
                <a:solidFill>
                  <a:schemeClr val="dk1"/>
                </a:solidFill>
                <a:latin typeface="Calibri"/>
                <a:ea typeface="Calibri"/>
                <a:cs typeface="Calibri"/>
                <a:sym typeface="Calibri"/>
              </a:rPr>
              <a:t> paura </a:t>
            </a:r>
            <a:r>
              <a:rPr lang="en-US" sz="2000" b="0" i="0" u="none" strike="noStrike" cap="none">
                <a:solidFill>
                  <a:schemeClr val="dk1"/>
                </a:solidFill>
                <a:latin typeface="Calibri"/>
                <a:ea typeface="Calibri"/>
                <a:cs typeface="Calibri"/>
                <a:sym typeface="Calibri"/>
              </a:rPr>
              <a:t>quando </a:t>
            </a:r>
            <a:r>
              <a:rPr lang="en-US" sz="2000" b="1" i="0" u="none" strike="noStrike" cap="none">
                <a:solidFill>
                  <a:schemeClr val="dk1"/>
                </a:solidFill>
                <a:latin typeface="Calibri"/>
                <a:ea typeface="Calibri"/>
                <a:cs typeface="Calibri"/>
                <a:sym typeface="Calibri"/>
              </a:rPr>
              <a:t>navighi su Internet</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Come gestire le e-mail sospette</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Quali misure di sicurezza si prendono quando si </a:t>
            </a:r>
            <a:r>
              <a:rPr lang="en-US" sz="2000" b="1" i="0" u="none" strike="noStrike" cap="none">
                <a:solidFill>
                  <a:schemeClr val="dk1"/>
                </a:solidFill>
                <a:latin typeface="Calibri"/>
                <a:ea typeface="Calibri"/>
                <a:cs typeface="Calibri"/>
                <a:sym typeface="Calibri"/>
              </a:rPr>
              <a:t>naviga in Internet</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Quali misure di sicurezza prendi quando </a:t>
            </a:r>
            <a:r>
              <a:rPr lang="en-US" sz="2000" b="1" i="0" u="none" strike="noStrike" cap="none">
                <a:solidFill>
                  <a:schemeClr val="dk1"/>
                </a:solidFill>
                <a:latin typeface="Calibri"/>
                <a:ea typeface="Calibri"/>
                <a:cs typeface="Calibri"/>
                <a:sym typeface="Calibri"/>
              </a:rPr>
              <a:t>controlli la tua e-mail</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pic>
        <p:nvPicPr>
          <p:cNvPr id="110" name="Google Shape;110;p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c4477f9b8a_2_2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g1c4477f9b8a_2_2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Individua la truffa </a:t>
            </a:r>
            <a:endParaRPr sz="2400">
              <a:solidFill>
                <a:schemeClr val="lt1"/>
              </a:solidFill>
            </a:endParaRPr>
          </a:p>
        </p:txBody>
      </p:sp>
      <p:sp>
        <p:nvSpPr>
          <p:cNvPr id="363" name="Google Shape;363;g1c4477f9b8a_2_2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p:txBody>
      </p:sp>
      <p:sp>
        <p:nvSpPr>
          <p:cNvPr id="364" name="Google Shape;364;g1c4477f9b8a_2_2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5" name="Google Shape;365;g1c4477f9b8a_2_21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6" name="Google Shape;366;g1c4477f9b8a_2_21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7" name="Google Shape;367;g1c4477f9b8a_2_211"/>
          <p:cNvSpPr txBox="1"/>
          <p:nvPr/>
        </p:nvSpPr>
        <p:spPr>
          <a:xfrm>
            <a:off x="539552" y="12899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2FA (autenticazione a due fattori)</a:t>
            </a:r>
            <a:endParaRPr sz="2200" b="1" i="0" u="none" strike="noStrike" cap="none">
              <a:solidFill>
                <a:schemeClr val="dk1"/>
              </a:solidFill>
              <a:latin typeface="Calibri"/>
              <a:ea typeface="Calibri"/>
              <a:cs typeface="Calibri"/>
              <a:sym typeface="Calibri"/>
            </a:endParaRPr>
          </a:p>
        </p:txBody>
      </p:sp>
      <p:sp>
        <p:nvSpPr>
          <p:cNvPr id="368" name="Google Shape;368;g1c4477f9b8a_2_211"/>
          <p:cNvSpPr txBox="1"/>
          <p:nvPr/>
        </p:nvSpPr>
        <p:spPr>
          <a:xfrm>
            <a:off x="482100" y="2083825"/>
            <a:ext cx="81798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Quando accedi a Airbnb da un</a:t>
            </a:r>
            <a:r>
              <a:rPr lang="en-US" sz="2000" b="1" i="0" u="none" strike="noStrike" cap="none">
                <a:solidFill>
                  <a:schemeClr val="dk1"/>
                </a:solidFill>
                <a:latin typeface="Calibri"/>
                <a:ea typeface="Calibri"/>
                <a:cs typeface="Calibri"/>
                <a:sym typeface="Calibri"/>
              </a:rPr>
              <a:t> nuovo dispositivo</a:t>
            </a:r>
            <a:r>
              <a:rPr lang="en-US" sz="2000" b="0" i="0" u="none" strike="noStrike" cap="none">
                <a:solidFill>
                  <a:schemeClr val="dk1"/>
                </a:solidFill>
                <a:latin typeface="Calibri"/>
                <a:ea typeface="Calibri"/>
                <a:cs typeface="Calibri"/>
                <a:sym typeface="Calibri"/>
              </a:rPr>
              <a:t> ti potrebbe</a:t>
            </a:r>
            <a:r>
              <a:rPr lang="en-US" sz="2000" b="1" i="0" u="none" strike="noStrike" cap="none">
                <a:solidFill>
                  <a:schemeClr val="dk1"/>
                </a:solidFill>
                <a:latin typeface="Calibri"/>
                <a:ea typeface="Calibri"/>
                <a:cs typeface="Calibri"/>
                <a:sym typeface="Calibri"/>
              </a:rPr>
              <a:t> essere chiesto di confermare che sei davvero tu. </a:t>
            </a:r>
            <a:r>
              <a:rPr lang="en-US" sz="2000" b="0" i="0" u="none" strike="noStrike" cap="none">
                <a:solidFill>
                  <a:schemeClr val="dk1"/>
                </a:solidFill>
                <a:latin typeface="Calibri"/>
                <a:ea typeface="Calibri"/>
                <a:cs typeface="Calibri"/>
                <a:sym typeface="Calibri"/>
              </a:rPr>
              <a:t>Potresti dover </a:t>
            </a:r>
            <a:r>
              <a:rPr lang="en-US" sz="2000" b="1" i="0" u="none" strike="noStrike" cap="none">
                <a:solidFill>
                  <a:schemeClr val="dk1"/>
                </a:solidFill>
                <a:latin typeface="Calibri"/>
                <a:ea typeface="Calibri"/>
                <a:cs typeface="Calibri"/>
                <a:sym typeface="Calibri"/>
              </a:rPr>
              <a:t>inserire un codice di sicurezza inviato al tuo telefono o e-mail o verificare alcuni dei dettagli del tuo account</a:t>
            </a:r>
            <a:r>
              <a:rPr lang="en-US" sz="2000" b="0" i="0" u="none" strike="noStrike" cap="none">
                <a:solidFill>
                  <a:schemeClr val="dk1"/>
                </a:solidFill>
                <a:latin typeface="Calibri"/>
                <a:ea typeface="Calibri"/>
                <a:cs typeface="Calibri"/>
                <a:sym typeface="Calibri"/>
              </a:rPr>
              <a:t>. Potresti anche ricevere un avviso di account se qualcuno tenta di accedere al tuo account. </a:t>
            </a:r>
            <a:endParaRPr sz="2000" b="0" i="0" u="none" strike="noStrike" cap="none">
              <a:solidFill>
                <a:schemeClr val="dk1"/>
              </a:solidFill>
              <a:latin typeface="Calibri"/>
              <a:ea typeface="Calibri"/>
              <a:cs typeface="Calibri"/>
              <a:sym typeface="Calibri"/>
            </a:endParaRPr>
          </a:p>
        </p:txBody>
      </p:sp>
      <p:sp>
        <p:nvSpPr>
          <p:cNvPr id="369" name="Google Shape;369;g1c4477f9b8a_2_211"/>
          <p:cNvSpPr txBox="1"/>
          <p:nvPr/>
        </p:nvSpPr>
        <p:spPr>
          <a:xfrm>
            <a:off x="142400" y="4464750"/>
            <a:ext cx="7832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Fonte: Aura (s.d.) Non lasciare che queste 10 truffe su Airbnb rovinino le tue vacanze nel 2023. Recuperato da:  </a:t>
            </a:r>
            <a:r>
              <a:rPr lang="en-US" sz="1000" b="0" i="1" u="none" strike="noStrike" cap="none">
                <a:solidFill>
                  <a:srgbClr val="05103E"/>
                </a:solidFill>
                <a:highlight>
                  <a:srgbClr val="FFFFFF"/>
                </a:highlight>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https://www.aura.com/learn/airbnb-scams</a:t>
            </a:r>
            <a:endParaRPr sz="1000" b="0" i="1" u="none" strike="noStrike" cap="none">
              <a:solidFill>
                <a:srgbClr val="05103E"/>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Centro assistenza Airbnb. (s. d.-b). Aiuta a proteggere il tuo account. Airbnb. Recuperato da: https://www.airbnb.co.uk/help/article/501</a:t>
            </a:r>
            <a:endParaRPr sz="1000" b="0" i="1" u="none" strike="noStrike" cap="none">
              <a:solidFill>
                <a:srgbClr val="05103E"/>
              </a:solidFill>
              <a:highlight>
                <a:srgbClr val="FFFFFF"/>
              </a:highlight>
              <a:latin typeface="Calibri"/>
              <a:ea typeface="Calibri"/>
              <a:cs typeface="Calibri"/>
              <a:sym typeface="Calibri"/>
            </a:endParaRPr>
          </a:p>
        </p:txBody>
      </p:sp>
      <p:pic>
        <p:nvPicPr>
          <p:cNvPr id="370" name="Google Shape;370;g1c4477f9b8a_2_211"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g1c45d1c72da_1_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378" name="Google Shape;378;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379" name="Google Shape;379;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0" name="Google Shape;380;g1c45d1c72da_1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1" name="Google Shape;381;g1c45d1c72da_1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82" name="Google Shape;382;g1c45d1c72da_1_0"/>
          <p:cNvSpPr txBox="1"/>
          <p:nvPr/>
        </p:nvSpPr>
        <p:spPr>
          <a:xfrm>
            <a:off x="202427" y="1347547"/>
            <a:ext cx="55446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5.1 Creare un account Airbnb</a:t>
            </a:r>
            <a:endParaRPr sz="2100" b="1" i="0" u="none" strike="noStrike" cap="none">
              <a:solidFill>
                <a:schemeClr val="dk1"/>
              </a:solidFill>
              <a:latin typeface="Calibri"/>
              <a:ea typeface="Calibri"/>
              <a:cs typeface="Calibri"/>
              <a:sym typeface="Calibri"/>
            </a:endParaRPr>
          </a:p>
        </p:txBody>
      </p:sp>
      <p:sp>
        <p:nvSpPr>
          <p:cNvPr id="383" name="Google Shape;383;g1c45d1c72da_1_0"/>
          <p:cNvSpPr txBox="1"/>
          <p:nvPr/>
        </p:nvSpPr>
        <p:spPr>
          <a:xfrm>
            <a:off x="198568" y="1665797"/>
            <a:ext cx="3339325" cy="354964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1. Vai su </a:t>
            </a:r>
            <a:r>
              <a:rPr lang="en-US" sz="1500" b="1" i="0" u="none" strike="noStrike" cap="none">
                <a:solidFill>
                  <a:schemeClr val="dk1"/>
                </a:solidFill>
                <a:latin typeface="Calibri"/>
                <a:ea typeface="Calibri"/>
                <a:cs typeface="Calibri"/>
                <a:sym typeface="Calibri"/>
              </a:rPr>
              <a:t>airbnb.com</a:t>
            </a:r>
            <a:r>
              <a:rPr lang="en-US" sz="1500" b="0" i="0"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a:p>
            <a:pPr marL="0" marR="0" lvl="0" indent="0" algn="l" rtl="0">
              <a:lnSpc>
                <a:spcPct val="140000"/>
              </a:lnSpc>
              <a:spcBef>
                <a:spcPts val="110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2. Fare clic su </a:t>
            </a:r>
            <a:r>
              <a:rPr lang="en-US" sz="1500" b="1" i="0" u="none" strike="noStrike" cap="none">
                <a:solidFill>
                  <a:schemeClr val="dk1"/>
                </a:solidFill>
                <a:latin typeface="Calibri"/>
                <a:ea typeface="Calibri"/>
                <a:cs typeface="Calibri"/>
                <a:sym typeface="Calibri"/>
              </a:rPr>
              <a:t>Iscriviti</a:t>
            </a:r>
            <a:r>
              <a:rPr lang="en-US" sz="1500" b="0" i="0" u="none" strike="noStrike" cap="none">
                <a:solidFill>
                  <a:schemeClr val="dk1"/>
                </a:solidFill>
                <a:latin typeface="Calibri"/>
                <a:ea typeface="Calibri"/>
                <a:cs typeface="Calibri"/>
                <a:sym typeface="Calibri"/>
              </a:rPr>
              <a:t> o scaricare l'app mobile e seguire le istruzioni.</a:t>
            </a:r>
            <a:endParaRPr sz="1500" b="0" i="0" u="none" strike="noStrike" cap="none">
              <a:solidFill>
                <a:schemeClr val="dk1"/>
              </a:solidFill>
              <a:latin typeface="Calibri"/>
              <a:ea typeface="Calibri"/>
              <a:cs typeface="Calibri"/>
              <a:sym typeface="Calibri"/>
            </a:endParaRPr>
          </a:p>
          <a:p>
            <a:pPr marL="0" marR="0" lvl="0" indent="0" algn="l" rtl="0">
              <a:lnSpc>
                <a:spcPct val="140000"/>
              </a:lnSpc>
              <a:spcBef>
                <a:spcPts val="1100"/>
              </a:spcBef>
              <a:spcAft>
                <a:spcPts val="0"/>
              </a:spcAft>
              <a:buClr>
                <a:schemeClr val="dk1"/>
              </a:buClr>
              <a:buSzPts val="1100"/>
              <a:buFont typeface="Arial"/>
              <a:buNone/>
            </a:pPr>
            <a:r>
              <a:rPr lang="en-US" sz="1500" b="1" i="0" u="none" strike="noStrike" cap="none">
                <a:solidFill>
                  <a:schemeClr val="dk1"/>
                </a:solidFill>
                <a:latin typeface="Calibri"/>
                <a:ea typeface="Calibri"/>
                <a:cs typeface="Calibri"/>
                <a:sym typeface="Calibri"/>
              </a:rPr>
              <a:t>Puoi registrarti con una delle seguenti operazioni:</a:t>
            </a:r>
            <a:endParaRPr sz="1500" b="1" i="0" u="none" strike="noStrike" cap="none">
              <a:solidFill>
                <a:schemeClr val="dk1"/>
              </a:solidFill>
              <a:latin typeface="Calibri"/>
              <a:ea typeface="Calibri"/>
              <a:cs typeface="Calibri"/>
              <a:sym typeface="Calibri"/>
            </a:endParaRPr>
          </a:p>
          <a:p>
            <a:pPr marL="0" marR="0" lvl="0" indent="0" algn="l" rtl="0">
              <a:lnSpc>
                <a:spcPct val="140000"/>
              </a:lnSpc>
              <a:spcBef>
                <a:spcPts val="110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Indirizzo e-mail</a:t>
            </a:r>
            <a:endParaRPr sz="1500" b="0" i="0" u="none" strike="noStrike" cap="none">
              <a:solidFill>
                <a:schemeClr val="dk1"/>
              </a:solidFill>
              <a:latin typeface="Calibri"/>
              <a:ea typeface="Calibri"/>
              <a:cs typeface="Calibri"/>
              <a:sym typeface="Calibri"/>
            </a:endParaRPr>
          </a:p>
          <a:p>
            <a:pPr marL="0" marR="0" lvl="0" indent="0" algn="l" rtl="0">
              <a:lnSpc>
                <a:spcPct val="140000"/>
              </a:lnSpc>
              <a:spcBef>
                <a:spcPts val="1100"/>
              </a:spcBef>
              <a:spcAft>
                <a:spcPts val="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Numero di telefono</a:t>
            </a:r>
            <a:endParaRPr sz="1500" b="0" i="0" u="none" strike="noStrike" cap="none">
              <a:solidFill>
                <a:schemeClr val="dk1"/>
              </a:solidFill>
              <a:latin typeface="Calibri"/>
              <a:ea typeface="Calibri"/>
              <a:cs typeface="Calibri"/>
              <a:sym typeface="Calibri"/>
            </a:endParaRPr>
          </a:p>
          <a:p>
            <a:pPr marL="0" marR="0" lvl="0" indent="0" algn="l" rtl="0">
              <a:lnSpc>
                <a:spcPct val="140000"/>
              </a:lnSpc>
              <a:spcBef>
                <a:spcPts val="1100"/>
              </a:spcBef>
              <a:spcAft>
                <a:spcPts val="200"/>
              </a:spcAft>
              <a:buClr>
                <a:schemeClr val="dk1"/>
              </a:buClr>
              <a:buSzPts val="1100"/>
              <a:buFont typeface="Arial"/>
              <a:buNone/>
            </a:pPr>
            <a:r>
              <a:rPr lang="en-US" sz="1500" b="0" i="0" u="none" strike="noStrike" cap="none">
                <a:solidFill>
                  <a:schemeClr val="dk1"/>
                </a:solidFill>
                <a:latin typeface="Calibri"/>
                <a:ea typeface="Calibri"/>
                <a:cs typeface="Calibri"/>
                <a:sym typeface="Calibri"/>
              </a:rPr>
              <a:t>Account Facebook o Google</a:t>
            </a:r>
            <a:endParaRPr sz="1500" b="0" i="0" u="none" strike="noStrike" cap="none">
              <a:solidFill>
                <a:schemeClr val="dk1"/>
              </a:solidFill>
              <a:latin typeface="Calibri"/>
              <a:ea typeface="Calibri"/>
              <a:cs typeface="Calibri"/>
              <a:sym typeface="Calibri"/>
            </a:endParaRPr>
          </a:p>
        </p:txBody>
      </p:sp>
      <p:pic>
        <p:nvPicPr>
          <p:cNvPr id="384" name="Google Shape;384;g1c45d1c72da_1_0"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385" name="Google Shape;385;g1c45d1c72da_1_0" descr="A screenshot of a computer&#10;&#10;Descrizione generata automaticamente"/>
          <p:cNvPicPr preferRelativeResize="0"/>
          <p:nvPr/>
        </p:nvPicPr>
        <p:blipFill rotWithShape="1">
          <a:blip r:embed="rId6">
            <a:alphaModFix/>
          </a:blip>
          <a:srcRect/>
          <a:stretch/>
        </p:blipFill>
        <p:spPr>
          <a:xfrm>
            <a:off x="4295775" y="1943015"/>
            <a:ext cx="4848225" cy="2352845"/>
          </a:xfrm>
          <a:prstGeom prst="rect">
            <a:avLst/>
          </a:prstGeom>
          <a:noFill/>
          <a:ln>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c45d1c72da_1_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g1c45d1c72da_1_3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393" name="Google Shape;393;g1c45d1c72da_1_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200" b="1" i="0" u="none" strike="noStrike" cap="none">
              <a:solidFill>
                <a:schemeClr val="dk1"/>
              </a:solidFill>
              <a:latin typeface="Calibri"/>
              <a:ea typeface="Calibri"/>
              <a:cs typeface="Calibri"/>
              <a:sym typeface="Calibri"/>
            </a:endParaRPr>
          </a:p>
        </p:txBody>
      </p:sp>
      <p:sp>
        <p:nvSpPr>
          <p:cNvPr id="394" name="Google Shape;394;g1c45d1c72da_1_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5" name="Google Shape;395;g1c45d1c72da_1_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6" name="Google Shape;396;g1c45d1c72da_1_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7" name="Google Shape;397;g1c45d1c72da_1_31"/>
          <p:cNvSpPr txBox="1"/>
          <p:nvPr/>
        </p:nvSpPr>
        <p:spPr>
          <a:xfrm>
            <a:off x="539551" y="1289950"/>
            <a:ext cx="19674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398" name="Google Shape;398;g1c45d1c72da_1_31"/>
          <p:cNvSpPr txBox="1"/>
          <p:nvPr/>
        </p:nvSpPr>
        <p:spPr>
          <a:xfrm>
            <a:off x="482100" y="2118800"/>
            <a:ext cx="1800300" cy="238779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0"/>
              </a:spcAft>
              <a:buNone/>
            </a:pPr>
            <a:r>
              <a:rPr lang="en-US" sz="2000" b="0" i="0" u="none" strike="noStrike" cap="none">
                <a:solidFill>
                  <a:schemeClr val="dk1"/>
                </a:solidFill>
                <a:latin typeface="Calibri"/>
                <a:ea typeface="Calibri"/>
                <a:cs typeface="Calibri"/>
                <a:sym typeface="Calibri"/>
              </a:rPr>
              <a:t>Accettare il codice di condotta e condizioni d'uso.</a:t>
            </a:r>
            <a:endParaRPr sz="1400" b="0" i="0" u="none" strike="noStrike" cap="none">
              <a:solidFill>
                <a:srgbClr val="000000"/>
              </a:solidFill>
              <a:latin typeface="Arial"/>
              <a:ea typeface="Arial"/>
              <a:cs typeface="Arial"/>
              <a:sym typeface="Arial"/>
            </a:endParaRPr>
          </a:p>
        </p:txBody>
      </p:sp>
      <p:sp>
        <p:nvSpPr>
          <p:cNvPr id="399" name="Google Shape;399;g1c45d1c72da_1_31"/>
          <p:cNvSpPr txBox="1"/>
          <p:nvPr/>
        </p:nvSpPr>
        <p:spPr>
          <a:xfrm>
            <a:off x="285275" y="4636200"/>
            <a:ext cx="7832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5103E"/>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Centro assistenza Airbnb. (s. d.-b). Aiuta a proteggere il tuo account. Airbnb. Recuperato da: https://www.airbnb.co.uk/help/article/501</a:t>
            </a:r>
            <a:endParaRPr sz="1000" b="0" i="1" u="none" strike="noStrike" cap="none">
              <a:solidFill>
                <a:srgbClr val="05103E"/>
              </a:solidFill>
              <a:highlight>
                <a:srgbClr val="FFFFFF"/>
              </a:highlight>
              <a:latin typeface="Calibri"/>
              <a:ea typeface="Calibri"/>
              <a:cs typeface="Calibri"/>
              <a:sym typeface="Calibri"/>
            </a:endParaRPr>
          </a:p>
        </p:txBody>
      </p:sp>
      <p:pic>
        <p:nvPicPr>
          <p:cNvPr id="400" name="Google Shape;400;g1c45d1c72da_1_31" descr="A screenshot of a contact form&#10;&#10;Descrizione generata automaticamente"/>
          <p:cNvPicPr preferRelativeResize="0"/>
          <p:nvPr/>
        </p:nvPicPr>
        <p:blipFill rotWithShape="1">
          <a:blip r:embed="rId5">
            <a:alphaModFix/>
          </a:blip>
          <a:srcRect/>
          <a:stretch/>
        </p:blipFill>
        <p:spPr>
          <a:xfrm>
            <a:off x="5596689" y="1343181"/>
            <a:ext cx="2572753" cy="3539981"/>
          </a:xfrm>
          <a:prstGeom prst="rect">
            <a:avLst/>
          </a:prstGeom>
          <a:noFill/>
          <a:ln>
            <a:noFill/>
          </a:ln>
        </p:spPr>
      </p:pic>
      <p:pic>
        <p:nvPicPr>
          <p:cNvPr id="401" name="Google Shape;401;g1c45d1c72da_1_31"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1c45d1c72da_1_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g1c45d1c72da_1_4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09" name="Google Shape;409;g1c45d1c72da_1_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200" b="1" i="0" u="none" strike="noStrike" cap="none">
              <a:solidFill>
                <a:schemeClr val="dk1"/>
              </a:solidFill>
              <a:latin typeface="Calibri"/>
              <a:ea typeface="Calibri"/>
              <a:cs typeface="Calibri"/>
              <a:sym typeface="Calibri"/>
            </a:endParaRPr>
          </a:p>
        </p:txBody>
      </p:sp>
      <p:sp>
        <p:nvSpPr>
          <p:cNvPr id="410" name="Google Shape;410;g1c45d1c72da_1_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1" name="Google Shape;411;g1c45d1c72da_1_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2" name="Google Shape;412;g1c45d1c72da_1_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3" name="Google Shape;413;g1c45d1c72da_1_47"/>
          <p:cNvSpPr txBox="1"/>
          <p:nvPr/>
        </p:nvSpPr>
        <p:spPr>
          <a:xfrm>
            <a:off x="539551" y="1289950"/>
            <a:ext cx="24168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414" name="Google Shape;414;g1c45d1c72da_1_47"/>
          <p:cNvSpPr txBox="1"/>
          <p:nvPr/>
        </p:nvSpPr>
        <p:spPr>
          <a:xfrm>
            <a:off x="412850" y="2340750"/>
            <a:ext cx="2024700" cy="1526018"/>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0"/>
              </a:spcAft>
              <a:buNone/>
            </a:pPr>
            <a:r>
              <a:rPr lang="en-US" sz="2000" b="0" i="0" u="none" strike="noStrike" cap="none">
                <a:solidFill>
                  <a:schemeClr val="dk1"/>
                </a:solidFill>
                <a:latin typeface="Calibri"/>
                <a:ea typeface="Calibri"/>
                <a:cs typeface="Calibri"/>
                <a:sym typeface="Calibri"/>
              </a:rPr>
              <a:t>Segui i passaggi e crea il tuo profilo.</a:t>
            </a:r>
            <a:endParaRPr sz="1400" b="0" i="0" u="none" strike="noStrike" cap="none">
              <a:solidFill>
                <a:srgbClr val="000000"/>
              </a:solidFill>
              <a:latin typeface="Arial"/>
              <a:ea typeface="Arial"/>
              <a:cs typeface="Arial"/>
              <a:sym typeface="Arial"/>
            </a:endParaRPr>
          </a:p>
        </p:txBody>
      </p:sp>
      <p:pic>
        <p:nvPicPr>
          <p:cNvPr id="415" name="Google Shape;415;g1c45d1c72da_1_47"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416" name="Google Shape;416;g1c45d1c72da_1_47" descr="A screenshot of a phone registration form&#10;&#10;Descrizione generata automaticamente"/>
          <p:cNvPicPr preferRelativeResize="0"/>
          <p:nvPr/>
        </p:nvPicPr>
        <p:blipFill rotWithShape="1">
          <a:blip r:embed="rId6">
            <a:alphaModFix/>
          </a:blip>
          <a:srcRect/>
          <a:stretch/>
        </p:blipFill>
        <p:spPr>
          <a:xfrm>
            <a:off x="2899611" y="1547690"/>
            <a:ext cx="5811252" cy="2860251"/>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c45d1c72da_1_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g1c45d1c72da_1_6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24" name="Google Shape;424;g1c45d1c72da_1_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200" b="1" i="0" u="none" strike="noStrike" cap="none">
              <a:solidFill>
                <a:schemeClr val="dk1"/>
              </a:solidFill>
              <a:latin typeface="Calibri"/>
              <a:ea typeface="Calibri"/>
              <a:cs typeface="Calibri"/>
              <a:sym typeface="Calibri"/>
            </a:endParaRPr>
          </a:p>
        </p:txBody>
      </p:sp>
      <p:sp>
        <p:nvSpPr>
          <p:cNvPr id="425" name="Google Shape;425;g1c45d1c72da_1_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6" name="Google Shape;426;g1c45d1c72da_1_6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7" name="Google Shape;427;g1c45d1c72da_1_6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8" name="Google Shape;428;g1c45d1c72da_1_63"/>
          <p:cNvSpPr txBox="1"/>
          <p:nvPr/>
        </p:nvSpPr>
        <p:spPr>
          <a:xfrm>
            <a:off x="539551" y="1289950"/>
            <a:ext cx="26502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429" name="Google Shape;429;g1c45d1c72da_1_63"/>
          <p:cNvSpPr txBox="1"/>
          <p:nvPr/>
        </p:nvSpPr>
        <p:spPr>
          <a:xfrm>
            <a:off x="459340" y="1971142"/>
            <a:ext cx="22497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1" i="0" u="none" strike="noStrike" cap="none">
                <a:solidFill>
                  <a:schemeClr val="dk1"/>
                </a:solidFill>
                <a:latin typeface="Calibri"/>
                <a:ea typeface="Calibri"/>
                <a:cs typeface="Calibri"/>
                <a:sym typeface="Calibri"/>
              </a:rPr>
              <a:t>2FA:</a:t>
            </a:r>
            <a:r>
              <a:rPr lang="en-US" sz="2000" b="0" i="0" u="none" strike="noStrike" cap="none">
                <a:solidFill>
                  <a:schemeClr val="dk1"/>
                </a:solidFill>
                <a:latin typeface="Calibri"/>
                <a:ea typeface="Calibri"/>
                <a:cs typeface="Calibri"/>
                <a:sym typeface="Calibri"/>
              </a:rPr>
              <a:t> Conferma il tuo numero di telefono per ricevere un messaggio di sicurezza</a:t>
            </a:r>
            <a:endParaRPr sz="2000" b="0" i="0" u="none" strike="noStrike" cap="none">
              <a:solidFill>
                <a:schemeClr val="dk1"/>
              </a:solidFill>
              <a:latin typeface="Calibri"/>
              <a:ea typeface="Calibri"/>
              <a:cs typeface="Calibri"/>
              <a:sym typeface="Calibri"/>
            </a:endParaRPr>
          </a:p>
        </p:txBody>
      </p:sp>
      <p:sp>
        <p:nvSpPr>
          <p:cNvPr id="430" name="Google Shape;430;g1c45d1c72da_1_63"/>
          <p:cNvSpPr txBox="1"/>
          <p:nvPr/>
        </p:nvSpPr>
        <p:spPr>
          <a:xfrm>
            <a:off x="285275" y="4636200"/>
            <a:ext cx="7832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Fonte: Aura (s.d.) Non lasciare che queste 10 truffe su Airbnb rovinino le tue vacanze nel 2023. Recuperato da:  </a:t>
            </a:r>
            <a:r>
              <a:rPr lang="en-US" sz="1000" b="0" i="1" u="none" strike="noStrike" cap="none">
                <a:solidFill>
                  <a:srgbClr val="05103E"/>
                </a:solidFill>
                <a:highlight>
                  <a:srgbClr val="FFFFFF"/>
                </a:highlight>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https://www.aura.com/learn/airbnb-scams</a:t>
            </a:r>
            <a:endParaRPr sz="1000" b="0" i="1" u="none" strike="noStrike" cap="none">
              <a:solidFill>
                <a:srgbClr val="05103E"/>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Centro assistenza Airbnb. (s. d.-b). Aiuta a proteggere il tuo account. Airbnb. Recuperato da: https://www.airbnb.co.uk/help/article/501</a:t>
            </a:r>
            <a:endParaRPr sz="1000" b="0" i="1" u="none" strike="noStrike" cap="none">
              <a:solidFill>
                <a:srgbClr val="05103E"/>
              </a:solidFill>
              <a:highlight>
                <a:srgbClr val="FFFFFF"/>
              </a:highlight>
              <a:latin typeface="Calibri"/>
              <a:ea typeface="Calibri"/>
              <a:cs typeface="Calibri"/>
              <a:sym typeface="Calibri"/>
            </a:endParaRPr>
          </a:p>
        </p:txBody>
      </p:sp>
      <p:pic>
        <p:nvPicPr>
          <p:cNvPr id="431" name="Google Shape;431;g1c45d1c72da_1_63"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pic>
        <p:nvPicPr>
          <p:cNvPr id="432" name="Google Shape;432;g1c45d1c72da_1_63" descr="A screenshot of a phone registration form&#10;&#10;Descrizione generata automaticamente"/>
          <p:cNvPicPr preferRelativeResize="0"/>
          <p:nvPr/>
        </p:nvPicPr>
        <p:blipFill rotWithShape="1">
          <a:blip r:embed="rId7">
            <a:alphaModFix/>
          </a:blip>
          <a:srcRect/>
          <a:stretch/>
        </p:blipFill>
        <p:spPr>
          <a:xfrm>
            <a:off x="2899611" y="1547690"/>
            <a:ext cx="5811252" cy="2860251"/>
          </a:xfrm>
          <a:prstGeom prst="rect">
            <a:avLst/>
          </a:prstGeom>
          <a:noFill/>
          <a:ln>
            <a:noFill/>
          </a:ln>
        </p:spPr>
      </p:pic>
      <p:sp>
        <p:nvSpPr>
          <p:cNvPr id="433" name="Google Shape;433;g1c45d1c72da_1_63"/>
          <p:cNvSpPr/>
          <p:nvPr/>
        </p:nvSpPr>
        <p:spPr>
          <a:xfrm>
            <a:off x="3639552" y="2316079"/>
            <a:ext cx="982579" cy="310816"/>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c45d1c72da_1_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g1c45d1c72da_1_7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41" name="Google Shape;441;g1c45d1c72da_1_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200" b="1" i="0" u="none" strike="noStrike" cap="none">
              <a:solidFill>
                <a:schemeClr val="dk1"/>
              </a:solidFill>
              <a:latin typeface="Calibri"/>
              <a:ea typeface="Calibri"/>
              <a:cs typeface="Calibri"/>
              <a:sym typeface="Calibri"/>
            </a:endParaRPr>
          </a:p>
        </p:txBody>
      </p:sp>
      <p:sp>
        <p:nvSpPr>
          <p:cNvPr id="442" name="Google Shape;442;g1c45d1c72da_1_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3" name="Google Shape;443;g1c45d1c72da_1_7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44" name="Google Shape;444;g1c45d1c72da_1_7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45" name="Google Shape;445;g1c45d1c72da_1_79"/>
          <p:cNvSpPr txBox="1"/>
          <p:nvPr/>
        </p:nvSpPr>
        <p:spPr>
          <a:xfrm>
            <a:off x="539551" y="1289950"/>
            <a:ext cx="18003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446" name="Google Shape;446;g1c45d1c72da_1_79"/>
          <p:cNvSpPr txBox="1"/>
          <p:nvPr/>
        </p:nvSpPr>
        <p:spPr>
          <a:xfrm>
            <a:off x="482100" y="2083825"/>
            <a:ext cx="8179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447" name="Google Shape;447;g1c45d1c72da_1_79"/>
          <p:cNvSpPr txBox="1"/>
          <p:nvPr/>
        </p:nvSpPr>
        <p:spPr>
          <a:xfrm>
            <a:off x="536942" y="2393788"/>
            <a:ext cx="20487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1100"/>
              </a:spcBef>
              <a:spcAft>
                <a:spcPts val="20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2FA:</a:t>
            </a:r>
            <a:r>
              <a:rPr lang="en-US" sz="2000" b="0" i="0" u="none" strike="noStrike" cap="none">
                <a:solidFill>
                  <a:schemeClr val="dk1"/>
                </a:solidFill>
                <a:latin typeface="Calibri"/>
                <a:ea typeface="Calibri"/>
                <a:cs typeface="Calibri"/>
                <a:sym typeface="Calibri"/>
              </a:rPr>
              <a:t> Inserisci il codice inviato al tuo telefono e verifica la tua identità</a:t>
            </a:r>
            <a:endParaRPr/>
          </a:p>
        </p:txBody>
      </p:sp>
      <p:pic>
        <p:nvPicPr>
          <p:cNvPr id="448" name="Google Shape;448;g1c45d1c72da_1_79" descr="A screenshot of a message&#10;&#10;Descrizione generata automaticamente"/>
          <p:cNvPicPr preferRelativeResize="0"/>
          <p:nvPr/>
        </p:nvPicPr>
        <p:blipFill rotWithShape="1">
          <a:blip r:embed="rId5">
            <a:alphaModFix/>
          </a:blip>
          <a:srcRect/>
          <a:stretch/>
        </p:blipFill>
        <p:spPr>
          <a:xfrm>
            <a:off x="3320716" y="1585141"/>
            <a:ext cx="4427620" cy="2955798"/>
          </a:xfrm>
          <a:prstGeom prst="rect">
            <a:avLst/>
          </a:prstGeom>
          <a:noFill/>
          <a:ln>
            <a:noFill/>
          </a:ln>
        </p:spPr>
      </p:pic>
      <p:pic>
        <p:nvPicPr>
          <p:cNvPr id="449" name="Google Shape;449;g1c45d1c72da_1_79"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c45d1c72da_1_9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g1c45d1c72da_1_9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57" name="Google Shape;457;g1c45d1c72da_1_9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200" b="1" i="0" u="none" strike="noStrike" cap="none">
              <a:solidFill>
                <a:schemeClr val="dk1"/>
              </a:solidFill>
              <a:latin typeface="Calibri"/>
              <a:ea typeface="Calibri"/>
              <a:cs typeface="Calibri"/>
              <a:sym typeface="Calibri"/>
            </a:endParaRPr>
          </a:p>
        </p:txBody>
      </p:sp>
      <p:sp>
        <p:nvSpPr>
          <p:cNvPr id="458" name="Google Shape;458;g1c45d1c72da_1_9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59" name="Google Shape;459;g1c45d1c72da_1_9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0" name="Google Shape;460;g1c45d1c72da_1_9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61" name="Google Shape;461;g1c45d1c72da_1_96"/>
          <p:cNvSpPr txBox="1"/>
          <p:nvPr/>
        </p:nvSpPr>
        <p:spPr>
          <a:xfrm>
            <a:off x="539551" y="1289950"/>
            <a:ext cx="2089057"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462" name="Google Shape;462;g1c45d1c72da_1_96"/>
          <p:cNvSpPr txBox="1"/>
          <p:nvPr/>
        </p:nvSpPr>
        <p:spPr>
          <a:xfrm>
            <a:off x="395525" y="2818600"/>
            <a:ext cx="2898000" cy="1982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None/>
            </a:pPr>
            <a:r>
              <a:rPr lang="en-US" sz="2000" b="0" i="0" u="none" strike="noStrike" cap="none">
                <a:solidFill>
                  <a:schemeClr val="dk1"/>
                </a:solidFill>
                <a:latin typeface="Calibri"/>
                <a:ea typeface="Calibri"/>
                <a:cs typeface="Calibri"/>
                <a:sym typeface="Calibri"/>
              </a:rPr>
              <a:t>Inserire nome, cognome, data di nascita e email</a:t>
            </a:r>
            <a:r>
              <a:rPr lang="en-US" sz="2000" b="1" i="0" u="none" strike="noStrike" cap="none">
                <a:solidFill>
                  <a:schemeClr val="dk1"/>
                </a:solidFill>
                <a:latin typeface="Calibri"/>
                <a:ea typeface="Calibri"/>
                <a:cs typeface="Calibri"/>
                <a:sym typeface="Calibri"/>
              </a:rPr>
              <a:t> per completare la registrazione.</a:t>
            </a:r>
            <a:endParaRPr/>
          </a:p>
        </p:txBody>
      </p:sp>
      <p:pic>
        <p:nvPicPr>
          <p:cNvPr id="463" name="Google Shape;463;g1c45d1c72da_1_96"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464" name="Google Shape;464;g1c45d1c72da_1_96" descr="A screenshot of a computer screen&#10;&#10;Descrizione generata automaticamente"/>
          <p:cNvPicPr preferRelativeResize="0"/>
          <p:nvPr/>
        </p:nvPicPr>
        <p:blipFill rotWithShape="1">
          <a:blip r:embed="rId6">
            <a:alphaModFix/>
          </a:blip>
          <a:srcRect/>
          <a:stretch/>
        </p:blipFill>
        <p:spPr>
          <a:xfrm>
            <a:off x="3160295" y="1619827"/>
            <a:ext cx="5360068" cy="2575610"/>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1c45d1c72da_1_11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g1c45d1c72da_1_11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72" name="Google Shape;472;g1c45d1c72da_1_11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25</a:t>
            </a:r>
            <a:endParaRPr sz="1200" b="1" i="0" u="none" strike="noStrike" cap="none">
              <a:solidFill>
                <a:schemeClr val="dk1"/>
              </a:solidFill>
              <a:latin typeface="Calibri"/>
              <a:ea typeface="Calibri"/>
              <a:cs typeface="Calibri"/>
              <a:sym typeface="Calibri"/>
            </a:endParaRPr>
          </a:p>
        </p:txBody>
      </p:sp>
      <p:sp>
        <p:nvSpPr>
          <p:cNvPr id="473" name="Google Shape;473;g1c45d1c72da_1_11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4" name="Google Shape;474;g1c45d1c72da_1_11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75" name="Google Shape;475;g1c45d1c72da_1_11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6" name="Google Shape;476;g1c45d1c72da_1_112"/>
          <p:cNvSpPr txBox="1"/>
          <p:nvPr/>
        </p:nvSpPr>
        <p:spPr>
          <a:xfrm>
            <a:off x="539552" y="12899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477" name="Google Shape;477;g1c45d1c72da_1_112"/>
          <p:cNvSpPr txBox="1"/>
          <p:nvPr/>
        </p:nvSpPr>
        <p:spPr>
          <a:xfrm>
            <a:off x="473425" y="2030600"/>
            <a:ext cx="33993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Vai nell'angolo in alto a destra e fai clic sul pulsante </a:t>
            </a:r>
            <a:r>
              <a:rPr lang="en-US" sz="2000" b="1" i="0" u="none" strike="noStrike" cap="none">
                <a:solidFill>
                  <a:schemeClr val="dk1"/>
                </a:solidFill>
                <a:latin typeface="Calibri"/>
                <a:ea typeface="Calibri"/>
                <a:cs typeface="Calibri"/>
                <a:sym typeface="Calibri"/>
              </a:rPr>
              <a:t>(tre linee orizzontali).</a:t>
            </a:r>
            <a:r>
              <a:rPr lang="en-US" sz="2000" b="0" i="0" u="none" strike="noStrike" cap="none">
                <a:solidFill>
                  <a:schemeClr val="dk1"/>
                </a:solidFill>
                <a:latin typeface="Calibri"/>
                <a:ea typeface="Calibri"/>
                <a:cs typeface="Calibri"/>
                <a:sym typeface="Calibri"/>
              </a:rPr>
              <a:t> Quindi clicca su </a:t>
            </a:r>
            <a:r>
              <a:rPr lang="en-US" sz="2000" b="1" i="0" u="none" strike="noStrike" cap="none">
                <a:solidFill>
                  <a:schemeClr val="dk1"/>
                </a:solidFill>
                <a:latin typeface="Calibri"/>
                <a:ea typeface="Calibri"/>
                <a:cs typeface="Calibri"/>
                <a:sym typeface="Calibri"/>
              </a:rPr>
              <a:t>"Messaggio". Quindi cerca un'e-mail di airbnb sulla tua casella di posta elettronica.</a:t>
            </a:r>
            <a:endParaRPr sz="2000" b="1" i="0" u="none" strike="noStrike" cap="none">
              <a:solidFill>
                <a:schemeClr val="dk1"/>
              </a:solidFill>
              <a:latin typeface="Calibri"/>
              <a:ea typeface="Calibri"/>
              <a:cs typeface="Calibri"/>
              <a:sym typeface="Calibri"/>
            </a:endParaRPr>
          </a:p>
        </p:txBody>
      </p:sp>
      <p:pic>
        <p:nvPicPr>
          <p:cNvPr id="478" name="Google Shape;478;g1c45d1c72da_1_11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479" name="Google Shape;479;g1c45d1c72da_1_112" descr="A white rectangular object with a black border&#10;&#10;Descrizione generata automaticamente"/>
          <p:cNvPicPr preferRelativeResize="0"/>
          <p:nvPr/>
        </p:nvPicPr>
        <p:blipFill rotWithShape="1">
          <a:blip r:embed="rId6">
            <a:alphaModFix/>
          </a:blip>
          <a:srcRect/>
          <a:stretch/>
        </p:blipFill>
        <p:spPr>
          <a:xfrm>
            <a:off x="4172953" y="1582732"/>
            <a:ext cx="4427621" cy="2058245"/>
          </a:xfrm>
          <a:prstGeom prst="rect">
            <a:avLst/>
          </a:prstGeom>
          <a:noFill/>
          <a:ln>
            <a:noFill/>
          </a:ln>
        </p:spPr>
      </p:pic>
      <p:pic>
        <p:nvPicPr>
          <p:cNvPr id="480" name="Google Shape;480;g1c45d1c72da_1_112" descr="A screenshot of a computer&#10;&#10;Descrizione generata automaticamente"/>
          <p:cNvPicPr preferRelativeResize="0"/>
          <p:nvPr/>
        </p:nvPicPr>
        <p:blipFill rotWithShape="1">
          <a:blip r:embed="rId7">
            <a:alphaModFix/>
          </a:blip>
          <a:srcRect/>
          <a:stretch/>
        </p:blipFill>
        <p:spPr>
          <a:xfrm>
            <a:off x="4102768" y="3254675"/>
            <a:ext cx="4427621" cy="1251018"/>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c45d1c72da_1_1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g1c45d1c72da_1_14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488" name="Google Shape;488;g1c45d1c72da_1_1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26</a:t>
            </a:r>
            <a:endParaRPr sz="1200" b="1" i="0" u="none" strike="noStrike" cap="none">
              <a:solidFill>
                <a:schemeClr val="dk1"/>
              </a:solidFill>
              <a:latin typeface="Calibri"/>
              <a:ea typeface="Calibri"/>
              <a:cs typeface="Calibri"/>
              <a:sym typeface="Calibri"/>
            </a:endParaRPr>
          </a:p>
        </p:txBody>
      </p:sp>
      <p:sp>
        <p:nvSpPr>
          <p:cNvPr id="489" name="Google Shape;489;g1c45d1c72da_1_1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0" name="Google Shape;490;g1c45d1c72da_1_14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1" name="Google Shape;491;g1c45d1c72da_1_14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2" name="Google Shape;492;g1c45d1c72da_1_144"/>
          <p:cNvSpPr txBox="1"/>
          <p:nvPr/>
        </p:nvSpPr>
        <p:spPr>
          <a:xfrm>
            <a:off x="539552" y="12899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pic>
        <p:nvPicPr>
          <p:cNvPr id="493" name="Google Shape;493;g1c45d1c72da_1_144"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494" name="Google Shape;494;g1c45d1c72da_1_144" descr="A screenshot of a email&#10;&#10;Descrizione generata automaticamente"/>
          <p:cNvPicPr preferRelativeResize="0"/>
          <p:nvPr/>
        </p:nvPicPr>
        <p:blipFill rotWithShape="1">
          <a:blip r:embed="rId6">
            <a:alphaModFix/>
          </a:blip>
          <a:srcRect/>
          <a:stretch/>
        </p:blipFill>
        <p:spPr>
          <a:xfrm>
            <a:off x="714829" y="1928056"/>
            <a:ext cx="6299199" cy="296560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c45d1c72da_1_1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g1c45d1c72da_1_12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502" name="Google Shape;502;g1c45d1c72da_1_1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200" b="1" i="0" u="none" strike="noStrike" cap="none">
              <a:solidFill>
                <a:schemeClr val="dk1"/>
              </a:solidFill>
              <a:latin typeface="Calibri"/>
              <a:ea typeface="Calibri"/>
              <a:cs typeface="Calibri"/>
              <a:sym typeface="Calibri"/>
            </a:endParaRPr>
          </a:p>
        </p:txBody>
      </p:sp>
      <p:sp>
        <p:nvSpPr>
          <p:cNvPr id="503" name="Google Shape;503;g1c45d1c72da_1_1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04" name="Google Shape;504;g1c45d1c72da_1_1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05" name="Google Shape;505;g1c45d1c72da_1_1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06" name="Google Shape;506;g1c45d1c72da_1_128"/>
          <p:cNvSpPr txBox="1"/>
          <p:nvPr/>
        </p:nvSpPr>
        <p:spPr>
          <a:xfrm>
            <a:off x="539552" y="128994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507" name="Google Shape;507;g1c45d1c72da_1_128"/>
          <p:cNvSpPr txBox="1"/>
          <p:nvPr/>
        </p:nvSpPr>
        <p:spPr>
          <a:xfrm>
            <a:off x="395525" y="1720750"/>
            <a:ext cx="8508300" cy="3286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40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Controlla i domini ufficiali di Airbnb. Le e-mail legittime di Airbnb provengono solo dai seguenti domini:</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140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40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Se non viene inviato da uno di questi indirizzi, non viene da Airbnb.</a:t>
            </a:r>
            <a:endParaRPr sz="2000" b="0" i="0" u="none" strike="noStrike" cap="none">
              <a:solidFill>
                <a:schemeClr val="dk1"/>
              </a:solidFill>
              <a:latin typeface="Calibri"/>
              <a:ea typeface="Calibri"/>
              <a:cs typeface="Calibri"/>
              <a:sym typeface="Calibri"/>
            </a:endParaRPr>
          </a:p>
        </p:txBody>
      </p:sp>
      <p:graphicFrame>
        <p:nvGraphicFramePr>
          <p:cNvPr id="508" name="Google Shape;508;g1c45d1c72da_1_128"/>
          <p:cNvGraphicFramePr/>
          <p:nvPr/>
        </p:nvGraphicFramePr>
        <p:xfrm>
          <a:off x="47238" y="2644250"/>
          <a:ext cx="3000000" cy="3000000"/>
        </p:xfrm>
        <a:graphic>
          <a:graphicData uri="http://schemas.openxmlformats.org/drawingml/2006/table">
            <a:tbl>
              <a:tblPr>
                <a:noFill/>
                <a:tableStyleId>{F5C983BD-912D-4AEC-BEAA-167935DB8FC6}</a:tableStyleId>
              </a:tblPr>
              <a:tblGrid>
                <a:gridCol w="3032225">
                  <a:extLst>
                    <a:ext uri="{9D8B030D-6E8A-4147-A177-3AD203B41FA5}">
                      <a16:colId xmlns:a16="http://schemas.microsoft.com/office/drawing/2014/main" val="20000"/>
                    </a:ext>
                  </a:extLst>
                </a:gridCol>
                <a:gridCol w="3234500">
                  <a:extLst>
                    <a:ext uri="{9D8B030D-6E8A-4147-A177-3AD203B41FA5}">
                      <a16:colId xmlns:a16="http://schemas.microsoft.com/office/drawing/2014/main" val="20001"/>
                    </a:ext>
                  </a:extLst>
                </a:gridCol>
                <a:gridCol w="2830025">
                  <a:extLst>
                    <a:ext uri="{9D8B030D-6E8A-4147-A177-3AD203B41FA5}">
                      <a16:colId xmlns:a16="http://schemas.microsoft.com/office/drawing/2014/main" val="20002"/>
                    </a:ext>
                  </a:extLst>
                </a:gridCol>
              </a:tblGrid>
              <a:tr h="1988800">
                <a:tc>
                  <a:txBody>
                    <a:bodyPr/>
                    <a:lstStyle/>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@guest.airbnb.com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@host.airbnb.com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@noreply@qemailserver.com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@outreach.airbnb.com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@research.airbnb.com</a:t>
                      </a:r>
                      <a:endParaRPr/>
                    </a:p>
                  </a:txBody>
                  <a:tcPr marL="91425" marR="91425" marT="91425" marB="91425"/>
                </a:tc>
                <a:tc>
                  <a:txBody>
                    <a:bodyPr/>
                    <a:lstStyle/>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@supportmessaging.airbnb.com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@airbnb.zendesk.com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@e.airbnb.com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@express.medallia.com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@ext.airbnb.com</a:t>
                      </a:r>
                      <a:endParaRPr/>
                    </a:p>
                  </a:txBody>
                  <a:tcPr marL="91425" marR="91425" marT="91425" marB="91425"/>
                </a:tc>
                <a:tc>
                  <a:txBody>
                    <a:bodyPr/>
                    <a:lstStyle/>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@airbnb.com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@airbnbaction.com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@airbnblove.com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@airbnbmail.com</a:t>
                      </a:r>
                      <a:endParaRPr sz="1500" u="none" strike="noStrike" cap="none">
                        <a:solidFill>
                          <a:schemeClr val="dk1"/>
                        </a:solidFill>
                        <a:latin typeface="Calibri"/>
                        <a:ea typeface="Calibri"/>
                        <a:cs typeface="Calibri"/>
                        <a:sym typeface="Calibri"/>
                      </a:endParaRPr>
                    </a:p>
                    <a:p>
                      <a:pPr marL="457200" marR="0" lvl="0" indent="-273050" algn="l" rtl="0">
                        <a:lnSpc>
                          <a:spcPct val="115000"/>
                        </a:lnSpc>
                        <a:spcBef>
                          <a:spcPts val="0"/>
                        </a:spcBef>
                        <a:spcAft>
                          <a:spcPts val="0"/>
                        </a:spcAft>
                        <a:buClr>
                          <a:srgbClr val="222222"/>
                        </a:buClr>
                        <a:buSzPts val="700"/>
                        <a:buFont typeface="Roboto"/>
                        <a:buChar char="●"/>
                      </a:pPr>
                      <a:r>
                        <a:rPr lang="en-US" sz="1500" u="none" strike="noStrike" cap="none">
                          <a:solidFill>
                            <a:schemeClr val="dk1"/>
                          </a:solidFill>
                          <a:latin typeface="Calibri"/>
                          <a:ea typeface="Calibri"/>
                          <a:cs typeface="Calibri"/>
                          <a:sym typeface="Calibri"/>
                        </a:rPr>
                        <a:t>@support-email.airbnb.com</a:t>
                      </a:r>
                      <a:endParaRPr/>
                    </a:p>
                  </a:txBody>
                  <a:tcPr marL="91425" marR="91425" marT="91425" marB="91425"/>
                </a:tc>
                <a:extLst>
                  <a:ext uri="{0D108BD9-81ED-4DB2-BD59-A6C34878D82A}">
                    <a16:rowId xmlns:a16="http://schemas.microsoft.com/office/drawing/2014/main" val="10000"/>
                  </a:ext>
                </a:extLst>
              </a:tr>
            </a:tbl>
          </a:graphicData>
        </a:graphic>
      </p:graphicFrame>
      <p:pic>
        <p:nvPicPr>
          <p:cNvPr id="509" name="Google Shape;509;g1c45d1c72da_1_128"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c4477f9b8a_0_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g1c4477f9b8a_0_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Esercizio comparativo</a:t>
            </a:r>
            <a:endParaRPr sz="2400" b="1">
              <a:solidFill>
                <a:schemeClr val="lt1"/>
              </a:solidFill>
            </a:endParaRPr>
          </a:p>
        </p:txBody>
      </p:sp>
      <p:sp>
        <p:nvSpPr>
          <p:cNvPr id="118" name="Google Shape;118;g1c4477f9b8a_0_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9" name="Google Shape;119;g1c4477f9b8a_0_5"/>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 name="Google Shape;120;g1c4477f9b8a_0_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1" name="Google Shape;121;g1c4477f9b8a_0_5"/>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22" name="Google Shape;122;g1c4477f9b8a_0_5"/>
          <p:cNvPicPr preferRelativeResize="0"/>
          <p:nvPr/>
        </p:nvPicPr>
        <p:blipFill rotWithShape="1">
          <a:blip r:embed="rId5">
            <a:alphaModFix/>
          </a:blip>
          <a:srcRect/>
          <a:stretch/>
        </p:blipFill>
        <p:spPr>
          <a:xfrm>
            <a:off x="1057275" y="1626738"/>
            <a:ext cx="7029450" cy="3076575"/>
          </a:xfrm>
          <a:prstGeom prst="rect">
            <a:avLst/>
          </a:prstGeom>
          <a:noFill/>
          <a:ln>
            <a:noFill/>
          </a:ln>
        </p:spPr>
      </p:pic>
      <p:sp>
        <p:nvSpPr>
          <p:cNvPr id="123" name="Google Shape;123;g1c4477f9b8a_0_5"/>
          <p:cNvSpPr txBox="1"/>
          <p:nvPr/>
        </p:nvSpPr>
        <p:spPr>
          <a:xfrm>
            <a:off x="250700" y="4744050"/>
            <a:ext cx="86274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00000"/>
                </a:solidFill>
                <a:latin typeface="Calibri"/>
                <a:ea typeface="Calibri"/>
                <a:cs typeface="Calibri"/>
                <a:sym typeface="Calibri"/>
              </a:rPr>
              <a:t>Fonte: https://www.avast.com/es-es/c-pharming</a:t>
            </a:r>
            <a:endParaRPr sz="1000" b="0" i="1" u="none" strike="noStrike" cap="none">
              <a:solidFill>
                <a:srgbClr val="000000"/>
              </a:solidFill>
              <a:latin typeface="Calibri"/>
              <a:ea typeface="Calibri"/>
              <a:cs typeface="Calibri"/>
              <a:sym typeface="Calibri"/>
            </a:endParaRPr>
          </a:p>
        </p:txBody>
      </p:sp>
      <p:pic>
        <p:nvPicPr>
          <p:cNvPr id="124" name="Google Shape;124;g1c4477f9b8a_0_5"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c45d1c72da_1_1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g1c45d1c72da_1_15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517" name="Google Shape;517;g1c45d1c72da_1_1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518" name="Google Shape;518;g1c45d1c72da_1_1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9" name="Google Shape;519;g1c45d1c72da_1_15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0" name="Google Shape;520;g1c45d1c72da_1_15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1" name="Google Shape;521;g1c45d1c72da_1_159"/>
          <p:cNvSpPr txBox="1"/>
          <p:nvPr/>
        </p:nvSpPr>
        <p:spPr>
          <a:xfrm>
            <a:off x="473325" y="1684913"/>
            <a:ext cx="2733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account Airbnb</a:t>
            </a:r>
            <a:endParaRPr sz="2200" b="1" i="0" u="none" strike="noStrike" cap="none">
              <a:solidFill>
                <a:schemeClr val="dk1"/>
              </a:solidFill>
              <a:latin typeface="Calibri"/>
              <a:ea typeface="Calibri"/>
              <a:cs typeface="Calibri"/>
              <a:sym typeface="Calibri"/>
            </a:endParaRPr>
          </a:p>
        </p:txBody>
      </p:sp>
      <p:sp>
        <p:nvSpPr>
          <p:cNvPr id="522" name="Google Shape;522;g1c45d1c72da_1_159"/>
          <p:cNvSpPr txBox="1"/>
          <p:nvPr/>
        </p:nvSpPr>
        <p:spPr>
          <a:xfrm>
            <a:off x="473325" y="2791775"/>
            <a:ext cx="2898000" cy="1262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Clicca su "Conferma email</a:t>
            </a:r>
            <a:r>
              <a:rPr lang="en-US" sz="2000" b="1" i="0" u="none" strike="noStrike" cap="none">
                <a:solidFill>
                  <a:schemeClr val="dk1"/>
                </a:solidFill>
                <a:latin typeface="Calibri"/>
                <a:ea typeface="Calibri"/>
                <a:cs typeface="Calibri"/>
                <a:sym typeface="Calibri"/>
              </a:rPr>
              <a:t>". Ripeti questo passaggio e sei pronto ad andare.</a:t>
            </a:r>
            <a:endParaRPr sz="2000" b="1" i="0" u="none" strike="noStrike" cap="none">
              <a:solidFill>
                <a:schemeClr val="dk1"/>
              </a:solidFill>
              <a:latin typeface="Calibri"/>
              <a:ea typeface="Calibri"/>
              <a:cs typeface="Calibri"/>
              <a:sym typeface="Calibri"/>
            </a:endParaRPr>
          </a:p>
        </p:txBody>
      </p:sp>
      <p:pic>
        <p:nvPicPr>
          <p:cNvPr id="523" name="Google Shape;523;g1c45d1c72da_1_159" descr="A screenshot of a message&#10;&#10;Descrizione generata automaticamente"/>
          <p:cNvPicPr preferRelativeResize="0"/>
          <p:nvPr/>
        </p:nvPicPr>
        <p:blipFill rotWithShape="1">
          <a:blip r:embed="rId5">
            <a:alphaModFix/>
          </a:blip>
          <a:srcRect/>
          <a:stretch/>
        </p:blipFill>
        <p:spPr>
          <a:xfrm>
            <a:off x="3912269" y="1785667"/>
            <a:ext cx="4427620" cy="2955798"/>
          </a:xfrm>
          <a:prstGeom prst="rect">
            <a:avLst/>
          </a:prstGeom>
          <a:noFill/>
          <a:ln>
            <a:noFill/>
          </a:ln>
        </p:spPr>
      </p:pic>
      <p:pic>
        <p:nvPicPr>
          <p:cNvPr id="524" name="Google Shape;524;g1c45d1c72da_1_159"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1c45d1c72da_1_18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1" name="Google Shape;531;g1c45d1c72da_1_18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532" name="Google Shape;532;g1c45d1c72da_1_18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533" name="Google Shape;533;g1c45d1c72da_1_18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4" name="Google Shape;534;g1c45d1c72da_1_18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5" name="Google Shape;535;g1c45d1c72da_1_18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36" name="Google Shape;536;g1c45d1c72da_1_184"/>
          <p:cNvSpPr txBox="1"/>
          <p:nvPr/>
        </p:nvSpPr>
        <p:spPr>
          <a:xfrm>
            <a:off x="473325" y="1382338"/>
            <a:ext cx="2733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Disattivare l'account</a:t>
            </a:r>
            <a:endParaRPr sz="2200" b="1" i="0" u="none" strike="noStrike" cap="none">
              <a:solidFill>
                <a:schemeClr val="dk1"/>
              </a:solidFill>
              <a:latin typeface="Calibri"/>
              <a:ea typeface="Calibri"/>
              <a:cs typeface="Calibri"/>
              <a:sym typeface="Calibri"/>
            </a:endParaRPr>
          </a:p>
        </p:txBody>
      </p:sp>
      <p:sp>
        <p:nvSpPr>
          <p:cNvPr id="537" name="Google Shape;537;g1c45d1c72da_1_184"/>
          <p:cNvSpPr txBox="1"/>
          <p:nvPr/>
        </p:nvSpPr>
        <p:spPr>
          <a:xfrm>
            <a:off x="516575" y="2368175"/>
            <a:ext cx="3866100" cy="2124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40000"/>
              </a:lnSpc>
              <a:spcBef>
                <a:spcPts val="1100"/>
              </a:spcBef>
              <a:spcAft>
                <a:spcPts val="20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Vai nell'angolo in alto a destra e fai clic sul pulsante </a:t>
            </a:r>
            <a:r>
              <a:rPr lang="en-US" sz="2000" b="1" i="0" u="none" strike="noStrike" cap="none">
                <a:solidFill>
                  <a:schemeClr val="dk1"/>
                </a:solidFill>
                <a:latin typeface="Calibri"/>
                <a:ea typeface="Calibri"/>
                <a:cs typeface="Calibri"/>
                <a:sym typeface="Calibri"/>
              </a:rPr>
              <a:t>(tre linee orizzontali). </a:t>
            </a:r>
            <a:r>
              <a:rPr lang="en-US" sz="2000" b="0" i="0" u="none" strike="noStrike" cap="none">
                <a:solidFill>
                  <a:schemeClr val="dk1"/>
                </a:solidFill>
                <a:latin typeface="Calibri"/>
                <a:ea typeface="Calibri"/>
                <a:cs typeface="Calibri"/>
                <a:sym typeface="Calibri"/>
              </a:rPr>
              <a:t>Fare clic su </a:t>
            </a:r>
            <a:r>
              <a:rPr lang="en-US" sz="2000" b="1" i="0" u="none" strike="noStrike" cap="none">
                <a:solidFill>
                  <a:schemeClr val="dk1"/>
                </a:solidFill>
                <a:latin typeface="Calibri"/>
                <a:ea typeface="Calibri"/>
                <a:cs typeface="Calibri"/>
                <a:sym typeface="Calibri"/>
              </a:rPr>
              <a:t>"Account"</a:t>
            </a:r>
            <a:r>
              <a:rPr lang="en-US" sz="2000" b="0" i="0" u="none" strike="noStrike" cap="none">
                <a:solidFill>
                  <a:schemeClr val="dk1"/>
                </a:solidFill>
                <a:latin typeface="Calibri"/>
                <a:ea typeface="Calibri"/>
                <a:cs typeface="Calibri"/>
                <a:sym typeface="Calibri"/>
              </a:rPr>
              <a:t> Quindi fare clic su </a:t>
            </a:r>
            <a:r>
              <a:rPr lang="en-US" sz="2000" b="1" i="0" u="none" strike="noStrike" cap="none">
                <a:solidFill>
                  <a:schemeClr val="dk1"/>
                </a:solidFill>
                <a:latin typeface="Calibri"/>
                <a:ea typeface="Calibri"/>
                <a:cs typeface="Calibri"/>
                <a:sym typeface="Calibri"/>
              </a:rPr>
              <a:t>"Login &amp; security",</a:t>
            </a:r>
            <a:r>
              <a:rPr lang="en-US" sz="2000" b="0" i="0" u="none" strike="noStrike" cap="none">
                <a:solidFill>
                  <a:schemeClr val="dk1"/>
                </a:solidFill>
                <a:latin typeface="Calibri"/>
                <a:ea typeface="Calibri"/>
                <a:cs typeface="Calibri"/>
                <a:sym typeface="Calibri"/>
              </a:rPr>
              <a:t> scorrere verso il basso e fare clic su </a:t>
            </a:r>
            <a:r>
              <a:rPr lang="en-US" sz="2000" b="1" i="0" u="none" strike="noStrike" cap="none">
                <a:solidFill>
                  <a:schemeClr val="dk1"/>
                </a:solidFill>
                <a:latin typeface="Calibri"/>
                <a:ea typeface="Calibri"/>
                <a:cs typeface="Calibri"/>
                <a:sym typeface="Calibri"/>
              </a:rPr>
              <a:t>"Disattiva"</a:t>
            </a:r>
            <a:r>
              <a:rPr lang="en-US"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pic>
        <p:nvPicPr>
          <p:cNvPr id="538" name="Google Shape;538;g1c45d1c72da_1_184" descr="A screenshot of a computer&#10;&#10;Descrizione generata automaticamente"/>
          <p:cNvPicPr preferRelativeResize="0"/>
          <p:nvPr/>
        </p:nvPicPr>
        <p:blipFill rotWithShape="1">
          <a:blip r:embed="rId5">
            <a:alphaModFix/>
          </a:blip>
          <a:srcRect/>
          <a:stretch/>
        </p:blipFill>
        <p:spPr>
          <a:xfrm>
            <a:off x="4373478" y="2243532"/>
            <a:ext cx="4377490" cy="2250619"/>
          </a:xfrm>
          <a:prstGeom prst="rect">
            <a:avLst/>
          </a:prstGeom>
          <a:noFill/>
          <a:ln>
            <a:noFill/>
          </a:ln>
        </p:spPr>
      </p:pic>
      <p:pic>
        <p:nvPicPr>
          <p:cNvPr id="539" name="Google Shape;539;g1c45d1c72da_1_184"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4"/>
        <p:cNvGrpSpPr/>
        <p:nvPr/>
      </p:nvGrpSpPr>
      <p:grpSpPr>
        <a:xfrm>
          <a:off x="0" y="0"/>
          <a:ext cx="0" cy="0"/>
          <a:chOff x="0" y="0"/>
          <a:chExt cx="0" cy="0"/>
        </a:xfrm>
      </p:grpSpPr>
      <p:grpSp>
        <p:nvGrpSpPr>
          <p:cNvPr id="545" name="Google Shape;545;p12"/>
          <p:cNvGrpSpPr/>
          <p:nvPr/>
        </p:nvGrpSpPr>
        <p:grpSpPr>
          <a:xfrm>
            <a:off x="3491883" y="-20537"/>
            <a:ext cx="5643857" cy="4925766"/>
            <a:chOff x="0" y="0"/>
            <a:chExt cx="31136" cy="95943"/>
          </a:xfrm>
        </p:grpSpPr>
        <p:sp>
          <p:nvSpPr>
            <p:cNvPr id="546" name="Google Shape;546;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47" name="Google Shape;547;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48" name="Google Shape;548;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49" name="Google Shape;549;p12"/>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550" name="Google Shape;550;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51" name="Google Shape;551;p12"/>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Progetto n.: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52" name="Google Shape;552;p12"/>
          <p:cNvSpPr txBox="1"/>
          <p:nvPr/>
        </p:nvSpPr>
        <p:spPr>
          <a:xfrm>
            <a:off x="615125" y="4412625"/>
            <a:ext cx="83895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800" b="0" i="0" u="none" strike="noStrike" cap="none">
                <a:solidFill>
                  <a:srgbClr val="1F108C"/>
                </a:solidFill>
                <a:latin typeface="Arial"/>
                <a:ea typeface="Arial"/>
                <a:cs typeface="Arial"/>
                <a:sym typeface="Arial"/>
              </a:rPr>
              <a:t>Finanziato dall'Unione Europea. Le opinioni e le opinioni espresse sono tuttavia quelle degli autori e non riflettono necessariamente quelle dell'Unione europea o dell'Agenzia esecutiva europea per l'istruzione e la cultura (EACEA). Né l'Unione europea né l'EACEA possono essere ritenuti responsabili per loro.</a:t>
            </a:r>
            <a:endParaRPr sz="100" b="0" i="0" u="none" strike="noStrike" cap="none">
              <a:solidFill>
                <a:srgbClr val="1F108C"/>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000" b="0" i="0" u="none" strike="noStrike" cap="none">
              <a:solidFill>
                <a:srgbClr val="1F108C"/>
              </a:solidFill>
              <a:latin typeface="Calibri"/>
              <a:ea typeface="Calibri"/>
              <a:cs typeface="Calibri"/>
              <a:sym typeface="Calibri"/>
            </a:endParaRPr>
          </a:p>
        </p:txBody>
      </p:sp>
      <p:pic>
        <p:nvPicPr>
          <p:cNvPr id="553" name="Google Shape;553;p12"/>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54" name="Google Shape;554;p12" descr="Qr code  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555" name="Google Shape;555;p12" descr="Blue text on a white background&#10;&#10;Descrizione generata automaticamente"/>
          <p:cNvPicPr preferRelativeResize="0"/>
          <p:nvPr/>
        </p:nvPicPr>
        <p:blipFill rotWithShape="1">
          <a:blip r:embed="rId6">
            <a:alphaModFix/>
          </a:blip>
          <a:srcRect/>
          <a:stretch/>
        </p:blipFill>
        <p:spPr>
          <a:xfrm>
            <a:off x="6780551" y="4656258"/>
            <a:ext cx="2271964" cy="485274"/>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g24d5a73890a_0_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g24d5a73890a_0_6"/>
          <p:cNvSpPr txBox="1">
            <a:spLocks noGrp="1"/>
          </p:cNvSpPr>
          <p:nvPr>
            <p:ph type="ctrTitle"/>
          </p:nvPr>
        </p:nvSpPr>
        <p:spPr>
          <a:xfrm>
            <a:off x="5042923" y="14692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a:t>  </a:t>
            </a:r>
            <a:r>
              <a:rPr lang="en-US" sz="3600" b="1">
                <a:solidFill>
                  <a:srgbClr val="1F108C"/>
                </a:solidFill>
              </a:rPr>
              <a:t>Gestione online del tempo libero:</a:t>
            </a:r>
            <a:endParaRPr/>
          </a:p>
        </p:txBody>
      </p:sp>
      <p:sp>
        <p:nvSpPr>
          <p:cNvPr id="563" name="Google Shape;563;g24d5a73890a_0_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50" b="0" i="0" u="none" strike="noStrike" cap="none">
                <a:solidFill>
                  <a:srgbClr val="1F108C"/>
                </a:solidFill>
                <a:latin typeface="Calibri"/>
                <a:ea typeface="Calibri"/>
                <a:cs typeface="Calibri"/>
                <a:sym typeface="Calibri"/>
              </a:rPr>
              <a:t>                Sviluppato da DomSpain | Dic</a:t>
            </a:r>
            <a:r>
              <a:rPr lang="en-US" sz="900" b="0" i="0" u="none" strike="noStrike" cap="none">
                <a:solidFill>
                  <a:srgbClr val="1F108C"/>
                </a:solidFill>
                <a:latin typeface="Calibri"/>
                <a:ea typeface="Calibri"/>
                <a:cs typeface="Calibri"/>
                <a:sym typeface="Calibri"/>
              </a:rPr>
              <a:t>, 2022</a:t>
            </a:r>
            <a:endParaRPr sz="900" b="0" i="0" u="none" strike="noStrike" cap="none">
              <a:solidFill>
                <a:srgbClr val="000000"/>
              </a:solidFill>
              <a:latin typeface="Arial"/>
              <a:ea typeface="Arial"/>
              <a:cs typeface="Arial"/>
              <a:sym typeface="Arial"/>
            </a:endParaRPr>
          </a:p>
        </p:txBody>
      </p:sp>
      <p:sp>
        <p:nvSpPr>
          <p:cNvPr id="564" name="Google Shape;564;g24d5a73890a_0_6"/>
          <p:cNvSpPr txBox="1">
            <a:spLocks noGrp="1"/>
          </p:cNvSpPr>
          <p:nvPr>
            <p:ph type="subTitle" idx="1"/>
          </p:nvPr>
        </p:nvSpPr>
        <p:spPr>
          <a:xfrm>
            <a:off x="5248204" y="316572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11111"/>
              <a:buNone/>
            </a:pPr>
            <a:r>
              <a:rPr lang="en-US" sz="7200" b="1" i="1">
                <a:solidFill>
                  <a:srgbClr val="1F108C"/>
                </a:solidFill>
              </a:rPr>
              <a:t>Risorse didattiche (Attività 2)</a:t>
            </a:r>
            <a:endParaRPr sz="7200" b="1" i="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grpSp>
        <p:nvGrpSpPr>
          <p:cNvPr id="565" name="Google Shape;565;g24d5a73890a_0_6"/>
          <p:cNvGrpSpPr/>
          <p:nvPr/>
        </p:nvGrpSpPr>
        <p:grpSpPr>
          <a:xfrm>
            <a:off x="166245" y="-36247"/>
            <a:ext cx="8919571" cy="5215943"/>
            <a:chOff x="216024" y="-27709"/>
            <a:chExt cx="8919571" cy="5215943"/>
          </a:xfrm>
        </p:grpSpPr>
        <p:sp>
          <p:nvSpPr>
            <p:cNvPr id="566" name="Google Shape;566;g24d5a73890a_0_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67" name="Google Shape;567;g24d5a73890a_0_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Progetto n.: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68" name="Google Shape;568;g24d5a73890a_0_6"/>
            <p:cNvSpPr txBox="1"/>
            <p:nvPr/>
          </p:nvSpPr>
          <p:spPr>
            <a:xfrm>
              <a:off x="3570154" y="3998138"/>
              <a:ext cx="55122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i="1">
                  <a:solidFill>
                    <a:srgbClr val="033782"/>
                  </a:solidFill>
                  <a:latin typeface="Calibri"/>
                  <a:ea typeface="Calibri"/>
                  <a:cs typeface="Calibri"/>
                  <a:sym typeface="Calibri"/>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sz="100" b="0" i="1"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rgbClr val="033782"/>
                </a:solidFill>
                <a:latin typeface="Calibri"/>
                <a:ea typeface="Calibri"/>
                <a:cs typeface="Calibri"/>
                <a:sym typeface="Calibri"/>
              </a:endParaRPr>
            </a:p>
          </p:txBody>
        </p:sp>
      </p:grpSp>
      <p:pic>
        <p:nvPicPr>
          <p:cNvPr id="569" name="Google Shape;569;g24d5a73890a_0_6" descr="Logo  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pic>
        <p:nvPicPr>
          <p:cNvPr id="570" name="Google Shape;570;g24d5a73890a_0_6" descr="Blue text on a white background&#10;&#10;Descrizione generata automaticamente"/>
          <p:cNvPicPr preferRelativeResize="0"/>
          <p:nvPr/>
        </p:nvPicPr>
        <p:blipFill rotWithShape="1">
          <a:blip r:embed="rId5">
            <a:alphaModFix/>
          </a:blip>
          <a:srcRect/>
          <a:stretch/>
        </p:blipFill>
        <p:spPr>
          <a:xfrm>
            <a:off x="6399551" y="4525917"/>
            <a:ext cx="2743200" cy="57551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24d5a73890a_0_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g24d5a73890a_0_2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Attività introduttiva</a:t>
            </a:r>
            <a:endParaRPr sz="2400">
              <a:solidFill>
                <a:schemeClr val="lt1"/>
              </a:solidFill>
            </a:endParaRPr>
          </a:p>
        </p:txBody>
      </p:sp>
      <p:sp>
        <p:nvSpPr>
          <p:cNvPr id="578" name="Google Shape;578;g24d5a73890a_0_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a:p>
        </p:txBody>
      </p:sp>
      <p:sp>
        <p:nvSpPr>
          <p:cNvPr id="579" name="Google Shape;579;g24d5a73890a_0_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0" name="Google Shape;580;g24d5a73890a_0_2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81" name="Google Shape;581;g24d5a73890a_0_2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82" name="Google Shape;582;g24d5a73890a_0_22"/>
          <p:cNvSpPr txBox="1"/>
          <p:nvPr/>
        </p:nvSpPr>
        <p:spPr>
          <a:xfrm>
            <a:off x="539552" y="1419622"/>
            <a:ext cx="2736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Discussione</a:t>
            </a:r>
            <a:endParaRPr sz="2200" b="1" i="0" u="none" strike="noStrike" cap="none">
              <a:solidFill>
                <a:schemeClr val="dk1"/>
              </a:solidFill>
              <a:latin typeface="Calibri"/>
              <a:ea typeface="Calibri"/>
              <a:cs typeface="Calibri"/>
              <a:sym typeface="Calibri"/>
            </a:endParaRPr>
          </a:p>
        </p:txBody>
      </p:sp>
      <p:sp>
        <p:nvSpPr>
          <p:cNvPr id="583" name="Google Shape;583;g24d5a73890a_0_22"/>
          <p:cNvSpPr txBox="1"/>
          <p:nvPr/>
        </p:nvSpPr>
        <p:spPr>
          <a:xfrm>
            <a:off x="539552" y="1837149"/>
            <a:ext cx="77049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Quando viaggi, </a:t>
            </a:r>
            <a:r>
              <a:rPr lang="en-US" sz="2000" b="1" i="0" u="none" strike="noStrike" cap="none">
                <a:solidFill>
                  <a:schemeClr val="dk1"/>
                </a:solidFill>
                <a:latin typeface="Calibri"/>
                <a:ea typeface="Calibri"/>
                <a:cs typeface="Calibri"/>
                <a:sym typeface="Calibri"/>
              </a:rPr>
              <a:t>cosa hai usato per</a:t>
            </a:r>
            <a:r>
              <a:rPr lang="en-US" sz="2000" b="0" i="0" u="none" strike="noStrike" cap="none">
                <a:solidFill>
                  <a:schemeClr val="dk1"/>
                </a:solidFill>
                <a:latin typeface="Calibri"/>
                <a:ea typeface="Calibri"/>
                <a:cs typeface="Calibri"/>
                <a:sym typeface="Calibri"/>
              </a:rPr>
              <a:t> trovare e/o </a:t>
            </a:r>
            <a:r>
              <a:rPr lang="en-US" sz="2000" b="1" i="0" u="none" strike="noStrike" cap="none">
                <a:solidFill>
                  <a:schemeClr val="dk1"/>
                </a:solidFill>
                <a:latin typeface="Calibri"/>
                <a:ea typeface="Calibri"/>
                <a:cs typeface="Calibri"/>
                <a:sym typeface="Calibri"/>
              </a:rPr>
              <a:t>prenotare un alloggio</a:t>
            </a:r>
            <a:r>
              <a:rPr lang="en-US" sz="2000" b="0" i="0" u="none" strike="noStrike" cap="none">
                <a:solidFill>
                  <a:schemeClr val="dk1"/>
                </a:solidFill>
                <a:latin typeface="Calibri"/>
                <a:ea typeface="Calibri"/>
                <a:cs typeface="Calibri"/>
                <a:sym typeface="Calibri"/>
              </a:rPr>
              <a:t> (per lavoro o per vacanze)?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È </a:t>
            </a:r>
            <a:r>
              <a:rPr lang="en-US" sz="2000" b="1" i="0" u="none" strike="noStrike" cap="none">
                <a:solidFill>
                  <a:schemeClr val="dk1"/>
                </a:solidFill>
                <a:latin typeface="Calibri"/>
                <a:ea typeface="Calibri"/>
                <a:cs typeface="Calibri"/>
                <a:sym typeface="Calibri"/>
              </a:rPr>
              <a:t>più facile andare in vacanza ora</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00000"/>
              </a:lnSpc>
              <a:spcBef>
                <a:spcPts val="0"/>
              </a:spcBef>
              <a:spcAft>
                <a:spcPts val="0"/>
              </a:spcAft>
              <a:buClr>
                <a:srgbClr val="000000"/>
              </a:buClr>
              <a:buSzPts val="2000"/>
              <a:buFont typeface="Arial"/>
              <a:buNone/>
            </a:pPr>
            <a:br>
              <a:rPr lang="en-US" sz="2000" b="0"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È più sicuro</a:t>
            </a:r>
            <a:r>
              <a:rPr lang="en-US" sz="2000" b="0" i="0" u="none" strike="noStrike" cap="none">
                <a:solidFill>
                  <a:schemeClr val="dk1"/>
                </a:solidFill>
                <a:latin typeface="Calibri"/>
                <a:ea typeface="Calibri"/>
                <a:cs typeface="Calibri"/>
                <a:sym typeface="Calibri"/>
              </a:rPr>
              <a:t> trovare un alloggio adesso?</a:t>
            </a:r>
            <a:endParaRPr sz="2000" b="0" i="0" u="none" strike="noStrike" cap="none">
              <a:solidFill>
                <a:schemeClr val="dk1"/>
              </a:solidFill>
              <a:latin typeface="Calibri"/>
              <a:ea typeface="Calibri"/>
              <a:cs typeface="Calibri"/>
              <a:sym typeface="Calibri"/>
            </a:endParaRPr>
          </a:p>
        </p:txBody>
      </p:sp>
      <p:pic>
        <p:nvPicPr>
          <p:cNvPr id="584" name="Google Shape;584;g24d5a73890a_0_2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24d5a73890a_0_35"/>
          <p:cNvSpPr/>
          <p:nvPr/>
        </p:nvSpPr>
        <p:spPr>
          <a:xfrm>
            <a:off x="-25" y="744775"/>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400"/>
              <a:buFont typeface="Calibri"/>
              <a:buNone/>
            </a:pPr>
            <a:endParaRPr sz="2400" b="1">
              <a:solidFill>
                <a:schemeClr val="lt1"/>
              </a:solidFill>
              <a:latin typeface="Calibri"/>
              <a:ea typeface="Calibri"/>
              <a:cs typeface="Calibri"/>
              <a:sym typeface="Calibri"/>
            </a:endParaRPr>
          </a:p>
        </p:txBody>
      </p:sp>
      <p:sp>
        <p:nvSpPr>
          <p:cNvPr id="591" name="Google Shape;591;g24d5a73890a_0_35"/>
          <p:cNvSpPr txBox="1">
            <a:spLocks noGrp="1"/>
          </p:cNvSpPr>
          <p:nvPr>
            <p:ph type="ctrTitle"/>
          </p:nvPr>
        </p:nvSpPr>
        <p:spPr>
          <a:xfrm>
            <a:off x="423223" y="481518"/>
            <a:ext cx="44301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b="1">
              <a:solidFill>
                <a:schemeClr val="lt1"/>
              </a:solidFill>
            </a:endParaRPr>
          </a:p>
        </p:txBody>
      </p:sp>
      <p:sp>
        <p:nvSpPr>
          <p:cNvPr id="592" name="Google Shape;592;g24d5a73890a_0_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a:p>
        </p:txBody>
      </p:sp>
      <p:sp>
        <p:nvSpPr>
          <p:cNvPr id="593" name="Google Shape;593;g24d5a73890a_0_35"/>
          <p:cNvSpPr/>
          <p:nvPr/>
        </p:nvSpPr>
        <p:spPr>
          <a:xfrm>
            <a:off x="-12" y="250822"/>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4" name="Google Shape;594;g24d5a73890a_0_35"/>
          <p:cNvPicPr preferRelativeResize="0"/>
          <p:nvPr/>
        </p:nvPicPr>
        <p:blipFill rotWithShape="1">
          <a:blip r:embed="rId3">
            <a:alphaModFix/>
          </a:blip>
          <a:srcRect/>
          <a:stretch/>
        </p:blipFill>
        <p:spPr>
          <a:xfrm>
            <a:off x="7656207" y="151819"/>
            <a:ext cx="1174044" cy="428821"/>
          </a:xfrm>
          <a:prstGeom prst="rect">
            <a:avLst/>
          </a:prstGeom>
          <a:noFill/>
          <a:ln>
            <a:noFill/>
          </a:ln>
        </p:spPr>
      </p:pic>
      <p:graphicFrame>
        <p:nvGraphicFramePr>
          <p:cNvPr id="595" name="Google Shape;595;g24d5a73890a_0_35"/>
          <p:cNvGraphicFramePr/>
          <p:nvPr/>
        </p:nvGraphicFramePr>
        <p:xfrm>
          <a:off x="-25" y="1320784"/>
          <a:ext cx="3000000" cy="3000000"/>
        </p:xfrm>
        <a:graphic>
          <a:graphicData uri="http://schemas.openxmlformats.org/drawingml/2006/table">
            <a:tbl>
              <a:tblPr firstRow="1" bandRow="1">
                <a:noFill/>
                <a:tableStyleId>{8B6B7B3D-834C-4109-910E-704764688444}</a:tableStyleId>
              </a:tblPr>
              <a:tblGrid>
                <a:gridCol w="1948725">
                  <a:extLst>
                    <a:ext uri="{9D8B030D-6E8A-4147-A177-3AD203B41FA5}">
                      <a16:colId xmlns:a16="http://schemas.microsoft.com/office/drawing/2014/main" val="20000"/>
                    </a:ext>
                  </a:extLst>
                </a:gridCol>
                <a:gridCol w="4347150">
                  <a:extLst>
                    <a:ext uri="{9D8B030D-6E8A-4147-A177-3AD203B41FA5}">
                      <a16:colId xmlns:a16="http://schemas.microsoft.com/office/drawing/2014/main" val="20001"/>
                    </a:ext>
                  </a:extLst>
                </a:gridCol>
                <a:gridCol w="2848125">
                  <a:extLst>
                    <a:ext uri="{9D8B030D-6E8A-4147-A177-3AD203B41FA5}">
                      <a16:colId xmlns:a16="http://schemas.microsoft.com/office/drawing/2014/main" val="20002"/>
                    </a:ext>
                  </a:extLst>
                </a:gridCol>
              </a:tblGrid>
              <a:tr h="2926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a:t>Online </a:t>
                      </a:r>
                      <a:endParaRPr sz="1800" u="none" strike="noStrike" cap="none"/>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Analogico</a:t>
                      </a:r>
                      <a:endParaRPr sz="1800" u="none" strike="noStrike" cap="none"/>
                    </a:p>
                  </a:txBody>
                  <a:tcPr marL="91450" marR="91450" marT="45725" marB="45725">
                    <a:solidFill>
                      <a:srgbClr val="0EA535"/>
                    </a:solidFill>
                  </a:tcPr>
                </a:tc>
                <a:extLst>
                  <a:ext uri="{0D108BD9-81ED-4DB2-BD59-A6C34878D82A}">
                    <a16:rowId xmlns:a16="http://schemas.microsoft.com/office/drawing/2014/main" val="10000"/>
                  </a:ext>
                </a:extLst>
              </a:tr>
              <a:tr h="5121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Convenienza</a:t>
                      </a:r>
                      <a:endParaRPr sz="1800" b="1" i="0" u="none" strike="noStrike" cap="none">
                        <a:solidFill>
                          <a:schemeClr val="dk1"/>
                        </a:solidFill>
                        <a:latin typeface="Calibri"/>
                        <a:ea typeface="Calibri"/>
                        <a:cs typeface="Calibri"/>
                        <a:sym typeface="Calibri"/>
                      </a:endParaRPr>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Internet </a:t>
                      </a:r>
                      <a:r>
                        <a:rPr lang="en-US" sz="1700" b="1"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non ha orari </a:t>
                      </a:r>
                      <a:r>
                        <a:rPr lang="en-US" sz="17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ed è indipendente dagli operatori del servizio clienti umani </a:t>
                      </a:r>
                      <a:endParaRPr sz="17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5121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Opzioni disponibili</a:t>
                      </a:r>
                      <a:endParaRPr sz="1800" b="1" i="0" u="none" strike="noStrike" cap="none">
                        <a:solidFill>
                          <a:schemeClr val="dk1"/>
                        </a:solidFill>
                        <a:latin typeface="Calibri"/>
                        <a:ea typeface="Calibri"/>
                        <a:cs typeface="Calibri"/>
                        <a:sym typeface="Calibri"/>
                      </a:endParaRPr>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700" u="none" strike="noStrike" cap="none"/>
                        <a:t>Infinita</a:t>
                      </a:r>
                      <a:endParaRPr sz="1700" b="1"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512100">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Sconti e buoni affari</a:t>
                      </a:r>
                      <a:endParaRPr sz="1800" b="1">
                        <a:solidFill>
                          <a:schemeClr val="lt1"/>
                        </a:solidFill>
                      </a:endParaRPr>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700" u="none" strike="noStrike" cap="none">
                          <a:latin typeface="Calibri"/>
                          <a:ea typeface="Calibri"/>
                          <a:cs typeface="Calibri"/>
                          <a:sym typeface="Calibri"/>
                        </a:rPr>
                        <a:t>Su Internet ci sono piattaforme che consentono di confrontare </a:t>
                      </a:r>
                      <a:r>
                        <a:rPr lang="en-US" sz="1700" b="1" u="none" strike="noStrike" cap="none"/>
                        <a:t>i prezzi</a:t>
                      </a:r>
                      <a:r>
                        <a:rPr lang="en-US" sz="1700" u="none" strike="noStrike" cap="none">
                          <a:latin typeface="Calibri"/>
                          <a:ea typeface="Calibri"/>
                          <a:cs typeface="Calibri"/>
                          <a:sym typeface="Calibri"/>
                        </a:rPr>
                        <a:t> </a:t>
                      </a:r>
                      <a:endParaRPr sz="17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731575">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Cancellazioni </a:t>
                      </a:r>
                      <a:endParaRPr sz="1800" b="1" i="0" u="none" strike="noStrike" cap="none">
                        <a:solidFill>
                          <a:schemeClr val="dk1"/>
                        </a:solidFill>
                        <a:latin typeface="Calibri"/>
                        <a:ea typeface="Calibri"/>
                        <a:cs typeface="Calibri"/>
                        <a:sym typeface="Calibri"/>
                      </a:endParaRPr>
                    </a:p>
                  </a:txBody>
                  <a:tcPr marL="91450" marR="91450" marT="45725" marB="45725">
                    <a:solidFill>
                      <a:srgbClr val="0EA53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700" u="none" strike="noStrike" cap="none">
                          <a:solidFill>
                            <a:schemeClr val="dk1"/>
                          </a:solidFill>
                          <a:latin typeface="Calibri"/>
                          <a:ea typeface="Calibri"/>
                          <a:cs typeface="Calibri"/>
                          <a:sym typeface="Calibri"/>
                        </a:rPr>
                        <a:t>Hai </a:t>
                      </a:r>
                      <a:r>
                        <a:rPr lang="en-US" sz="1700" b="1" u="none" strike="noStrike" cap="none">
                          <a:solidFill>
                            <a:schemeClr val="dk1"/>
                          </a:solidFill>
                        </a:rPr>
                        <a:t>il controllo</a:t>
                      </a:r>
                      <a:r>
                        <a:rPr lang="en-US" sz="1700" u="none" strike="noStrike" cap="none">
                          <a:solidFill>
                            <a:schemeClr val="dk1"/>
                          </a:solidFill>
                          <a:latin typeface="Calibri"/>
                          <a:ea typeface="Calibri"/>
                          <a:cs typeface="Calibri"/>
                          <a:sym typeface="Calibri"/>
                        </a:rPr>
                        <a:t> sulla tua prenotazione (la maggior parte delle volte, </a:t>
                      </a:r>
                      <a:r>
                        <a:rPr lang="en-US" sz="1700" u="none" strike="noStrike" cap="none"/>
                        <a:t>o puoi accedere come servizio extra</a:t>
                      </a:r>
                      <a:r>
                        <a:rPr lang="en-US" sz="1700" u="none" strike="noStrike" cap="none">
                          <a:solidFill>
                            <a:schemeClr val="dk1"/>
                          </a:solidFill>
                          <a:latin typeface="Calibri"/>
                          <a:ea typeface="Calibri"/>
                          <a:cs typeface="Calibri"/>
                          <a:sym typeface="Calibri"/>
                        </a:rPr>
                        <a:t>)</a:t>
                      </a:r>
                      <a:endParaRPr sz="17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731575">
                <a:tc>
                  <a:txBody>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rPr>
                        <a:t>Cattive esperienze</a:t>
                      </a:r>
                      <a:endParaRPr sz="1800" b="1" i="0" u="none" strike="noStrike" cap="none">
                        <a:solidFill>
                          <a:schemeClr val="dk1"/>
                        </a:solidFill>
                        <a:latin typeface="Calibri"/>
                        <a:ea typeface="Calibri"/>
                        <a:cs typeface="Calibri"/>
                        <a:sym typeface="Calibri"/>
                      </a:endParaRPr>
                    </a:p>
                  </a:txBody>
                  <a:tcPr marL="91450" marR="91450" marT="45725" marB="45725">
                    <a:solidFill>
                      <a:srgbClr val="0EA535"/>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700" b="1" u="none" strike="noStrike" cap="none"/>
                        <a:t>Puoi evitarli. </a:t>
                      </a:r>
                      <a:r>
                        <a:rPr lang="en-US" sz="1700" u="none" strike="noStrike" cap="none">
                          <a:solidFill>
                            <a:schemeClr val="dk1"/>
                          </a:solidFill>
                          <a:latin typeface="Calibri"/>
                          <a:ea typeface="Calibri"/>
                          <a:cs typeface="Calibri"/>
                          <a:sym typeface="Calibri"/>
                        </a:rPr>
                        <a:t>Tutte le principali piattaforme di prenotazione offrono recensioni dei clienti.</a:t>
                      </a:r>
                      <a:endParaRPr sz="17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596" name="Google Shape;596;g24d5a73890a_0_35"/>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97" name="Google Shape;597;g24d5a73890a_0_35"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4d5a73890a_0_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g24d5a73890a_0_4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Brainstorming</a:t>
            </a:r>
            <a:endParaRPr sz="2400">
              <a:solidFill>
                <a:schemeClr val="lt1"/>
              </a:solidFill>
            </a:endParaRPr>
          </a:p>
        </p:txBody>
      </p:sp>
      <p:sp>
        <p:nvSpPr>
          <p:cNvPr id="605" name="Google Shape;605;g24d5a73890a_0_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200" b="1" i="0" u="none" strike="noStrike" cap="none">
              <a:solidFill>
                <a:schemeClr val="dk1"/>
              </a:solidFill>
              <a:latin typeface="Calibri"/>
              <a:ea typeface="Calibri"/>
              <a:cs typeface="Calibri"/>
              <a:sym typeface="Calibri"/>
            </a:endParaRPr>
          </a:p>
        </p:txBody>
      </p:sp>
      <p:sp>
        <p:nvSpPr>
          <p:cNvPr id="606" name="Google Shape;606;g24d5a73890a_0_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7" name="Google Shape;607;g24d5a73890a_0_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8" name="Google Shape;608;g24d5a73890a_0_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9" name="Google Shape;609;g24d5a73890a_0_46"/>
          <p:cNvSpPr txBox="1"/>
          <p:nvPr/>
        </p:nvSpPr>
        <p:spPr>
          <a:xfrm>
            <a:off x="539552" y="141962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3.1.A Booking vs. Airbnb</a:t>
            </a:r>
            <a:endParaRPr sz="2200" b="1" i="0" u="none" strike="noStrike" cap="none">
              <a:solidFill>
                <a:schemeClr val="dk1"/>
              </a:solidFill>
              <a:latin typeface="Calibri"/>
              <a:ea typeface="Calibri"/>
              <a:cs typeface="Calibri"/>
              <a:sym typeface="Calibri"/>
            </a:endParaRPr>
          </a:p>
        </p:txBody>
      </p:sp>
      <p:sp>
        <p:nvSpPr>
          <p:cNvPr id="610" name="Google Shape;610;g24d5a73890a_0_46"/>
          <p:cNvSpPr txBox="1"/>
          <p:nvPr/>
        </p:nvSpPr>
        <p:spPr>
          <a:xfrm>
            <a:off x="539552" y="1837149"/>
            <a:ext cx="77049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Airbnb.com. gestisce affitti di alloggi tra </a:t>
            </a:r>
            <a:r>
              <a:rPr lang="en-US" sz="2000" b="1" i="0" u="none" strike="noStrike" cap="none">
                <a:solidFill>
                  <a:schemeClr val="dk1"/>
                </a:solidFill>
                <a:latin typeface="Calibri"/>
                <a:ea typeface="Calibri"/>
                <a:cs typeface="Calibri"/>
                <a:sym typeface="Calibri"/>
              </a:rPr>
              <a:t>privati e</a:t>
            </a:r>
            <a:r>
              <a:rPr lang="en-US" sz="2000" b="0" i="0" u="none" strike="noStrike" cap="none">
                <a:solidFill>
                  <a:schemeClr val="dk1"/>
                </a:solidFill>
                <a:latin typeface="Calibri"/>
                <a:ea typeface="Calibri"/>
                <a:cs typeface="Calibri"/>
                <a:sym typeface="Calibri"/>
              </a:rPr>
              <a:t> ti permette di </a:t>
            </a:r>
            <a:r>
              <a:rPr lang="en-US" sz="2000" b="1" i="0" u="none" strike="noStrike" cap="none">
                <a:solidFill>
                  <a:schemeClr val="dk1"/>
                </a:solidFill>
                <a:latin typeface="Calibri"/>
                <a:ea typeface="Calibri"/>
                <a:cs typeface="Calibri"/>
                <a:sym typeface="Calibri"/>
              </a:rPr>
              <a:t>prenotare una stanza privata, un appartamento o una casa </a:t>
            </a:r>
            <a:r>
              <a:rPr lang="en-US" sz="2000" b="0" i="0" u="none" strike="noStrike" cap="none">
                <a:solidFill>
                  <a:schemeClr val="dk1"/>
                </a:solidFill>
                <a:latin typeface="Calibri"/>
                <a:ea typeface="Calibri"/>
                <a:cs typeface="Calibri"/>
                <a:sym typeface="Calibri"/>
              </a:rPr>
              <a:t>per la tua vacanza</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più grande sito di prenotazione al mondo: Booking.com. Ha </a:t>
            </a:r>
            <a:r>
              <a:rPr lang="en-US" sz="2000" b="1" i="0" u="none" strike="noStrike" cap="none">
                <a:solidFill>
                  <a:schemeClr val="dk1"/>
                </a:solidFill>
                <a:latin typeface="Calibri"/>
                <a:ea typeface="Calibri"/>
                <a:cs typeface="Calibri"/>
                <a:sym typeface="Calibri"/>
              </a:rPr>
              <a:t>la più grande scelta di sistemazioni alberghiere</a:t>
            </a:r>
            <a:r>
              <a:rPr lang="en-US" sz="2000" b="0" i="0" u="none" strike="noStrike" cap="none">
                <a:solidFill>
                  <a:schemeClr val="dk1"/>
                </a:solidFill>
                <a:latin typeface="Calibri"/>
                <a:ea typeface="Calibri"/>
                <a:cs typeface="Calibri"/>
                <a:sym typeface="Calibri"/>
              </a:rPr>
              <a:t> in tutto il mondo. </a:t>
            </a:r>
            <a:endParaRPr sz="2000" b="0" i="0" u="none" strike="noStrike" cap="none">
              <a:solidFill>
                <a:schemeClr val="dk1"/>
              </a:solidFill>
              <a:latin typeface="Calibri"/>
              <a:ea typeface="Calibri"/>
              <a:cs typeface="Calibri"/>
              <a:sym typeface="Calibri"/>
            </a:endParaRPr>
          </a:p>
        </p:txBody>
      </p:sp>
      <p:pic>
        <p:nvPicPr>
          <p:cNvPr id="611" name="Google Shape;611;g24d5a73890a_0_46" descr="https://lh6.googleusercontent.com/r7KMRncIJnHR5FI0y0ZF5x1WGFmcYhYuXGHgxzvESxYER95QovnfIQs_gOG5RTa614DzS-V9Sde8hIAvm2M9lEH8g5XiUY4hXn2nonGUapwZf-cCpJwp6Orc5G0NIlfDK8UFwNNj2TZGS8nwWYMDbrFqoBXQCq3BjaDKs0AppvKUVNW0cSKW4tM6Ks6TQLInHKtpXU13qQ"/>
          <p:cNvPicPr preferRelativeResize="0"/>
          <p:nvPr/>
        </p:nvPicPr>
        <p:blipFill rotWithShape="1">
          <a:blip r:embed="rId5">
            <a:alphaModFix/>
          </a:blip>
          <a:srcRect/>
          <a:stretch/>
        </p:blipFill>
        <p:spPr>
          <a:xfrm>
            <a:off x="5545407" y="4467632"/>
            <a:ext cx="2266949" cy="455451"/>
          </a:xfrm>
          <a:prstGeom prst="rect">
            <a:avLst/>
          </a:prstGeom>
          <a:noFill/>
          <a:ln>
            <a:noFill/>
          </a:ln>
        </p:spPr>
      </p:pic>
      <p:pic>
        <p:nvPicPr>
          <p:cNvPr id="612" name="Google Shape;612;g24d5a73890a_0_46" descr="https://lh3.googleusercontent.com/3fVr9MOuIZLZ_k-dnPqGzCkPb4Nds3QYv30G15YGmf0k6HNv43889p_YgSxliLRL1kk279n47m-0ykymAfgM5pd2vsmA7qpdZM3uHr_dF1c7rLtFsB6o2KSMJmbnBqFxoWC97nvXnjLArICb7_DprbyQXFGtTZxzj8773iso0yD5SydvSx1m4Of5H2r9JnDgMDYUbQ6g9Q"/>
          <p:cNvPicPr preferRelativeResize="0"/>
          <p:nvPr/>
        </p:nvPicPr>
        <p:blipFill rotWithShape="1">
          <a:blip r:embed="rId6">
            <a:alphaModFix/>
          </a:blip>
          <a:srcRect/>
          <a:stretch/>
        </p:blipFill>
        <p:spPr>
          <a:xfrm>
            <a:off x="916900" y="2918425"/>
            <a:ext cx="2322075" cy="598475"/>
          </a:xfrm>
          <a:prstGeom prst="rect">
            <a:avLst/>
          </a:prstGeom>
          <a:noFill/>
          <a:ln>
            <a:noFill/>
          </a:ln>
        </p:spPr>
      </p:pic>
      <p:pic>
        <p:nvPicPr>
          <p:cNvPr id="613" name="Google Shape;613;g24d5a73890a_0_46" descr="Blue text on a white background&#10;&#10;Descrizione generata automaticamente"/>
          <p:cNvPicPr preferRelativeResize="0"/>
          <p:nvPr/>
        </p:nvPicPr>
        <p:blipFill rotWithShape="1">
          <a:blip r:embed="rId7">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4d5a73890a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24d5a73890a_0_6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Brainstorming</a:t>
            </a:r>
            <a:endParaRPr sz="2400">
              <a:solidFill>
                <a:schemeClr val="lt1"/>
              </a:solidFill>
            </a:endParaRPr>
          </a:p>
        </p:txBody>
      </p:sp>
      <p:sp>
        <p:nvSpPr>
          <p:cNvPr id="621" name="Google Shape;621;g24d5a73890a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622" name="Google Shape;622;g24d5a73890a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23" name="Google Shape;623;g24d5a73890a_0_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4" name="Google Shape;624;g24d5a73890a_0_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25" name="Google Shape;625;g24d5a73890a_0_61"/>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 Booking vs. Airbnb</a:t>
            </a:r>
            <a:endParaRPr sz="2200" b="1" i="0" u="none" strike="noStrike" cap="none">
              <a:solidFill>
                <a:schemeClr val="dk1"/>
              </a:solidFill>
              <a:latin typeface="Calibri"/>
              <a:ea typeface="Calibri"/>
              <a:cs typeface="Calibri"/>
              <a:sym typeface="Calibri"/>
            </a:endParaRPr>
          </a:p>
        </p:txBody>
      </p:sp>
      <p:sp>
        <p:nvSpPr>
          <p:cNvPr id="626" name="Google Shape;626;g24d5a73890a_0_61"/>
          <p:cNvSpPr txBox="1"/>
          <p:nvPr/>
        </p:nvSpPr>
        <p:spPr>
          <a:xfrm>
            <a:off x="539552" y="1837149"/>
            <a:ext cx="77049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627" name="Google Shape;627;g24d5a73890a_0_61" descr="https://lh3.googleusercontent.com/3fVr9MOuIZLZ_k-dnPqGzCkPb4Nds3QYv30G15YGmf0k6HNv43889p_YgSxliLRL1kk279n47m-0ykymAfgM5pd2vsmA7qpdZM3uHr_dF1c7rLtFsB6o2KSMJmbnBqFxoWC97nvXnjLArICb7_DprbyQXFGtTZxzj8773iso0yD5SydvSx1m4Of5H2r9JnDgMDYUbQ6g9Q"/>
          <p:cNvPicPr preferRelativeResize="0"/>
          <p:nvPr/>
        </p:nvPicPr>
        <p:blipFill rotWithShape="1">
          <a:blip r:embed="rId5">
            <a:alphaModFix/>
          </a:blip>
          <a:srcRect/>
          <a:stretch/>
        </p:blipFill>
        <p:spPr>
          <a:xfrm>
            <a:off x="6804249" y="2861284"/>
            <a:ext cx="2187992" cy="591604"/>
          </a:xfrm>
          <a:prstGeom prst="rect">
            <a:avLst/>
          </a:prstGeom>
          <a:noFill/>
          <a:ln>
            <a:noFill/>
          </a:ln>
        </p:spPr>
      </p:pic>
      <p:pic>
        <p:nvPicPr>
          <p:cNvPr id="628" name="Google Shape;628;g24d5a73890a_0_61"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pic>
        <p:nvPicPr>
          <p:cNvPr id="629" name="Google Shape;629;g24d5a73890a_0_61" descr="A group of people outside of a building&#10;&#10;Descrizione generata automaticamente"/>
          <p:cNvPicPr preferRelativeResize="0"/>
          <p:nvPr/>
        </p:nvPicPr>
        <p:blipFill rotWithShape="1">
          <a:blip r:embed="rId7">
            <a:alphaModFix/>
          </a:blip>
          <a:srcRect/>
          <a:stretch/>
        </p:blipFill>
        <p:spPr>
          <a:xfrm>
            <a:off x="318307" y="2039016"/>
            <a:ext cx="6266220" cy="293093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4d5a73890a_0_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6" name="Google Shape;636;g24d5a73890a_0_7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Brainstorming</a:t>
            </a:r>
            <a:endParaRPr sz="2400">
              <a:solidFill>
                <a:schemeClr val="lt1"/>
              </a:solidFill>
            </a:endParaRPr>
          </a:p>
        </p:txBody>
      </p:sp>
      <p:sp>
        <p:nvSpPr>
          <p:cNvPr id="637" name="Google Shape;637;g24d5a73890a_0_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638" name="Google Shape;638;g24d5a73890a_0_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9" name="Google Shape;639;g24d5a73890a_0_7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40" name="Google Shape;640;g24d5a73890a_0_7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41" name="Google Shape;641;g24d5a73890a_0_76"/>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 Booking vs. Airbnb</a:t>
            </a:r>
            <a:endParaRPr sz="2200" b="1" i="0" u="none" strike="noStrike" cap="none">
              <a:solidFill>
                <a:schemeClr val="dk1"/>
              </a:solidFill>
              <a:latin typeface="Calibri"/>
              <a:ea typeface="Calibri"/>
              <a:cs typeface="Calibri"/>
              <a:sym typeface="Calibri"/>
            </a:endParaRPr>
          </a:p>
        </p:txBody>
      </p:sp>
      <p:sp>
        <p:nvSpPr>
          <p:cNvPr id="642" name="Google Shape;642;g24d5a73890a_0_76"/>
          <p:cNvSpPr txBox="1"/>
          <p:nvPr/>
        </p:nvSpPr>
        <p:spPr>
          <a:xfrm>
            <a:off x="539552" y="1837149"/>
            <a:ext cx="7704900" cy="1015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643" name="Google Shape;643;g24d5a73890a_0_76"/>
          <p:cNvPicPr preferRelativeResize="0"/>
          <p:nvPr/>
        </p:nvPicPr>
        <p:blipFill rotWithShape="1">
          <a:blip r:embed="rId5">
            <a:alphaModFix/>
          </a:blip>
          <a:srcRect/>
          <a:stretch/>
        </p:blipFill>
        <p:spPr>
          <a:xfrm>
            <a:off x="6712178" y="2471868"/>
            <a:ext cx="2267909" cy="591363"/>
          </a:xfrm>
          <a:prstGeom prst="rect">
            <a:avLst/>
          </a:prstGeom>
          <a:noFill/>
          <a:ln>
            <a:noFill/>
          </a:ln>
        </p:spPr>
      </p:pic>
      <p:pic>
        <p:nvPicPr>
          <p:cNvPr id="644" name="Google Shape;644;g24d5a73890a_0_76"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pic>
        <p:nvPicPr>
          <p:cNvPr id="645" name="Google Shape;645;g24d5a73890a_0_76" descr="A screenshot of a web page&#10;&#10;Descrizione generata automaticamente"/>
          <p:cNvPicPr preferRelativeResize="0"/>
          <p:nvPr/>
        </p:nvPicPr>
        <p:blipFill rotWithShape="1">
          <a:blip r:embed="rId7">
            <a:alphaModFix/>
          </a:blip>
          <a:srcRect/>
          <a:stretch/>
        </p:blipFill>
        <p:spPr>
          <a:xfrm>
            <a:off x="352926" y="1832223"/>
            <a:ext cx="5991726" cy="3093291"/>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24d5a73890a_0_9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g24d5a73890a_0_9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Brainstorming</a:t>
            </a:r>
            <a:endParaRPr sz="2400">
              <a:solidFill>
                <a:schemeClr val="lt1"/>
              </a:solidFill>
            </a:endParaRPr>
          </a:p>
        </p:txBody>
      </p:sp>
      <p:sp>
        <p:nvSpPr>
          <p:cNvPr id="653" name="Google Shape;653;g24d5a73890a_0_9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654" name="Google Shape;654;g24d5a73890a_0_9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5" name="Google Shape;655;g24d5a73890a_0_9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6" name="Google Shape;656;g24d5a73890a_0_9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57" name="Google Shape;657;g24d5a73890a_0_91"/>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3.1.B) Scenario </a:t>
            </a:r>
            <a:endParaRPr sz="2200" b="1" i="0" u="none" strike="noStrike" cap="none">
              <a:solidFill>
                <a:schemeClr val="dk1"/>
              </a:solidFill>
              <a:latin typeface="Calibri"/>
              <a:ea typeface="Calibri"/>
              <a:cs typeface="Calibri"/>
              <a:sym typeface="Calibri"/>
            </a:endParaRPr>
          </a:p>
        </p:txBody>
      </p:sp>
      <p:sp>
        <p:nvSpPr>
          <p:cNvPr id="658" name="Google Shape;658;g24d5a73890a_0_91"/>
          <p:cNvSpPr txBox="1"/>
          <p:nvPr/>
        </p:nvSpPr>
        <p:spPr>
          <a:xfrm>
            <a:off x="246625" y="1776950"/>
            <a:ext cx="8897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Calibri"/>
                <a:ea typeface="Calibri"/>
                <a:cs typeface="Calibri"/>
                <a:sym typeface="Calibri"/>
              </a:rPr>
              <a:t>Una famiglia di 7 persone vuole andare in spiaggia (2 genitori + 3 bambini + 2 nonni)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Secondo quanto detto, </a:t>
            </a:r>
            <a:r>
              <a:rPr lang="en-US" sz="2000" b="1" i="0" u="none" strike="noStrike" cap="none">
                <a:solidFill>
                  <a:schemeClr val="dk1"/>
                </a:solidFill>
                <a:latin typeface="Calibri"/>
                <a:ea typeface="Calibri"/>
                <a:cs typeface="Calibri"/>
                <a:sym typeface="Calibri"/>
              </a:rPr>
              <a:t>quale sito web sarebbe il migliore</a:t>
            </a:r>
            <a:r>
              <a:rPr lang="en-US" sz="2000" b="0" i="0" u="none" strike="noStrike" cap="none">
                <a:solidFill>
                  <a:schemeClr val="dk1"/>
                </a:solidFill>
                <a:latin typeface="Calibri"/>
                <a:ea typeface="Calibri"/>
                <a:cs typeface="Calibri"/>
                <a:sym typeface="Calibri"/>
              </a:rPr>
              <a:t> per trovare il loro alloggio?</a:t>
            </a:r>
            <a:endParaRPr sz="2000" b="0" i="1" u="none" strike="noStrike" cap="none">
              <a:solidFill>
                <a:schemeClr val="dk1"/>
              </a:solidFill>
              <a:latin typeface="Calibri"/>
              <a:ea typeface="Calibri"/>
              <a:cs typeface="Calibri"/>
              <a:sym typeface="Calibri"/>
            </a:endParaRPr>
          </a:p>
        </p:txBody>
      </p:sp>
      <p:pic>
        <p:nvPicPr>
          <p:cNvPr id="659" name="Google Shape;659;g24d5a73890a_0_91"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3"/>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Esercizio comparativo</a:t>
            </a:r>
            <a:endParaRPr sz="2400" b="1">
              <a:solidFill>
                <a:schemeClr val="lt1"/>
              </a:solidFill>
            </a:endParaRPr>
          </a:p>
        </p:txBody>
      </p:sp>
      <p:sp>
        <p:nvSpPr>
          <p:cNvPr id="132" name="Google Shape;132;p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a:stretch/>
        </p:blipFill>
        <p:spPr>
          <a:xfrm>
            <a:off x="7656207" y="151819"/>
            <a:ext cx="1174044" cy="428821"/>
          </a:xfrm>
          <a:prstGeom prst="rect">
            <a:avLst/>
          </a:prstGeom>
          <a:noFill/>
          <a:ln>
            <a:noFill/>
          </a:ln>
        </p:spPr>
      </p:pic>
      <p:graphicFrame>
        <p:nvGraphicFramePr>
          <p:cNvPr id="135" name="Google Shape;135;p3"/>
          <p:cNvGraphicFramePr/>
          <p:nvPr/>
        </p:nvGraphicFramePr>
        <p:xfrm>
          <a:off x="1426388" y="2083284"/>
          <a:ext cx="3000000" cy="3000000"/>
        </p:xfrm>
        <a:graphic>
          <a:graphicData uri="http://schemas.openxmlformats.org/drawingml/2006/table">
            <a:tbl>
              <a:tblPr firstRow="1" bandRow="1">
                <a:noFill/>
                <a:tableStyleId>{8B6B7B3D-834C-4109-910E-704764688444}</a:tableStyleId>
              </a:tblPr>
              <a:tblGrid>
                <a:gridCol w="2020700">
                  <a:extLst>
                    <a:ext uri="{9D8B030D-6E8A-4147-A177-3AD203B41FA5}">
                      <a16:colId xmlns:a16="http://schemas.microsoft.com/office/drawing/2014/main" val="20000"/>
                    </a:ext>
                  </a:extLst>
                </a:gridCol>
                <a:gridCol w="4507750">
                  <a:extLst>
                    <a:ext uri="{9D8B030D-6E8A-4147-A177-3AD203B41FA5}">
                      <a16:colId xmlns:a16="http://schemas.microsoft.com/office/drawing/2014/main" val="20001"/>
                    </a:ext>
                  </a:extLst>
                </a:gridCol>
              </a:tblGrid>
              <a:tr h="9783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Phishing</a:t>
                      </a:r>
                      <a:endParaRPr sz="1800" b="1" u="none" strike="noStrike" cap="none">
                        <a:solidFill>
                          <a:schemeClr val="dk1"/>
                        </a:solidFil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Principalmente attraverso l'uso di e-mail false. Questo è un tentativo di </a:t>
                      </a:r>
                      <a:r>
                        <a:rPr lang="en-US" sz="1800" b="1" u="none" strike="noStrike" cap="none"/>
                        <a:t>ingannare le persone a visitare siti Web dannosi inviando e-mail o altri messaggi </a:t>
                      </a:r>
                      <a:r>
                        <a:rPr lang="en-US" sz="1800" u="none" strike="noStrike" cap="none"/>
                        <a:t>che fingono di provenire da banche o negozi online.</a:t>
                      </a:r>
                      <a:endParaRPr sz="1800" u="none" strike="noStrike" cap="none"/>
                    </a:p>
                  </a:txBody>
                  <a:tcPr marL="91450" marR="91450" marT="45725" marB="45725"/>
                </a:tc>
                <a:extLst>
                  <a:ext uri="{0D108BD9-81ED-4DB2-BD59-A6C34878D82A}">
                    <a16:rowId xmlns:a16="http://schemas.microsoft.com/office/drawing/2014/main" val="10000"/>
                  </a:ext>
                </a:extLst>
              </a:tr>
              <a:tr h="978300">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Pharming</a:t>
                      </a:r>
                      <a:endParaRPr sz="1800" b="1" u="none" strike="noStrike" cap="none">
                        <a:solidFill>
                          <a:schemeClr val="dk1"/>
                        </a:solidFill>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rgbClr val="000000"/>
                          </a:solidFill>
                          <a:latin typeface="Arial"/>
                          <a:ea typeface="Arial"/>
                          <a:cs typeface="Arial"/>
                          <a:sym typeface="Arial"/>
                        </a:rPr>
                        <a:t>Una </a:t>
                      </a:r>
                      <a:r>
                        <a:rPr lang="en-US" sz="1400" u="none" strike="noStrike" cap="none"/>
                        <a:t>truffa</a:t>
                      </a:r>
                      <a:r>
                        <a:rPr lang="en-US" sz="1400" b="0" i="0" u="none" strike="noStrike" cap="none">
                          <a:solidFill>
                            <a:srgbClr val="000000"/>
                          </a:solidFill>
                          <a:latin typeface="Arial"/>
                          <a:ea typeface="Arial"/>
                          <a:cs typeface="Arial"/>
                          <a:sym typeface="Arial"/>
                        </a:rPr>
                        <a:t> online </a:t>
                      </a:r>
                      <a:r>
                        <a:rPr lang="en-US" sz="1400" u="none" strike="noStrike" cap="none"/>
                        <a:t>che</a:t>
                      </a:r>
                      <a:r>
                        <a:rPr lang="en-US" sz="1400" b="0" i="0" u="none" strike="noStrike" cap="none">
                          <a:solidFill>
                            <a:srgbClr val="000000"/>
                          </a:solidFill>
                          <a:latin typeface="Arial"/>
                          <a:ea typeface="Arial"/>
                          <a:cs typeface="Arial"/>
                          <a:sym typeface="Arial"/>
                        </a:rPr>
                        <a:t> </a:t>
                      </a:r>
                      <a:r>
                        <a:rPr lang="en-US" sz="1400" u="none" strike="noStrike" cap="none"/>
                        <a:t>coinvolge</a:t>
                      </a:r>
                      <a:r>
                        <a:rPr lang="en-US" sz="1400" b="0" i="0" u="none" strike="noStrike" cap="none">
                          <a:solidFill>
                            <a:srgbClr val="000000"/>
                          </a:solidFill>
                          <a:latin typeface="Arial"/>
                          <a:ea typeface="Arial"/>
                          <a:cs typeface="Arial"/>
                          <a:sym typeface="Arial"/>
                        </a:rPr>
                        <a:t> </a:t>
                      </a:r>
                      <a:r>
                        <a:rPr lang="en-US" sz="1400" b="1" u="none" strike="noStrike" cap="none"/>
                        <a:t>indirizzare le persone verso siti Web fraudolenti che imitano siti Web autentici</a:t>
                      </a:r>
                      <a:r>
                        <a:rPr lang="en-US" sz="1400" b="0" i="0" u="none" strike="noStrike" cap="none">
                          <a:solidFill>
                            <a:srgbClr val="000000"/>
                          </a:solidFill>
                          <a:latin typeface="Arial"/>
                          <a:ea typeface="Arial"/>
                          <a:cs typeface="Arial"/>
                          <a:sym typeface="Arial"/>
                        </a:rPr>
                        <a:t>. Le </a:t>
                      </a:r>
                      <a:r>
                        <a:rPr lang="en-US" sz="1400" u="none" strike="noStrike" cap="none"/>
                        <a:t>informazioni</a:t>
                      </a:r>
                      <a:r>
                        <a:rPr lang="en-US" sz="1400" b="0" i="0" u="none" strike="noStrike" cap="none">
                          <a:solidFill>
                            <a:srgbClr val="000000"/>
                          </a:solidFill>
                          <a:latin typeface="Arial"/>
                          <a:ea typeface="Arial"/>
                          <a:cs typeface="Arial"/>
                          <a:sym typeface="Arial"/>
                        </a:rPr>
                        <a:t> </a:t>
                      </a:r>
                      <a:r>
                        <a:rPr lang="en-US" sz="1400" u="none" strike="noStrike" cap="none"/>
                        <a:t>appaiono</a:t>
                      </a:r>
                      <a:r>
                        <a:rPr lang="en-US" sz="1400" b="0" i="0" u="none" strike="noStrike" cap="none">
                          <a:solidFill>
                            <a:srgbClr val="000000"/>
                          </a:solidFill>
                          <a:latin typeface="Arial"/>
                          <a:ea typeface="Arial"/>
                          <a:cs typeface="Arial"/>
                          <a:sym typeface="Arial"/>
                        </a:rPr>
                        <a:t> </a:t>
                      </a:r>
                      <a:r>
                        <a:rPr lang="en-US" sz="1400" u="none" strike="noStrike" cap="none"/>
                        <a:t>legittime</a:t>
                      </a:r>
                      <a:r>
                        <a:rPr lang="en-US" sz="1400" b="0" i="0" u="none" strike="noStrike" cap="none">
                          <a:solidFill>
                            <a:srgbClr val="000000"/>
                          </a:solidFill>
                          <a:latin typeface="Arial"/>
                          <a:ea typeface="Arial"/>
                          <a:cs typeface="Arial"/>
                          <a:sym typeface="Arial"/>
                        </a:rPr>
                        <a:t> in modo </a:t>
                      </a:r>
                      <a:r>
                        <a:rPr lang="en-US" sz="1400" u="none" strike="noStrike" cap="none"/>
                        <a:t>che</a:t>
                      </a:r>
                      <a:r>
                        <a:rPr lang="en-US" sz="1400" b="0" i="0" u="none" strike="noStrike" cap="none">
                          <a:solidFill>
                            <a:srgbClr val="000000"/>
                          </a:solidFill>
                          <a:latin typeface="Arial"/>
                          <a:ea typeface="Arial"/>
                          <a:cs typeface="Arial"/>
                          <a:sym typeface="Arial"/>
                        </a:rPr>
                        <a:t> </a:t>
                      </a:r>
                      <a:r>
                        <a:rPr lang="en-US" sz="1400" u="none" strike="noStrike" cap="none"/>
                        <a:t>gli</a:t>
                      </a:r>
                      <a:r>
                        <a:rPr lang="en-US" sz="1400" b="0" i="0" u="none" strike="noStrike" cap="none">
                          <a:solidFill>
                            <a:srgbClr val="000000"/>
                          </a:solidFill>
                          <a:latin typeface="Arial"/>
                          <a:ea typeface="Arial"/>
                          <a:cs typeface="Arial"/>
                          <a:sym typeface="Arial"/>
                        </a:rPr>
                        <a:t> </a:t>
                      </a:r>
                      <a:r>
                        <a:rPr lang="en-US" sz="1400" u="none" strike="noStrike" cap="none"/>
                        <a:t>utenti</a:t>
                      </a:r>
                      <a:r>
                        <a:rPr lang="en-US" sz="1400" b="0" i="0" u="none" strike="noStrike" cap="none">
                          <a:solidFill>
                            <a:srgbClr val="000000"/>
                          </a:solidFill>
                          <a:latin typeface="Arial"/>
                          <a:ea typeface="Arial"/>
                          <a:cs typeface="Arial"/>
                          <a:sym typeface="Arial"/>
                        </a:rPr>
                        <a:t> </a:t>
                      </a:r>
                      <a:r>
                        <a:rPr lang="en-US" sz="1400" u="none" strike="noStrike" cap="none"/>
                        <a:t>siano</a:t>
                      </a:r>
                      <a:r>
                        <a:rPr lang="en-US" sz="1400" b="0" i="0" u="none" strike="noStrike" cap="none">
                          <a:solidFill>
                            <a:srgbClr val="000000"/>
                          </a:solidFill>
                          <a:latin typeface="Arial"/>
                          <a:ea typeface="Arial"/>
                          <a:cs typeface="Arial"/>
                          <a:sym typeface="Arial"/>
                        </a:rPr>
                        <a:t> </a:t>
                      </a:r>
                      <a:r>
                        <a:rPr lang="en-US" sz="1400" u="none" strike="noStrike" cap="none"/>
                        <a:t>indotti</a:t>
                      </a:r>
                      <a:r>
                        <a:rPr lang="en-US" sz="1400" b="0" i="0" u="none" strike="noStrike" cap="none">
                          <a:solidFill>
                            <a:srgbClr val="000000"/>
                          </a:solidFill>
                          <a:latin typeface="Arial"/>
                          <a:ea typeface="Arial"/>
                          <a:cs typeface="Arial"/>
                          <a:sym typeface="Arial"/>
                        </a:rPr>
                        <a:t> a </a:t>
                      </a:r>
                      <a:r>
                        <a:rPr lang="en-US" sz="1400" u="none" strike="noStrike" cap="none"/>
                        <a:t>condividere</a:t>
                      </a:r>
                      <a:r>
                        <a:rPr lang="en-US" sz="1400" b="0" i="0" u="none" strike="noStrike" cap="none">
                          <a:solidFill>
                            <a:srgbClr val="000000"/>
                          </a:solidFill>
                          <a:latin typeface="Arial"/>
                          <a:ea typeface="Arial"/>
                          <a:cs typeface="Arial"/>
                          <a:sym typeface="Arial"/>
                        </a:rPr>
                        <a:t> </a:t>
                      </a:r>
                      <a:r>
                        <a:rPr lang="en-US" sz="1400" u="none" strike="noStrike" cap="none"/>
                        <a:t>informazioni</a:t>
                      </a:r>
                      <a:r>
                        <a:rPr lang="en-US" sz="1400" b="0" i="0" u="none" strike="noStrike" cap="none">
                          <a:solidFill>
                            <a:srgbClr val="000000"/>
                          </a:solidFill>
                          <a:latin typeface="Arial"/>
                          <a:ea typeface="Arial"/>
                          <a:cs typeface="Arial"/>
                          <a:sym typeface="Arial"/>
                        </a:rPr>
                        <a:t> </a:t>
                      </a:r>
                      <a:r>
                        <a:rPr lang="en-US" sz="1400" u="none" strike="noStrike" cap="none"/>
                        <a:t>sensibili</a:t>
                      </a:r>
                      <a:r>
                        <a:rPr lang="en-US" sz="1400" b="0" i="0" u="none" strike="noStrike" cap="none">
                          <a:solidFill>
                            <a:srgbClr val="000000"/>
                          </a:solidFill>
                          <a:latin typeface="Arial"/>
                          <a:ea typeface="Arial"/>
                          <a:cs typeface="Arial"/>
                          <a:sym typeface="Arial"/>
                        </a:rPr>
                        <a:t>.</a:t>
                      </a:r>
                      <a:r>
                        <a:rPr lang="en-US" sz="1400" u="none" strike="noStrike" cap="none"/>
                        <a:t> </a:t>
                      </a:r>
                      <a:endParaRPr sz="18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136" name="Google Shape;136;p3"/>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37" name="Google Shape;137;p3"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24d5a73890a_0_10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g24d5a73890a_0_104"/>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Dimostrazione</a:t>
            </a:r>
            <a:endParaRPr sz="2400">
              <a:solidFill>
                <a:schemeClr val="lt1"/>
              </a:solidFill>
            </a:endParaRPr>
          </a:p>
        </p:txBody>
      </p:sp>
      <p:sp>
        <p:nvSpPr>
          <p:cNvPr id="667" name="Google Shape;667;g24d5a73890a_0_10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a:p>
        </p:txBody>
      </p:sp>
      <p:sp>
        <p:nvSpPr>
          <p:cNvPr id="668" name="Google Shape;668;g24d5a73890a_0_10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9" name="Google Shape;669;g24d5a73890a_0_10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0" name="Google Shape;670;g24d5a73890a_0_10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1" name="Google Shape;671;g24d5a73890a_0_104"/>
          <p:cNvSpPr txBox="1"/>
          <p:nvPr/>
        </p:nvSpPr>
        <p:spPr>
          <a:xfrm>
            <a:off x="426208" y="1319289"/>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Passo dopo passo</a:t>
            </a:r>
            <a:endParaRPr sz="1400" b="1" i="0" u="none" strike="noStrike" cap="none">
              <a:solidFill>
                <a:srgbClr val="000000"/>
              </a:solidFill>
              <a:latin typeface="Arial"/>
              <a:ea typeface="Arial"/>
              <a:cs typeface="Arial"/>
              <a:sym typeface="Arial"/>
            </a:endParaRPr>
          </a:p>
        </p:txBody>
      </p:sp>
      <p:sp>
        <p:nvSpPr>
          <p:cNvPr id="672" name="Google Shape;672;g24d5a73890a_0_104"/>
          <p:cNvSpPr txBox="1"/>
          <p:nvPr/>
        </p:nvSpPr>
        <p:spPr>
          <a:xfrm>
            <a:off x="246600" y="1750175"/>
            <a:ext cx="8897400" cy="769401"/>
          </a:xfrm>
          <a:prstGeom prst="rect">
            <a:avLst/>
          </a:prstGeom>
          <a:noFill/>
          <a:ln>
            <a:noFill/>
          </a:ln>
        </p:spPr>
        <p:txBody>
          <a:bodyPr spcFirstLastPara="1" wrap="square" lIns="91425" tIns="45700" rIns="91425" bIns="45700" anchor="t" anchorCtr="0">
            <a:spAutoFit/>
          </a:bodyPr>
          <a:lstStyle/>
          <a:p>
            <a:pPr marL="6400800" marR="0" lvl="0" indent="457200" algn="l" rtl="0">
              <a:lnSpc>
                <a:spcPct val="100000"/>
              </a:lnSpc>
              <a:spcBef>
                <a:spcPts val="0"/>
              </a:spcBef>
              <a:spcAft>
                <a:spcPts val="0"/>
              </a:spcAft>
              <a:buClr>
                <a:srgbClr val="000000"/>
              </a:buClr>
              <a:buSzPts val="1100"/>
              <a:buFont typeface="Arial"/>
              <a:buNone/>
            </a:pPr>
            <a:r>
              <a:rPr lang="en-US" sz="1100" b="0" i="1" u="none" strike="noStrike" cap="none">
                <a:solidFill>
                  <a:schemeClr val="dk1"/>
                </a:solidFill>
                <a:latin typeface="Calibri"/>
                <a:ea typeface="Calibri"/>
                <a:cs typeface="Calibri"/>
                <a:sym typeface="Calibri"/>
              </a:rPr>
              <a:t>A) Vai al tuo </a:t>
            </a:r>
            <a:r>
              <a:rPr lang="en-US" sz="1100" b="1" i="1" u="none" strike="noStrike" cap="none">
                <a:solidFill>
                  <a:schemeClr val="dk1"/>
                </a:solidFill>
                <a:latin typeface="Calibri"/>
                <a:ea typeface="Calibri"/>
                <a:cs typeface="Calibri"/>
                <a:sym typeface="Calibri"/>
              </a:rPr>
              <a:t>browser </a:t>
            </a:r>
            <a:r>
              <a:rPr lang="en-US" sz="1100" b="0" i="1" u="none" strike="noStrike" cap="none">
                <a:solidFill>
                  <a:schemeClr val="dk1"/>
                </a:solidFill>
                <a:latin typeface="Calibri"/>
                <a:ea typeface="Calibri"/>
                <a:cs typeface="Calibri"/>
                <a:sym typeface="Calibri"/>
              </a:rPr>
              <a:t>(Google Chrome o Microsoft Edge)B) digitare "Airbnb" o "Booking" nella </a:t>
            </a:r>
            <a:r>
              <a:rPr lang="en-US" sz="1100" b="1" i="1" u="none" strike="noStrike" cap="none">
                <a:solidFill>
                  <a:schemeClr val="dk1"/>
                </a:solidFill>
                <a:latin typeface="Calibri"/>
                <a:ea typeface="Calibri"/>
                <a:cs typeface="Calibri"/>
                <a:sym typeface="Calibri"/>
              </a:rPr>
              <a:t>barra degli indirizzi</a:t>
            </a:r>
            <a:endParaRPr sz="1100" b="0" i="1" u="none" strike="noStrike" cap="none">
              <a:solidFill>
                <a:schemeClr val="dk1"/>
              </a:solidFill>
              <a:latin typeface="Calibri"/>
              <a:ea typeface="Calibri"/>
              <a:cs typeface="Calibri"/>
              <a:sym typeface="Calibri"/>
            </a:endParaRPr>
          </a:p>
        </p:txBody>
      </p:sp>
      <p:pic>
        <p:nvPicPr>
          <p:cNvPr id="673" name="Google Shape;673;g24d5a73890a_0_104"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674" name="Google Shape;674;g24d5a73890a_0_104" descr="A screenshot of a web page&#10;&#10;Descrizione generata automaticamente"/>
          <p:cNvPicPr preferRelativeResize="0"/>
          <p:nvPr/>
        </p:nvPicPr>
        <p:blipFill rotWithShape="1">
          <a:blip r:embed="rId6">
            <a:alphaModFix/>
          </a:blip>
          <a:srcRect/>
          <a:stretch/>
        </p:blipFill>
        <p:spPr>
          <a:xfrm>
            <a:off x="460829" y="1793422"/>
            <a:ext cx="6081485" cy="2763157"/>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24d5a73890a_0_1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g24d5a73890a_0_11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Dimostrazione</a:t>
            </a:r>
            <a:endParaRPr sz="2400">
              <a:solidFill>
                <a:schemeClr val="lt1"/>
              </a:solidFill>
            </a:endParaRPr>
          </a:p>
        </p:txBody>
      </p:sp>
      <p:sp>
        <p:nvSpPr>
          <p:cNvPr id="682" name="Google Shape;682;g24d5a73890a_0_11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pic>
        <p:nvPicPr>
          <p:cNvPr id="683" name="Google Shape;683;g24d5a73890a_0_1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84" name="Google Shape;684;g24d5a73890a_0_11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5" name="Google Shape;685;g24d5a73890a_0_1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86" name="Google Shape;686;g24d5a73890a_0_1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7" name="Google Shape;687;g24d5a73890a_0_117"/>
          <p:cNvSpPr txBox="1"/>
          <p:nvPr/>
        </p:nvSpPr>
        <p:spPr>
          <a:xfrm>
            <a:off x="426208" y="1319289"/>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Passo dopo passo</a:t>
            </a:r>
            <a:endParaRPr sz="2200" b="1" i="0" u="none" strike="noStrike" cap="none">
              <a:solidFill>
                <a:srgbClr val="000000"/>
              </a:solidFill>
              <a:latin typeface="Arial"/>
              <a:ea typeface="Arial"/>
              <a:cs typeface="Arial"/>
              <a:sym typeface="Arial"/>
            </a:endParaRPr>
          </a:p>
        </p:txBody>
      </p:sp>
      <p:sp>
        <p:nvSpPr>
          <p:cNvPr id="688" name="Google Shape;688;g24d5a73890a_0_117"/>
          <p:cNvSpPr txBox="1"/>
          <p:nvPr/>
        </p:nvSpPr>
        <p:spPr>
          <a:xfrm>
            <a:off x="5779356" y="1356277"/>
            <a:ext cx="2094415" cy="3760999"/>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600" b="0" i="0" u="none" strike="noStrike" cap="none">
                <a:solidFill>
                  <a:schemeClr val="dk1"/>
                </a:solidFill>
                <a:highlight>
                  <a:schemeClr val="lt1"/>
                </a:highlight>
                <a:latin typeface="Calibri"/>
                <a:ea typeface="Calibri"/>
                <a:cs typeface="Calibri"/>
                <a:sym typeface="Calibri"/>
              </a:rPr>
              <a:t>Esaminare attentamente quanto segue per ogni elenco:</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120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Descrizione</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Foto</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Recensioni</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Regole della casa</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Servizi</a:t>
            </a:r>
            <a:endParaRPr sz="1600" b="0" i="0" u="none" strike="noStrike" cap="none">
              <a:solidFill>
                <a:schemeClr val="dk1"/>
              </a:solidFill>
              <a:highlight>
                <a:srgbClr val="FFFFFF"/>
              </a:highlight>
              <a:latin typeface="Calibri"/>
              <a:ea typeface="Calibri"/>
              <a:cs typeface="Calibri"/>
              <a:sym typeface="Calibri"/>
            </a:endParaRPr>
          </a:p>
          <a:p>
            <a:pPr marL="457200" marR="0" lvl="0" indent="-304800" algn="l" rtl="0">
              <a:lnSpc>
                <a:spcPct val="115000"/>
              </a:lnSpc>
              <a:spcBef>
                <a:spcPts val="0"/>
              </a:spcBef>
              <a:spcAft>
                <a:spcPts val="0"/>
              </a:spcAft>
              <a:buClr>
                <a:srgbClr val="222222"/>
              </a:buClr>
              <a:buSzPts val="1200"/>
              <a:buFont typeface="Roboto"/>
              <a:buChar char="●"/>
            </a:pPr>
            <a:r>
              <a:rPr lang="en-US" sz="1600" b="0" i="0" u="none" strike="noStrike" cap="none">
                <a:solidFill>
                  <a:schemeClr val="dk1"/>
                </a:solidFill>
                <a:highlight>
                  <a:schemeClr val="lt1"/>
                </a:highlight>
                <a:latin typeface="Calibri"/>
                <a:ea typeface="Calibri"/>
                <a:cs typeface="Calibri"/>
                <a:sym typeface="Calibri"/>
              </a:rPr>
              <a:t>Politica di cancellazione</a:t>
            </a:r>
            <a:endParaRPr sz="1600" b="0" i="0" u="none" strike="noStrike" cap="none">
              <a:solidFill>
                <a:schemeClr val="dk1"/>
              </a:solidFill>
              <a:highlight>
                <a:srgbClr val="FFFFFF"/>
              </a:highlight>
              <a:latin typeface="Calibri"/>
              <a:ea typeface="Calibri"/>
              <a:cs typeface="Calibri"/>
              <a:sym typeface="Calibri"/>
            </a:endParaRPr>
          </a:p>
          <a:p>
            <a:pPr marL="0" marR="0" lvl="0" indent="0" algn="l" rtl="0">
              <a:lnSpc>
                <a:spcPct val="115000"/>
              </a:lnSpc>
              <a:spcBef>
                <a:spcPts val="1200"/>
              </a:spcBef>
              <a:spcAft>
                <a:spcPts val="1200"/>
              </a:spcAft>
              <a:buClr>
                <a:srgbClr val="000000"/>
              </a:buClr>
              <a:buSzPts val="1600"/>
              <a:buFont typeface="Arial"/>
              <a:buNone/>
            </a:pPr>
            <a:r>
              <a:rPr lang="en-US" sz="1600" b="0" i="0" u="none" strike="noStrike" cap="none">
                <a:solidFill>
                  <a:schemeClr val="dk1"/>
                </a:solidFill>
                <a:highlight>
                  <a:schemeClr val="lt1"/>
                </a:highlight>
                <a:latin typeface="Calibri"/>
                <a:ea typeface="Calibri"/>
                <a:cs typeface="Calibri"/>
                <a:sym typeface="Calibri"/>
              </a:rPr>
              <a:t>Fonte: Airbnb.com</a:t>
            </a:r>
            <a:endParaRPr sz="1600" b="0" i="0" u="none" strike="noStrike" cap="none">
              <a:solidFill>
                <a:srgbClr val="222222"/>
              </a:solidFill>
              <a:highlight>
                <a:schemeClr val="lt1"/>
              </a:highlight>
              <a:latin typeface="Roboto"/>
              <a:ea typeface="Roboto"/>
              <a:cs typeface="Roboto"/>
              <a:sym typeface="Roboto"/>
            </a:endParaRPr>
          </a:p>
        </p:txBody>
      </p:sp>
      <p:pic>
        <p:nvPicPr>
          <p:cNvPr id="689" name="Google Shape;689;g24d5a73890a_0_117"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pic>
        <p:nvPicPr>
          <p:cNvPr id="690" name="Google Shape;690;g24d5a73890a_0_117" descr="A screenshot of a computer&#10;&#10;Descrizione generata automaticamente"/>
          <p:cNvPicPr preferRelativeResize="0"/>
          <p:nvPr/>
        </p:nvPicPr>
        <p:blipFill rotWithShape="1">
          <a:blip r:embed="rId7">
            <a:alphaModFix/>
          </a:blip>
          <a:srcRect/>
          <a:stretch/>
        </p:blipFill>
        <p:spPr>
          <a:xfrm>
            <a:off x="252185" y="1811170"/>
            <a:ext cx="5301342" cy="2618801"/>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4d5a73890a_0_1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7" name="Google Shape;697;g24d5a73890a_0_13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Dimostrazione</a:t>
            </a:r>
            <a:endParaRPr sz="2400">
              <a:solidFill>
                <a:schemeClr val="lt1"/>
              </a:solidFill>
            </a:endParaRPr>
          </a:p>
        </p:txBody>
      </p:sp>
      <p:sp>
        <p:nvSpPr>
          <p:cNvPr id="698" name="Google Shape;698;g24d5a73890a_0_1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699" name="Google Shape;699;g24d5a73890a_0_1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00" name="Google Shape;700;g24d5a73890a_0_1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01" name="Google Shape;701;g24d5a73890a_0_1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02" name="Google Shape;702;g24d5a73890a_0_132"/>
          <p:cNvSpPr txBox="1"/>
          <p:nvPr/>
        </p:nvSpPr>
        <p:spPr>
          <a:xfrm>
            <a:off x="348408" y="134762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Passo dopo passo</a:t>
            </a:r>
            <a:endParaRPr sz="1400" b="1" i="0" u="none" strike="noStrike" cap="none">
              <a:solidFill>
                <a:srgbClr val="000000"/>
              </a:solidFill>
              <a:latin typeface="Arial"/>
              <a:ea typeface="Arial"/>
              <a:cs typeface="Arial"/>
              <a:sym typeface="Arial"/>
            </a:endParaRPr>
          </a:p>
        </p:txBody>
      </p:sp>
      <p:pic>
        <p:nvPicPr>
          <p:cNvPr id="703" name="Google Shape;703;g24d5a73890a_0_13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704" name="Google Shape;704;g24d5a73890a_0_132" descr="A screenshot of a web page&#10;&#10;Descrizione generata automaticamente"/>
          <p:cNvPicPr preferRelativeResize="0"/>
          <p:nvPr/>
        </p:nvPicPr>
        <p:blipFill rotWithShape="1">
          <a:blip r:embed="rId6">
            <a:alphaModFix/>
          </a:blip>
          <a:srcRect/>
          <a:stretch/>
        </p:blipFill>
        <p:spPr>
          <a:xfrm>
            <a:off x="1386113" y="1688504"/>
            <a:ext cx="6144985" cy="3408420"/>
          </a:xfrm>
          <a:prstGeom prst="rect">
            <a:avLst/>
          </a:prstGeom>
          <a:noFill/>
          <a:ln>
            <a:noFill/>
          </a:ln>
        </p:spPr>
      </p:pic>
      <p:sp>
        <p:nvSpPr>
          <p:cNvPr id="705" name="Google Shape;705;g24d5a73890a_0_132"/>
          <p:cNvSpPr/>
          <p:nvPr/>
        </p:nvSpPr>
        <p:spPr>
          <a:xfrm>
            <a:off x="371928" y="1750785"/>
            <a:ext cx="1034142" cy="99785"/>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24d5a73890a_0_1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g24d5a73890a_0_14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a:t>
            </a:r>
            <a:endParaRPr sz="2400">
              <a:solidFill>
                <a:schemeClr val="lt1"/>
              </a:solidFill>
            </a:endParaRPr>
          </a:p>
        </p:txBody>
      </p:sp>
      <p:sp>
        <p:nvSpPr>
          <p:cNvPr id="713" name="Google Shape;713;g24d5a73890a_0_1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714" name="Google Shape;714;g24d5a73890a_0_1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5" name="Google Shape;715;g24d5a73890a_0_1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6" name="Google Shape;716;g24d5a73890a_0_1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7" name="Google Shape;717;g24d5a73890a_0_145"/>
          <p:cNvSpPr txBox="1"/>
          <p:nvPr/>
        </p:nvSpPr>
        <p:spPr>
          <a:xfrm>
            <a:off x="846742" y="1614397"/>
            <a:ext cx="745050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 Una coppia è alla ricerca di un </a:t>
            </a:r>
            <a:r>
              <a:rPr lang="en-US" sz="2000" b="1" i="0" u="none" strike="noStrike" cap="none">
                <a:solidFill>
                  <a:schemeClr val="dk1"/>
                </a:solidFill>
                <a:latin typeface="Calibri"/>
                <a:ea typeface="Calibri"/>
                <a:cs typeface="Calibri"/>
                <a:sym typeface="Calibri"/>
              </a:rPr>
              <a:t>hotel economico ma romantico vicino alla "Sagrada Familia" a Barcellona.</a:t>
            </a:r>
            <a:r>
              <a:rPr lang="en-US" sz="2000" b="0" i="0" u="none" strike="noStrike" cap="none">
                <a:solidFill>
                  <a:schemeClr val="dk1"/>
                </a:solidFill>
                <a:latin typeface="Calibri"/>
                <a:ea typeface="Calibri"/>
                <a:cs typeface="Calibri"/>
                <a:sym typeface="Calibri"/>
              </a:rPr>
              <a:t> L'importo </a:t>
            </a:r>
            <a:r>
              <a:rPr lang="en-US" sz="2000" b="1" i="0" u="none" strike="noStrike" cap="none">
                <a:solidFill>
                  <a:schemeClr val="dk1"/>
                </a:solidFill>
                <a:latin typeface="Calibri"/>
                <a:ea typeface="Calibri"/>
                <a:cs typeface="Calibri"/>
                <a:sym typeface="Calibri"/>
              </a:rPr>
              <a:t>massimo</a:t>
            </a:r>
            <a:r>
              <a:rPr lang="en-US" sz="2000" b="0" i="0" u="none" strike="noStrike" cap="none">
                <a:solidFill>
                  <a:schemeClr val="dk1"/>
                </a:solidFill>
                <a:latin typeface="Calibri"/>
                <a:ea typeface="Calibri"/>
                <a:cs typeface="Calibri"/>
                <a:sym typeface="Calibri"/>
              </a:rPr>
              <a:t> che possono pagare per l'alloggio è di </a:t>
            </a:r>
            <a:r>
              <a:rPr lang="en-US" sz="2000" b="1" i="0" u="none" strike="noStrike" cap="none">
                <a:solidFill>
                  <a:schemeClr val="dk1"/>
                </a:solidFill>
                <a:latin typeface="Calibri"/>
                <a:ea typeface="Calibri"/>
                <a:cs typeface="Calibri"/>
                <a:sym typeface="Calibri"/>
              </a:rPr>
              <a:t>200 EURO (sabato e domenica)</a:t>
            </a:r>
            <a:r>
              <a:rPr lang="en-US" sz="2000" b="0" i="0" u="none" strike="noStrike" cap="none">
                <a:solidFill>
                  <a:schemeClr val="dk1"/>
                </a:solidFill>
                <a:latin typeface="Calibri"/>
                <a:ea typeface="Calibri"/>
                <a:cs typeface="Calibri"/>
                <a:sym typeface="Calibri"/>
              </a:rPr>
              <a:t>. Vorrebbero un </a:t>
            </a:r>
            <a:r>
              <a:rPr lang="en-US" sz="2000" b="1" i="0" u="none" strike="noStrike" cap="none">
                <a:solidFill>
                  <a:schemeClr val="dk1"/>
                </a:solidFill>
                <a:latin typeface="Calibri"/>
                <a:ea typeface="Calibri"/>
                <a:cs typeface="Calibri"/>
                <a:sym typeface="Calibri"/>
              </a:rPr>
              <a:t>parcheggio per la</a:t>
            </a:r>
            <a:r>
              <a:rPr lang="en-US" sz="2000" b="0" i="0" u="none" strike="noStrike" cap="none">
                <a:solidFill>
                  <a:schemeClr val="dk1"/>
                </a:solidFill>
                <a:latin typeface="Calibri"/>
                <a:ea typeface="Calibri"/>
                <a:cs typeface="Calibri"/>
                <a:sym typeface="Calibri"/>
              </a:rPr>
              <a:t> loro auto e preferibilmente un posto con </a:t>
            </a:r>
            <a:r>
              <a:rPr lang="en-US" sz="2000" b="1" i="0" u="none" strike="noStrike" cap="none">
                <a:solidFill>
                  <a:schemeClr val="dk1"/>
                </a:solidFill>
                <a:latin typeface="Calibri"/>
                <a:ea typeface="Calibri"/>
                <a:cs typeface="Calibri"/>
                <a:sym typeface="Calibri"/>
              </a:rPr>
              <a:t>una piscina.</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2) Un gruppo di </a:t>
            </a:r>
            <a:r>
              <a:rPr lang="en-US" sz="2000" b="1" i="0" u="none" strike="noStrike" cap="none">
                <a:solidFill>
                  <a:schemeClr val="dk1"/>
                </a:solidFill>
                <a:latin typeface="Calibri"/>
                <a:ea typeface="Calibri"/>
                <a:cs typeface="Calibri"/>
                <a:sym typeface="Calibri"/>
              </a:rPr>
              <a:t>5 amici</a:t>
            </a:r>
            <a:r>
              <a:rPr lang="en-US" sz="2000" b="0" i="0" u="none" strike="noStrike" cap="none">
                <a:solidFill>
                  <a:schemeClr val="dk1"/>
                </a:solidFill>
                <a:latin typeface="Calibri"/>
                <a:ea typeface="Calibri"/>
                <a:cs typeface="Calibri"/>
                <a:sym typeface="Calibri"/>
              </a:rPr>
              <a:t> sono alla ricerca di </a:t>
            </a:r>
            <a:r>
              <a:rPr lang="en-US" sz="2000" b="1" i="0" u="none" strike="noStrike" cap="none">
                <a:solidFill>
                  <a:schemeClr val="dk1"/>
                </a:solidFill>
                <a:latin typeface="Calibri"/>
                <a:ea typeface="Calibri"/>
                <a:cs typeface="Calibri"/>
                <a:sym typeface="Calibri"/>
              </a:rPr>
              <a:t>alloggi di gruppo</a:t>
            </a:r>
            <a:r>
              <a:rPr lang="en-US" sz="2000" b="0" i="0" u="none" strike="noStrike" cap="none">
                <a:solidFill>
                  <a:schemeClr val="dk1"/>
                </a:solidFill>
                <a:latin typeface="Calibri"/>
                <a:ea typeface="Calibri"/>
                <a:cs typeface="Calibri"/>
                <a:sym typeface="Calibri"/>
              </a:rPr>
              <a:t> (grande casa vacanze) </a:t>
            </a:r>
            <a:r>
              <a:rPr lang="en-US" sz="2000" b="1" i="0" u="none" strike="noStrike" cap="none">
                <a:solidFill>
                  <a:schemeClr val="dk1"/>
                </a:solidFill>
                <a:latin typeface="Calibri"/>
                <a:ea typeface="Calibri"/>
                <a:cs typeface="Calibri"/>
                <a:sym typeface="Calibri"/>
              </a:rPr>
              <a:t>vicino alla spiaggia sulla "Costa Brava" in Catalogna,</a:t>
            </a:r>
            <a:r>
              <a:rPr lang="en-US" sz="2000" b="0" i="0" u="none" strike="noStrike" cap="none">
                <a:solidFill>
                  <a:schemeClr val="dk1"/>
                </a:solidFill>
                <a:latin typeface="Calibri"/>
                <a:ea typeface="Calibri"/>
                <a:cs typeface="Calibri"/>
                <a:sym typeface="Calibri"/>
              </a:rPr>
              <a:t> Spagna. </a:t>
            </a:r>
            <a:r>
              <a:rPr lang="en-US" sz="2000" b="1" i="0" u="none" strike="noStrike" cap="none">
                <a:solidFill>
                  <a:schemeClr val="dk1"/>
                </a:solidFill>
                <a:latin typeface="Calibri"/>
                <a:ea typeface="Calibri"/>
                <a:cs typeface="Calibri"/>
                <a:sym typeface="Calibri"/>
              </a:rPr>
              <a:t>Uno di loro usa un bastone da passeggio</a:t>
            </a:r>
            <a:r>
              <a:rPr lang="en-US" sz="2000" b="0" i="0" u="none" strike="noStrike" cap="none">
                <a:solidFill>
                  <a:schemeClr val="dk1"/>
                </a:solidFill>
                <a:latin typeface="Calibri"/>
                <a:ea typeface="Calibri"/>
                <a:cs typeface="Calibri"/>
                <a:sym typeface="Calibri"/>
              </a:rPr>
              <a:t>, quindi sarebbe meglio un edificio a un piano o un posto con un ascensore. L'importo massimo che possono pagare </a:t>
            </a:r>
            <a:r>
              <a:rPr lang="en-US" sz="2000" b="1" i="0" u="none" strike="noStrike" cap="none">
                <a:solidFill>
                  <a:schemeClr val="dk1"/>
                </a:solidFill>
                <a:latin typeface="Calibri"/>
                <a:ea typeface="Calibri"/>
                <a:cs typeface="Calibri"/>
                <a:sym typeface="Calibri"/>
              </a:rPr>
              <a:t>per notte è di 150 EUR (7 notti).</a:t>
            </a:r>
            <a:endParaRPr sz="2000" b="1" i="0" u="none" strike="noStrike" cap="none">
              <a:solidFill>
                <a:schemeClr val="dk1"/>
              </a:solidFill>
              <a:latin typeface="Calibri"/>
              <a:ea typeface="Calibri"/>
              <a:cs typeface="Calibri"/>
              <a:sym typeface="Calibri"/>
            </a:endParaRPr>
          </a:p>
        </p:txBody>
      </p:sp>
      <p:pic>
        <p:nvPicPr>
          <p:cNvPr id="718" name="Google Shape;718;g24d5a73890a_0_145"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24d5a73890a_0_1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g24d5a73890a_0_15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6.      Valutazione e riflessione</a:t>
            </a:r>
            <a:endParaRPr sz="2400">
              <a:solidFill>
                <a:schemeClr val="lt1"/>
              </a:solidFill>
            </a:endParaRPr>
          </a:p>
        </p:txBody>
      </p:sp>
      <p:sp>
        <p:nvSpPr>
          <p:cNvPr id="726" name="Google Shape;726;g24d5a73890a_0_15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p:txBody>
      </p:sp>
      <p:sp>
        <p:nvSpPr>
          <p:cNvPr id="727" name="Google Shape;727;g24d5a73890a_0_15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28" name="Google Shape;728;g24d5a73890a_0_15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29" name="Google Shape;729;g24d5a73890a_0_15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30" name="Google Shape;730;g24d5a73890a_0_157"/>
          <p:cNvSpPr txBox="1"/>
          <p:nvPr/>
        </p:nvSpPr>
        <p:spPr>
          <a:xfrm>
            <a:off x="846767" y="1980797"/>
            <a:ext cx="7450500" cy="2093400"/>
          </a:xfrm>
          <a:prstGeom prst="rect">
            <a:avLst/>
          </a:prstGeom>
          <a:noFill/>
          <a:ln>
            <a:noFill/>
          </a:ln>
        </p:spPr>
        <p:txBody>
          <a:bodyPr spcFirstLastPara="1" wrap="square" lIns="91425" tIns="45700" rIns="91425" bIns="45700" anchor="t" anchorCtr="0">
            <a:spAutoFit/>
          </a:bodyPr>
          <a:lstStyle/>
          <a:p>
            <a:pPr marL="457200" marR="0" lvl="0" indent="-355600" algn="just" rtl="0">
              <a:lnSpc>
                <a:spcPct val="10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Eri frustrato mentre usavi gli strumenti? È stato difficile usarli?</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Prenderesti in considerazione l'utilizzo di questi strumenti per la tua prossima vacanza?</a:t>
            </a:r>
            <a:endParaRPr sz="2000" b="0" i="0" u="none" strike="noStrike" cap="none">
              <a:solidFill>
                <a:schemeClr val="dk1"/>
              </a:solidFill>
              <a:latin typeface="Calibri"/>
              <a:ea typeface="Calibri"/>
              <a:cs typeface="Calibri"/>
              <a:sym typeface="Calibri"/>
            </a:endParaRPr>
          </a:p>
          <a:p>
            <a:pPr marL="457200" marR="0" lvl="0" indent="-355600" algn="just"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Secondo le tue parole, cosa ne pensi di questo tipo di siti web in generale?</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731" name="Google Shape;731;g24d5a73890a_0_157"/>
          <p:cNvPicPr preferRelativeResize="0"/>
          <p:nvPr/>
        </p:nvPicPr>
        <p:blipFill rotWithShape="1">
          <a:blip r:embed="rId5">
            <a:alphaModFix/>
          </a:blip>
          <a:srcRect/>
          <a:stretch/>
        </p:blipFill>
        <p:spPr>
          <a:xfrm>
            <a:off x="3216409" y="4074200"/>
            <a:ext cx="2711226" cy="1029500"/>
          </a:xfrm>
          <a:prstGeom prst="rect">
            <a:avLst/>
          </a:prstGeom>
          <a:noFill/>
          <a:ln>
            <a:noFill/>
          </a:ln>
        </p:spPr>
      </p:pic>
      <p:pic>
        <p:nvPicPr>
          <p:cNvPr id="732" name="Google Shape;732;g24d5a73890a_0_157"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7"/>
        <p:cNvGrpSpPr/>
        <p:nvPr/>
      </p:nvGrpSpPr>
      <p:grpSpPr>
        <a:xfrm>
          <a:off x="0" y="0"/>
          <a:ext cx="0" cy="0"/>
          <a:chOff x="0" y="0"/>
          <a:chExt cx="0" cy="0"/>
        </a:xfrm>
      </p:grpSpPr>
      <p:grpSp>
        <p:nvGrpSpPr>
          <p:cNvPr id="738" name="Google Shape;738;g24d5a73890a_0_170"/>
          <p:cNvGrpSpPr/>
          <p:nvPr/>
        </p:nvGrpSpPr>
        <p:grpSpPr>
          <a:xfrm>
            <a:off x="3491883" y="-20537"/>
            <a:ext cx="5626094" cy="4918933"/>
            <a:chOff x="0" y="0"/>
            <a:chExt cx="31038" cy="95810"/>
          </a:xfrm>
        </p:grpSpPr>
        <p:sp>
          <p:nvSpPr>
            <p:cNvPr id="739" name="Google Shape;739;g24d5a73890a_0_170"/>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40" name="Google Shape;740;g24d5a73890a_0_170"/>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41" name="Google Shape;741;g24d5a73890a_0_170"/>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42" name="Google Shape;742;g24d5a73890a_0_170"/>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743" name="Google Shape;743;g24d5a73890a_0_170"/>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44" name="Google Shape;744;g24d5a73890a_0_170"/>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Progetto n.: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45" name="Google Shape;745;g24d5a73890a_0_170"/>
          <p:cNvSpPr txBox="1"/>
          <p:nvPr/>
        </p:nvSpPr>
        <p:spPr>
          <a:xfrm>
            <a:off x="2495875" y="4428850"/>
            <a:ext cx="6508800"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600" b="0" i="0" u="none" strike="noStrike" cap="none">
                <a:solidFill>
                  <a:srgbClr val="1F108C"/>
                </a:solidFill>
                <a:latin typeface="Arial"/>
                <a:ea typeface="Arial"/>
                <a:cs typeface="Arial"/>
                <a:sym typeface="Arial"/>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 </a:t>
            </a:r>
            <a:endParaRPr sz="1400" b="0" i="0" u="none" strike="noStrike" cap="none">
              <a:solidFill>
                <a:srgbClr val="000000"/>
              </a:solidFill>
              <a:latin typeface="Arial"/>
              <a:ea typeface="Arial"/>
              <a:cs typeface="Arial"/>
              <a:sym typeface="Arial"/>
            </a:endParaRPr>
          </a:p>
        </p:txBody>
      </p:sp>
      <p:pic>
        <p:nvPicPr>
          <p:cNvPr id="746" name="Google Shape;746;g24d5a73890a_0_170"/>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47" name="Google Shape;747;g24d5a73890a_0_170" descr="Qr code  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748" name="Google Shape;748;g24d5a73890a_0_170" descr="Blue text on a white background&#10;&#10;Descrizione generata automaticamente"/>
          <p:cNvPicPr preferRelativeResize="0"/>
          <p:nvPr/>
        </p:nvPicPr>
        <p:blipFill rotWithShape="1">
          <a:blip r:embed="rId6">
            <a:alphaModFix/>
          </a:blip>
          <a:srcRect/>
          <a:stretch/>
        </p:blipFill>
        <p:spPr>
          <a:xfrm>
            <a:off x="6686474" y="4657326"/>
            <a:ext cx="2028825" cy="424231"/>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3"/>
        <p:cNvGrpSpPr/>
        <p:nvPr/>
      </p:nvGrpSpPr>
      <p:grpSpPr>
        <a:xfrm>
          <a:off x="0" y="0"/>
          <a:ext cx="0" cy="0"/>
          <a:chOff x="0" y="0"/>
          <a:chExt cx="0" cy="0"/>
        </a:xfrm>
      </p:grpSpPr>
      <p:sp>
        <p:nvSpPr>
          <p:cNvPr id="754" name="Google Shape;754;g24d5a73890a_0_266"/>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55" name="Google Shape;755;g24d5a73890a_0_266"/>
          <p:cNvGrpSpPr/>
          <p:nvPr/>
        </p:nvGrpSpPr>
        <p:grpSpPr>
          <a:xfrm>
            <a:off x="251520" y="-9534"/>
            <a:ext cx="8919571" cy="5215943"/>
            <a:chOff x="216024" y="-27709"/>
            <a:chExt cx="8919571" cy="5215943"/>
          </a:xfrm>
        </p:grpSpPr>
        <p:sp>
          <p:nvSpPr>
            <p:cNvPr id="756" name="Google Shape;756;g24d5a73890a_0_266"/>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57" name="Google Shape;757;g24d5a73890a_0_266"/>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Progetto n.: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58" name="Google Shape;758;g24d5a73890a_0_266"/>
            <p:cNvSpPr txBox="1"/>
            <p:nvPr/>
          </p:nvSpPr>
          <p:spPr>
            <a:xfrm>
              <a:off x="7056784" y="4786747"/>
              <a:ext cx="1912500" cy="21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759" name="Google Shape;759;g24d5a73890a_0_266"/>
          <p:cNvSpPr txBox="1">
            <a:spLocks noGrp="1"/>
          </p:cNvSpPr>
          <p:nvPr>
            <p:ph type="ctrTitle"/>
          </p:nvPr>
        </p:nvSpPr>
        <p:spPr>
          <a:xfrm>
            <a:off x="5058098" y="14692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a:t>  </a:t>
            </a:r>
            <a:r>
              <a:rPr lang="en-US" sz="3600" b="1">
                <a:solidFill>
                  <a:srgbClr val="1F108C"/>
                </a:solidFill>
              </a:rPr>
              <a:t>Gestione online del tempo libero:</a:t>
            </a:r>
            <a:r>
              <a:rPr lang="en-US"/>
              <a:t> </a:t>
            </a:r>
            <a:endParaRPr sz="3600">
              <a:solidFill>
                <a:srgbClr val="1F108C"/>
              </a:solidFill>
            </a:endParaRPr>
          </a:p>
        </p:txBody>
      </p:sp>
      <p:sp>
        <p:nvSpPr>
          <p:cNvPr id="760" name="Google Shape;760;g24d5a73890a_0_266"/>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Sviluppato da Domspain | </a:t>
            </a:r>
            <a:r>
              <a:rPr lang="en-US" sz="900" b="0" i="0" u="none" strike="noStrike" cap="none">
                <a:solidFill>
                  <a:srgbClr val="1F108C"/>
                </a:solidFill>
                <a:latin typeface="Calibri"/>
                <a:ea typeface="Calibri"/>
                <a:cs typeface="Calibri"/>
                <a:sym typeface="Calibri"/>
              </a:rPr>
              <a:t>gennaio, 2023</a:t>
            </a:r>
            <a:endParaRPr sz="900" b="0" i="0" u="none" strike="noStrike" cap="none">
              <a:solidFill>
                <a:srgbClr val="1F108C"/>
              </a:solidFill>
              <a:latin typeface="Calibri"/>
              <a:ea typeface="Calibri"/>
              <a:cs typeface="Calibri"/>
              <a:sym typeface="Calibri"/>
            </a:endParaRPr>
          </a:p>
        </p:txBody>
      </p:sp>
      <p:sp>
        <p:nvSpPr>
          <p:cNvPr id="761" name="Google Shape;761;g24d5a73890a_0_266"/>
          <p:cNvSpPr txBox="1">
            <a:spLocks noGrp="1"/>
          </p:cNvSpPr>
          <p:nvPr>
            <p:ph type="subTitle" idx="1"/>
          </p:nvPr>
        </p:nvSpPr>
        <p:spPr>
          <a:xfrm>
            <a:off x="5142879" y="2895476"/>
            <a:ext cx="3895800" cy="972300"/>
          </a:xfrm>
          <a:prstGeom prst="rect">
            <a:avLst/>
          </a:prstGeom>
          <a:noFill/>
          <a:ln>
            <a:noFill/>
          </a:ln>
        </p:spPr>
        <p:txBody>
          <a:bodyPr spcFirstLastPara="1" wrap="square" lIns="91425" tIns="45700" rIns="91425" bIns="45700" anchor="t" anchorCtr="0">
            <a:normAutofit fontScale="25000"/>
          </a:bodyPr>
          <a:lstStyle/>
          <a:p>
            <a:pPr marL="0" lvl="0" indent="0" algn="ctr" rtl="0">
              <a:lnSpc>
                <a:spcPct val="100000"/>
              </a:lnSpc>
              <a:spcBef>
                <a:spcPts val="0"/>
              </a:spcBef>
              <a:spcAft>
                <a:spcPts val="0"/>
              </a:spcAft>
              <a:buClr>
                <a:srgbClr val="1F108C"/>
              </a:buClr>
              <a:buSzPct val="111111"/>
              <a:buNone/>
            </a:pPr>
            <a:r>
              <a:rPr lang="en-US" sz="7200" b="1" i="1">
                <a:solidFill>
                  <a:srgbClr val="1F108C"/>
                </a:solidFill>
              </a:rPr>
              <a:t>Accessibilità e componenti aggiuntivi</a:t>
            </a:r>
            <a:endParaRPr sz="7200" b="1" i="1">
              <a:solidFill>
                <a:srgbClr val="1F108C"/>
              </a:solidFill>
            </a:endParaRPr>
          </a:p>
          <a:p>
            <a:pPr marL="0" lvl="0" indent="0" algn="ctr" rtl="0">
              <a:lnSpc>
                <a:spcPct val="100000"/>
              </a:lnSpc>
              <a:spcBef>
                <a:spcPts val="468"/>
              </a:spcBef>
              <a:spcAft>
                <a:spcPts val="0"/>
              </a:spcAft>
              <a:buClr>
                <a:srgbClr val="1F108C"/>
              </a:buClr>
              <a:buSzPct val="100000"/>
              <a:buNone/>
            </a:pPr>
            <a:r>
              <a:rPr lang="en-US" sz="7200" b="1" i="1">
                <a:solidFill>
                  <a:srgbClr val="1F108C"/>
                </a:solidFill>
              </a:rPr>
              <a:t>(Attività 3)</a:t>
            </a:r>
            <a:endParaRPr sz="7200" b="1" i="1">
              <a:solidFill>
                <a:srgbClr val="5324D6"/>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pic>
        <p:nvPicPr>
          <p:cNvPr id="762" name="Google Shape;762;g24d5a73890a_0_266" descr="Logo  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sp>
        <p:nvSpPr>
          <p:cNvPr id="763" name="Google Shape;763;g24d5a73890a_0_266"/>
          <p:cNvSpPr/>
          <p:nvPr/>
        </p:nvSpPr>
        <p:spPr>
          <a:xfrm>
            <a:off x="2892410" y="4016597"/>
            <a:ext cx="6061500" cy="714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900" b="0" i="1" u="none" strike="noStrike" cap="none">
                <a:solidFill>
                  <a:srgbClr val="033782"/>
                </a:solidFill>
                <a:latin typeface="Arial"/>
                <a:ea typeface="Arial"/>
                <a:cs typeface="Arial"/>
                <a:sym typeface="Arial"/>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500"/>
              <a:buFont typeface="Arial"/>
              <a:buNone/>
            </a:pPr>
            <a:br>
              <a:rPr lang="en-US" sz="1500" b="0" i="1" u="none" strike="noStrike" cap="none">
                <a:solidFill>
                  <a:srgbClr val="000000"/>
                </a:solidFill>
                <a:latin typeface="Calibri"/>
                <a:ea typeface="Calibri"/>
                <a:cs typeface="Calibri"/>
                <a:sym typeface="Calibri"/>
              </a:rPr>
            </a:br>
            <a:endParaRPr sz="1500" b="0" i="1" u="none" strike="noStrike" cap="none">
              <a:solidFill>
                <a:srgbClr val="033782"/>
              </a:solidFill>
              <a:latin typeface="Calibri"/>
              <a:ea typeface="Calibri"/>
              <a:cs typeface="Calibri"/>
              <a:sym typeface="Calibri"/>
            </a:endParaRPr>
          </a:p>
        </p:txBody>
      </p:sp>
      <p:pic>
        <p:nvPicPr>
          <p:cNvPr id="764" name="Google Shape;764;g24d5a73890a_0_266" descr="Blue text on a white background&#10;&#10;Descrizione generata automaticamente"/>
          <p:cNvPicPr preferRelativeResize="0"/>
          <p:nvPr/>
        </p:nvPicPr>
        <p:blipFill rotWithShape="1">
          <a:blip r:embed="rId5">
            <a:alphaModFix/>
          </a:blip>
          <a:srcRect/>
          <a:stretch/>
        </p:blipFill>
        <p:spPr>
          <a:xfrm>
            <a:off x="6295469" y="4529259"/>
            <a:ext cx="2743200" cy="57551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24d5a73890a_0_28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1" name="Google Shape;771;g24d5a73890a_0_28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 Introduzione</a:t>
            </a:r>
            <a:endParaRPr sz="2400">
              <a:solidFill>
                <a:schemeClr val="lt1"/>
              </a:solidFill>
            </a:endParaRPr>
          </a:p>
        </p:txBody>
      </p:sp>
      <p:sp>
        <p:nvSpPr>
          <p:cNvPr id="772" name="Google Shape;772;g24d5a73890a_0_28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a:p>
        </p:txBody>
      </p:sp>
      <p:sp>
        <p:nvSpPr>
          <p:cNvPr id="773" name="Google Shape;773;g24d5a73890a_0_28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74" name="Google Shape;774;g24d5a73890a_0_28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75" name="Google Shape;775;g24d5a73890a_0_28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76" name="Google Shape;776;g24d5a73890a_0_283"/>
          <p:cNvSpPr txBox="1"/>
          <p:nvPr/>
        </p:nvSpPr>
        <p:spPr>
          <a:xfrm>
            <a:off x="2104518" y="1360133"/>
            <a:ext cx="4464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Cos'è l'accessibilità web</a:t>
            </a:r>
            <a:r>
              <a:rPr lang="en-US"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Calibri"/>
              <a:ea typeface="Calibri"/>
              <a:cs typeface="Calibri"/>
              <a:sym typeface="Calibri"/>
            </a:endParaRPr>
          </a:p>
        </p:txBody>
      </p:sp>
      <p:sp>
        <p:nvSpPr>
          <p:cNvPr id="777" name="Google Shape;777;g24d5a73890a_0_283"/>
          <p:cNvSpPr/>
          <p:nvPr/>
        </p:nvSpPr>
        <p:spPr>
          <a:xfrm>
            <a:off x="442500" y="1803525"/>
            <a:ext cx="8259000" cy="3501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Prima di rispondere a questa domanda, guarda gli esempi seguenti: </a:t>
            </a:r>
            <a:endParaRPr sz="1800" b="0" i="0" u="none" strike="noStrike" cap="none">
              <a:solidFill>
                <a:schemeClr val="dk1"/>
              </a:solidFill>
              <a:latin typeface="Calibri"/>
              <a:ea typeface="Calibri"/>
              <a:cs typeface="Calibri"/>
              <a:sym typeface="Calibri"/>
            </a:endParaRPr>
          </a:p>
        </p:txBody>
      </p:sp>
      <p:sp>
        <p:nvSpPr>
          <p:cNvPr id="778" name="Google Shape;778;g24d5a73890a_0_283"/>
          <p:cNvSpPr txBox="1"/>
          <p:nvPr/>
        </p:nvSpPr>
        <p:spPr>
          <a:xfrm>
            <a:off x="344299" y="2166225"/>
            <a:ext cx="284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Visualizzazione dello schermo contro la luce del sole</a:t>
            </a:r>
            <a:endParaRPr sz="1400" b="0" i="0" u="none" strike="noStrike" cap="none">
              <a:solidFill>
                <a:srgbClr val="000000"/>
              </a:solidFill>
              <a:latin typeface="Calibri"/>
              <a:ea typeface="Calibri"/>
              <a:cs typeface="Calibri"/>
              <a:sym typeface="Calibri"/>
            </a:endParaRPr>
          </a:p>
        </p:txBody>
      </p:sp>
      <p:sp>
        <p:nvSpPr>
          <p:cNvPr id="779" name="Google Shape;779;g24d5a73890a_0_283"/>
          <p:cNvSpPr txBox="1"/>
          <p:nvPr/>
        </p:nvSpPr>
        <p:spPr>
          <a:xfrm>
            <a:off x="5377554" y="2181475"/>
            <a:ext cx="243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Che ne dici di leggere questo testo:</a:t>
            </a:r>
            <a:endParaRPr sz="1400" b="0" i="0" u="none" strike="noStrike" cap="none">
              <a:solidFill>
                <a:srgbClr val="000000"/>
              </a:solidFill>
              <a:latin typeface="Calibri"/>
              <a:ea typeface="Calibri"/>
              <a:cs typeface="Calibri"/>
              <a:sym typeface="Calibri"/>
            </a:endParaRPr>
          </a:p>
        </p:txBody>
      </p:sp>
      <p:pic>
        <p:nvPicPr>
          <p:cNvPr id="780" name="Google Shape;780;g24d5a73890a_0_283"/>
          <p:cNvPicPr preferRelativeResize="0"/>
          <p:nvPr/>
        </p:nvPicPr>
        <p:blipFill rotWithShape="1">
          <a:blip r:embed="rId5">
            <a:alphaModFix/>
          </a:blip>
          <a:srcRect l="4558" t="20463" r="4458" b="17860"/>
          <a:stretch/>
        </p:blipFill>
        <p:spPr>
          <a:xfrm>
            <a:off x="344300" y="2759036"/>
            <a:ext cx="3496424" cy="2239426"/>
          </a:xfrm>
          <a:prstGeom prst="rect">
            <a:avLst/>
          </a:prstGeom>
          <a:noFill/>
          <a:ln>
            <a:noFill/>
          </a:ln>
        </p:spPr>
      </p:pic>
      <p:pic>
        <p:nvPicPr>
          <p:cNvPr id="781" name="Google Shape;781;g24d5a73890a_0_283"/>
          <p:cNvPicPr preferRelativeResize="0"/>
          <p:nvPr/>
        </p:nvPicPr>
        <p:blipFill rotWithShape="1">
          <a:blip r:embed="rId6">
            <a:alphaModFix/>
          </a:blip>
          <a:srcRect l="4027" t="23691" r="4018" b="16947"/>
          <a:stretch/>
        </p:blipFill>
        <p:spPr>
          <a:xfrm>
            <a:off x="5152743" y="2754668"/>
            <a:ext cx="3250349" cy="2041751"/>
          </a:xfrm>
          <a:prstGeom prst="rect">
            <a:avLst/>
          </a:prstGeom>
          <a:noFill/>
          <a:ln>
            <a:noFill/>
          </a:ln>
        </p:spPr>
      </p:pic>
      <p:pic>
        <p:nvPicPr>
          <p:cNvPr id="782" name="Google Shape;782;g24d5a73890a_0_283" descr="Blue text on a white background&#10;&#10;Descrizione generata automaticamente"/>
          <p:cNvPicPr preferRelativeResize="0"/>
          <p:nvPr/>
        </p:nvPicPr>
        <p:blipFill rotWithShape="1">
          <a:blip r:embed="rId7">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24d5a73890a_0_30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9" name="Google Shape;789;g24d5a73890a_0_300"/>
          <p:cNvSpPr txBox="1">
            <a:spLocks noGrp="1"/>
          </p:cNvSpPr>
          <p:nvPr>
            <p:ph type="ctrTitle"/>
          </p:nvPr>
        </p:nvSpPr>
        <p:spPr>
          <a:xfrm>
            <a:off x="412850" y="483525"/>
            <a:ext cx="58836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Introduzione dell'accessibilità del Web</a:t>
            </a:r>
            <a:endParaRPr sz="2200">
              <a:solidFill>
                <a:schemeClr val="lt1"/>
              </a:solidFill>
            </a:endParaRPr>
          </a:p>
        </p:txBody>
      </p:sp>
      <p:sp>
        <p:nvSpPr>
          <p:cNvPr id="790" name="Google Shape;790;g24d5a73890a_0_30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a:p>
        </p:txBody>
      </p:sp>
      <p:sp>
        <p:nvSpPr>
          <p:cNvPr id="791" name="Google Shape;791;g24d5a73890a_0_30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92" name="Google Shape;792;g24d5a73890a_0_30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93" name="Google Shape;793;g24d5a73890a_0_30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94" name="Google Shape;794;g24d5a73890a_0_300"/>
          <p:cNvSpPr txBox="1"/>
          <p:nvPr/>
        </p:nvSpPr>
        <p:spPr>
          <a:xfrm>
            <a:off x="2120343" y="1434908"/>
            <a:ext cx="4464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Cos'è l'accessibilità web</a:t>
            </a:r>
            <a:r>
              <a:rPr lang="en-US"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Calibri"/>
              <a:ea typeface="Calibri"/>
              <a:cs typeface="Calibri"/>
              <a:sym typeface="Calibri"/>
            </a:endParaRPr>
          </a:p>
        </p:txBody>
      </p:sp>
      <p:pic>
        <p:nvPicPr>
          <p:cNvPr id="795" name="Google Shape;795;g24d5a73890a_0_300"/>
          <p:cNvPicPr preferRelativeResize="0"/>
          <p:nvPr/>
        </p:nvPicPr>
        <p:blipFill rotWithShape="1">
          <a:blip r:embed="rId5">
            <a:alphaModFix/>
          </a:blip>
          <a:srcRect l="1769" t="35329" r="69916" b="14185"/>
          <a:stretch/>
        </p:blipFill>
        <p:spPr>
          <a:xfrm>
            <a:off x="467683" y="1995686"/>
            <a:ext cx="2160240" cy="2376265"/>
          </a:xfrm>
          <a:prstGeom prst="rect">
            <a:avLst/>
          </a:prstGeom>
          <a:solidFill>
            <a:srgbClr val="ECECEC"/>
          </a:solidFill>
          <a:ln>
            <a:noFill/>
          </a:ln>
          <a:effectLst>
            <a:outerShdw blurRad="55000" dist="18000" dir="5400000" algn="tl" rotWithShape="0">
              <a:srgbClr val="000000">
                <a:alpha val="40000"/>
              </a:srgbClr>
            </a:outerShdw>
          </a:effectLst>
        </p:spPr>
      </p:pic>
      <p:sp>
        <p:nvSpPr>
          <p:cNvPr id="796" name="Google Shape;796;g24d5a73890a_0_300"/>
          <p:cNvSpPr/>
          <p:nvPr/>
        </p:nvSpPr>
        <p:spPr>
          <a:xfrm>
            <a:off x="3060340" y="1941679"/>
            <a:ext cx="4572000" cy="28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L'accessibilità </a:t>
            </a:r>
            <a:r>
              <a:rPr lang="en-US" sz="1800" b="0" i="0" u="none" strike="noStrike" cap="none">
                <a:solidFill>
                  <a:srgbClr val="000000"/>
                </a:solidFill>
                <a:latin typeface="Calibri"/>
                <a:ea typeface="Calibri"/>
                <a:cs typeface="Calibri"/>
                <a:sym typeface="Calibri"/>
              </a:rPr>
              <a:t>del web significa che i siti web, gli strumenti e le tecnologie sono progettati e sviluppati in modo che le persone con disabilità possano utilizzarli.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Più specificamente, le persone possono:</a:t>
            </a:r>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percepire</a:t>
            </a:r>
            <a:endParaRPr sz="1800" b="0" i="0" u="none" strike="noStrike" cap="none">
              <a:solidFill>
                <a:schemeClr val="dk1"/>
              </a:solidFill>
              <a:latin typeface="Calibri"/>
              <a:ea typeface="Calibri"/>
              <a:cs typeface="Calibri"/>
              <a:sym typeface="Calibri"/>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capire</a:t>
            </a:r>
            <a:endParaRPr sz="1800" b="0" i="0" u="none" strike="noStrike" cap="none">
              <a:solidFill>
                <a:schemeClr val="dk1"/>
              </a:solidFill>
              <a:latin typeface="Calibri"/>
              <a:ea typeface="Calibri"/>
              <a:cs typeface="Calibri"/>
              <a:sym typeface="Calibri"/>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naviga</a:t>
            </a:r>
            <a:endParaRPr sz="1800" b="0" i="0" u="none" strike="noStrike" cap="none">
              <a:solidFill>
                <a:schemeClr val="dk1"/>
              </a:solidFill>
              <a:latin typeface="Calibri"/>
              <a:ea typeface="Calibri"/>
              <a:cs typeface="Calibri"/>
              <a:sym typeface="Calibri"/>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interagire con il Web</a:t>
            </a:r>
            <a:endParaRPr sz="1800" b="0" i="0" u="none" strike="noStrike" cap="none">
              <a:solidFill>
                <a:schemeClr val="dk1"/>
              </a:solidFill>
              <a:latin typeface="Calibri"/>
              <a:ea typeface="Calibri"/>
              <a:cs typeface="Calibri"/>
              <a:sym typeface="Calibri"/>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 contribuire al Web</a:t>
            </a:r>
            <a:endParaRPr sz="1800" b="0" i="0" u="none" strike="noStrike" cap="none">
              <a:solidFill>
                <a:schemeClr val="dk1"/>
              </a:solidFill>
              <a:latin typeface="Calibri"/>
              <a:ea typeface="Calibri"/>
              <a:cs typeface="Calibri"/>
              <a:sym typeface="Calibri"/>
            </a:endParaRPr>
          </a:p>
        </p:txBody>
      </p:sp>
      <p:pic>
        <p:nvPicPr>
          <p:cNvPr id="797" name="Google Shape;797;g24d5a73890a_0_300"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24d5a73890a_0_3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4" name="Google Shape;804;g24d5a73890a_0_314"/>
          <p:cNvSpPr txBox="1">
            <a:spLocks noGrp="1"/>
          </p:cNvSpPr>
          <p:nvPr>
            <p:ph type="ctrTitle"/>
          </p:nvPr>
        </p:nvSpPr>
        <p:spPr>
          <a:xfrm>
            <a:off x="394706" y="483518"/>
            <a:ext cx="679774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Caratteristiche chiave per l'accessibilità del Web</a:t>
            </a:r>
            <a:endParaRPr sz="2400">
              <a:solidFill>
                <a:schemeClr val="lt1"/>
              </a:solidFill>
            </a:endParaRPr>
          </a:p>
        </p:txBody>
      </p:sp>
      <p:sp>
        <p:nvSpPr>
          <p:cNvPr id="805" name="Google Shape;805;g24d5a73890a_0_3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a:p>
        </p:txBody>
      </p:sp>
      <p:sp>
        <p:nvSpPr>
          <p:cNvPr id="806" name="Google Shape;806;g24d5a73890a_0_31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07" name="Google Shape;807;g24d5a73890a_0_31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08" name="Google Shape;808;g24d5a73890a_0_31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09" name="Google Shape;809;g24d5a73890a_0_314"/>
          <p:cNvSpPr txBox="1"/>
          <p:nvPr/>
        </p:nvSpPr>
        <p:spPr>
          <a:xfrm>
            <a:off x="539552" y="1419622"/>
            <a:ext cx="3384300" cy="769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Caratteristiche principali dei siti web accessibili:</a:t>
            </a:r>
            <a:endParaRPr sz="2200" b="1" i="0" u="none" strike="noStrike" cap="none">
              <a:solidFill>
                <a:schemeClr val="dk1"/>
              </a:solidFill>
              <a:latin typeface="Calibri"/>
              <a:ea typeface="Calibri"/>
              <a:cs typeface="Calibri"/>
              <a:sym typeface="Calibri"/>
            </a:endParaRPr>
          </a:p>
        </p:txBody>
      </p:sp>
      <p:sp>
        <p:nvSpPr>
          <p:cNvPr id="810" name="Google Shape;810;g24d5a73890a_0_314"/>
          <p:cNvSpPr txBox="1"/>
          <p:nvPr/>
        </p:nvSpPr>
        <p:spPr>
          <a:xfrm>
            <a:off x="390317" y="2168467"/>
            <a:ext cx="3682800" cy="18162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Buon contrasto di colore</a:t>
            </a:r>
            <a:endParaRPr/>
          </a:p>
          <a:p>
            <a:pPr marL="342900" marR="0" lvl="0" indent="-342900" algn="just"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Contenuti comprensibili</a:t>
            </a:r>
            <a:endParaRPr/>
          </a:p>
          <a:p>
            <a:pPr marL="342900" marR="0" lvl="0" indent="-342900" algn="just"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Funzionalità della tastiera</a:t>
            </a:r>
            <a:endParaRPr/>
          </a:p>
          <a:p>
            <a:pPr marL="342900" marR="0" lvl="0" indent="-342900" algn="just"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Didascalie audio e video</a:t>
            </a:r>
            <a:endParaRPr/>
          </a:p>
          <a:p>
            <a:pPr marL="342900" marR="0" lvl="0" indent="-342900" algn="just"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Alternative di testo per le immagini</a:t>
            </a:r>
            <a:endParaRPr/>
          </a:p>
          <a:p>
            <a:pPr marL="342900" marR="0" lvl="0" indent="-24130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24130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11" name="Google Shape;811;g24d5a73890a_0_314"/>
          <p:cNvSpPr txBox="1"/>
          <p:nvPr/>
        </p:nvSpPr>
        <p:spPr>
          <a:xfrm>
            <a:off x="4430837" y="1969509"/>
            <a:ext cx="4399500" cy="585000"/>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Persone con disabilità visive, uditive, motorie e di apprendimento e cognitive.</a:t>
            </a:r>
            <a:endParaRPr sz="1600" b="0" i="0" u="none" strike="noStrike" cap="none">
              <a:solidFill>
                <a:schemeClr val="dk1"/>
              </a:solidFill>
              <a:latin typeface="Calibri"/>
              <a:ea typeface="Calibri"/>
              <a:cs typeface="Calibri"/>
              <a:sym typeface="Calibri"/>
            </a:endParaRPr>
          </a:p>
        </p:txBody>
      </p:sp>
      <p:sp>
        <p:nvSpPr>
          <p:cNvPr id="812" name="Google Shape;812;g24d5a73890a_0_314"/>
          <p:cNvSpPr txBox="1"/>
          <p:nvPr/>
        </p:nvSpPr>
        <p:spPr>
          <a:xfrm>
            <a:off x="4430837" y="3198814"/>
            <a:ext cx="4173600" cy="1323600"/>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Persone con limitazioni temporanee e situazionali (braccio rotto, luce solare luminosa, ambiente rumoroso, Internet lenta, tecnologie più anziane, ecc.), persone anziane, persone con scarsa alfabetizzazione o non fluenti nella lingua.</a:t>
            </a:r>
            <a:endParaRPr sz="1600" b="0" i="0" u="none" strike="noStrike" cap="none">
              <a:solidFill>
                <a:schemeClr val="dk1"/>
              </a:solidFill>
              <a:latin typeface="Calibri"/>
              <a:ea typeface="Calibri"/>
              <a:cs typeface="Calibri"/>
              <a:sym typeface="Calibri"/>
            </a:endParaRPr>
          </a:p>
        </p:txBody>
      </p:sp>
      <p:sp>
        <p:nvSpPr>
          <p:cNvPr id="813" name="Google Shape;813;g24d5a73890a_0_314"/>
          <p:cNvSpPr txBox="1"/>
          <p:nvPr/>
        </p:nvSpPr>
        <p:spPr>
          <a:xfrm>
            <a:off x="4537154" y="1472073"/>
            <a:ext cx="33843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Essenziale per:</a:t>
            </a:r>
            <a:endParaRPr sz="2200" b="1" i="0" u="none" strike="noStrike" cap="none">
              <a:solidFill>
                <a:schemeClr val="dk1"/>
              </a:solidFill>
              <a:latin typeface="Calibri"/>
              <a:ea typeface="Calibri"/>
              <a:cs typeface="Calibri"/>
              <a:sym typeface="Calibri"/>
            </a:endParaRPr>
          </a:p>
        </p:txBody>
      </p:sp>
      <p:sp>
        <p:nvSpPr>
          <p:cNvPr id="814" name="Google Shape;814;g24d5a73890a_0_314"/>
          <p:cNvSpPr txBox="1"/>
          <p:nvPr/>
        </p:nvSpPr>
        <p:spPr>
          <a:xfrm>
            <a:off x="4549658" y="2830383"/>
            <a:ext cx="33843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Utile per:</a:t>
            </a:r>
            <a:endParaRPr sz="2200" b="1" i="0" u="none" strike="noStrike" cap="none">
              <a:solidFill>
                <a:schemeClr val="dk1"/>
              </a:solidFill>
              <a:latin typeface="Calibri"/>
              <a:ea typeface="Calibri"/>
              <a:cs typeface="Calibri"/>
              <a:sym typeface="Calibri"/>
            </a:endParaRPr>
          </a:p>
        </p:txBody>
      </p:sp>
      <p:pic>
        <p:nvPicPr>
          <p:cNvPr id="815" name="Google Shape;815;g24d5a73890a_0_314"/>
          <p:cNvPicPr preferRelativeResize="0"/>
          <p:nvPr/>
        </p:nvPicPr>
        <p:blipFill rotWithShape="1">
          <a:blip r:embed="rId5">
            <a:alphaModFix/>
          </a:blip>
          <a:srcRect/>
          <a:stretch/>
        </p:blipFill>
        <p:spPr>
          <a:xfrm>
            <a:off x="1187624" y="3435846"/>
            <a:ext cx="1707654" cy="1707654"/>
          </a:xfrm>
          <a:prstGeom prst="rect">
            <a:avLst/>
          </a:prstGeom>
          <a:noFill/>
          <a:ln>
            <a:noFill/>
          </a:ln>
        </p:spPr>
      </p:pic>
      <p:pic>
        <p:nvPicPr>
          <p:cNvPr id="816" name="Google Shape;816;g24d5a73890a_0_314"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145" name="Google Shape;145;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146" name="Google Shape;146;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49" name="Google Shape;149;p5"/>
          <p:cNvSpPr txBox="1"/>
          <p:nvPr/>
        </p:nvSpPr>
        <p:spPr>
          <a:xfrm>
            <a:off x="427344" y="1381707"/>
            <a:ext cx="554461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150" name="Google Shape;150;p5"/>
          <p:cNvSpPr txBox="1"/>
          <p:nvPr/>
        </p:nvSpPr>
        <p:spPr>
          <a:xfrm>
            <a:off x="412850" y="1538513"/>
            <a:ext cx="8490900" cy="3232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Come funziona Airbnb?</a:t>
            </a:r>
            <a:endParaRPr sz="22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2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Anche se è possibile cercare un alloggio immediatamente sul sito web, si dovrebbe </a:t>
            </a:r>
            <a:r>
              <a:rPr lang="en-US" sz="2000" b="1" i="0" u="none" strike="noStrike" cap="none">
                <a:solidFill>
                  <a:schemeClr val="dk1"/>
                </a:solidFill>
                <a:highlight>
                  <a:srgbClr val="FFFF00"/>
                </a:highlight>
                <a:latin typeface="Calibri"/>
                <a:ea typeface="Calibri"/>
                <a:cs typeface="Calibri"/>
                <a:sym typeface="Calibri"/>
              </a:rPr>
              <a:t>ricordare che Airbnb è un sito web per l'affitto di alloggi tra privati</a:t>
            </a:r>
            <a:r>
              <a:rPr lang="en-US" sz="2000" b="0" i="0" u="none" strike="noStrike" cap="none">
                <a:solidFill>
                  <a:schemeClr val="dk1"/>
                </a:solidFill>
                <a:highlight>
                  <a:srgbClr val="FFFF00"/>
                </a:highlight>
                <a:latin typeface="Calibri"/>
                <a:ea typeface="Calibri"/>
                <a:cs typeface="Calibri"/>
                <a:sym typeface="Calibri"/>
              </a:rPr>
              <a:t>.</a:t>
            </a:r>
            <a:r>
              <a:rPr lang="en-US" sz="2000" b="0" i="0" u="none" strike="noStrike" cap="none">
                <a:solidFill>
                  <a:schemeClr val="dk1"/>
                </a:solidFill>
                <a:latin typeface="Calibri"/>
                <a:ea typeface="Calibri"/>
                <a:cs typeface="Calibri"/>
                <a:sym typeface="Calibri"/>
              </a:rPr>
              <a:t> Pertanto, la </a:t>
            </a:r>
            <a:r>
              <a:rPr lang="en-US" sz="2000" b="1" i="0" u="none" strike="noStrike" cap="none">
                <a:solidFill>
                  <a:schemeClr val="dk1"/>
                </a:solidFill>
                <a:latin typeface="Calibri"/>
                <a:ea typeface="Calibri"/>
                <a:cs typeface="Calibri"/>
                <a:sym typeface="Calibri"/>
              </a:rPr>
              <a:t>registrazione, la verifica dell'identità e un profilo sono necessari per effettuare le prenotazioni</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Quando ti registri, il sito ti chiede di creare un profilo personale in modo che i potenziali host abbiano l'opportunità di </a:t>
            </a:r>
            <a:r>
              <a:rPr lang="en-US" sz="2000" b="1" i="0" u="none" strike="noStrike" cap="none">
                <a:solidFill>
                  <a:schemeClr val="dk1"/>
                </a:solidFill>
                <a:latin typeface="Calibri"/>
                <a:ea typeface="Calibri"/>
                <a:cs typeface="Calibri"/>
                <a:sym typeface="Calibri"/>
              </a:rPr>
              <a:t>scoprire su di te e scrivere recensioni dopo che te ne sei andato (e viceversa).</a:t>
            </a:r>
            <a:endParaRPr sz="2000" b="1" i="0" u="none" strike="noStrike" cap="none">
              <a:solidFill>
                <a:schemeClr val="dk1"/>
              </a:solidFill>
              <a:latin typeface="Calibri"/>
              <a:ea typeface="Calibri"/>
              <a:cs typeface="Calibri"/>
              <a:sym typeface="Calibri"/>
            </a:endParaRPr>
          </a:p>
        </p:txBody>
      </p:sp>
      <p:pic>
        <p:nvPicPr>
          <p:cNvPr id="151" name="Google Shape;151;p5"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24d5a73890a_0_3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3" name="Google Shape;823;g24d5a73890a_0_332"/>
          <p:cNvSpPr txBox="1">
            <a:spLocks noGrp="1"/>
          </p:cNvSpPr>
          <p:nvPr>
            <p:ph type="ctrTitle"/>
          </p:nvPr>
        </p:nvSpPr>
        <p:spPr>
          <a:xfrm>
            <a:off x="412851" y="483525"/>
            <a:ext cx="77595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Difetti di conformità all'accessibilità</a:t>
            </a:r>
            <a:endParaRPr sz="2400">
              <a:solidFill>
                <a:schemeClr val="lt1"/>
              </a:solidFill>
            </a:endParaRPr>
          </a:p>
        </p:txBody>
      </p:sp>
      <p:sp>
        <p:nvSpPr>
          <p:cNvPr id="824" name="Google Shape;824;g24d5a73890a_0_3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825" name="Google Shape;825;g24d5a73890a_0_3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6" name="Google Shape;826;g24d5a73890a_0_3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27" name="Google Shape;827;g24d5a73890a_0_3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28" name="Google Shape;828;g24d5a73890a_0_332"/>
          <p:cNvSpPr txBox="1"/>
          <p:nvPr/>
        </p:nvSpPr>
        <p:spPr>
          <a:xfrm>
            <a:off x="412848" y="1808595"/>
            <a:ext cx="3888300" cy="2801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Sebbene la</a:t>
            </a:r>
            <a:r>
              <a:rPr lang="en-US" sz="1600" b="1"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maggior parte dei grandi marchi facciano del loro meglio per essere accessibili e per adattare le loro funzionalità del sito web alle esigenze degli utenti, molti siti Web a volte non soddisfano i più importanti requisiti di accessibilità: </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buon contrasto di colore, </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sito web reattivo (adatta alle dimensioni dello schermo), caratteri leggibili, </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sottotitoli video e alternative di testo per le immagini, </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funzionalità della tastiera ecc.</a:t>
            </a:r>
            <a:r>
              <a:rPr lang="en-US" sz="1600" b="1" i="0" u="none" strike="noStrike" cap="none">
                <a:solidFill>
                  <a:schemeClr val="dk1"/>
                </a:solidFill>
                <a:latin typeface="Calibri"/>
                <a:ea typeface="Calibri"/>
                <a:cs typeface="Calibri"/>
                <a:sym typeface="Calibri"/>
              </a:rPr>
              <a:t> </a:t>
            </a:r>
            <a:endParaRPr sz="1600" b="1" i="0" u="none" strike="noStrike" cap="none">
              <a:solidFill>
                <a:schemeClr val="dk1"/>
              </a:solidFill>
              <a:latin typeface="Calibri"/>
              <a:ea typeface="Calibri"/>
              <a:cs typeface="Calibri"/>
              <a:sym typeface="Calibri"/>
            </a:endParaRPr>
          </a:p>
        </p:txBody>
      </p:sp>
      <p:pic>
        <p:nvPicPr>
          <p:cNvPr id="829" name="Google Shape;829;g24d5a73890a_0_332"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830" name="Google Shape;830;g24d5a73890a_0_332" descr="A computer screen with text and images&#10;&#10;Descrizione generata automaticamente"/>
          <p:cNvPicPr preferRelativeResize="0"/>
          <p:nvPr/>
        </p:nvPicPr>
        <p:blipFill rotWithShape="1">
          <a:blip r:embed="rId6">
            <a:alphaModFix/>
          </a:blip>
          <a:srcRect/>
          <a:stretch/>
        </p:blipFill>
        <p:spPr>
          <a:xfrm>
            <a:off x="4189186" y="1462492"/>
            <a:ext cx="4602842" cy="3025872"/>
          </a:xfrm>
          <a:prstGeom prst="rect">
            <a:avLst/>
          </a:prstGeom>
          <a:noFill/>
          <a:ln>
            <a:noFill/>
          </a:ln>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24d5a73890a_0_3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7" name="Google Shape;837;g24d5a73890a_0_345"/>
          <p:cNvSpPr txBox="1">
            <a:spLocks noGrp="1"/>
          </p:cNvSpPr>
          <p:nvPr>
            <p:ph type="ctrTitle"/>
          </p:nvPr>
        </p:nvSpPr>
        <p:spPr>
          <a:xfrm>
            <a:off x="412851" y="483525"/>
            <a:ext cx="74205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 Migliorare l'accessibilità da parte dell'utente </a:t>
            </a:r>
            <a:endParaRPr sz="2400">
              <a:solidFill>
                <a:schemeClr val="lt1"/>
              </a:solidFill>
            </a:endParaRPr>
          </a:p>
        </p:txBody>
      </p:sp>
      <p:sp>
        <p:nvSpPr>
          <p:cNvPr id="838" name="Google Shape;838;g24d5a73890a_0_3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a:p>
        </p:txBody>
      </p:sp>
      <p:sp>
        <p:nvSpPr>
          <p:cNvPr id="839" name="Google Shape;839;g24d5a73890a_0_3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0" name="Google Shape;840;g24d5a73890a_0_3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41" name="Google Shape;841;g24d5a73890a_0_3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42" name="Google Shape;842;g24d5a73890a_0_345"/>
          <p:cNvSpPr txBox="1"/>
          <p:nvPr/>
        </p:nvSpPr>
        <p:spPr>
          <a:xfrm>
            <a:off x="539552" y="1419622"/>
            <a:ext cx="3384300" cy="769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Impostazioni del browser e della piattaforma:</a:t>
            </a:r>
            <a:endParaRPr sz="2200" b="1" i="0" u="none" strike="noStrike" cap="none">
              <a:solidFill>
                <a:schemeClr val="dk1"/>
              </a:solidFill>
              <a:latin typeface="Calibri"/>
              <a:ea typeface="Calibri"/>
              <a:cs typeface="Calibri"/>
              <a:sym typeface="Calibri"/>
            </a:endParaRPr>
          </a:p>
        </p:txBody>
      </p:sp>
      <p:sp>
        <p:nvSpPr>
          <p:cNvPr id="843" name="Google Shape;843;g24d5a73890a_0_345"/>
          <p:cNvSpPr txBox="1"/>
          <p:nvPr/>
        </p:nvSpPr>
        <p:spPr>
          <a:xfrm>
            <a:off x="688581" y="2176392"/>
            <a:ext cx="3682800" cy="1169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Aumentare le dimensioni dei caratteri</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Zoom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Utilizzare la modalità ad alto contrasto</a:t>
            </a:r>
            <a:endParaRPr sz="1600" b="0" i="0" u="none" strike="noStrike" cap="none">
              <a:solidFill>
                <a:schemeClr val="dk1"/>
              </a:solidFill>
              <a:latin typeface="Arial"/>
              <a:ea typeface="Arial"/>
              <a:cs typeface="Arial"/>
              <a:sym typeface="Arial"/>
            </a:endParaRPr>
          </a:p>
          <a:p>
            <a:pPr marL="342900" marR="0" lvl="0" indent="-24130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44" name="Google Shape;844;g24d5a73890a_0_345"/>
          <p:cNvSpPr txBox="1"/>
          <p:nvPr/>
        </p:nvSpPr>
        <p:spPr>
          <a:xfrm>
            <a:off x="4430837" y="1969509"/>
            <a:ext cx="4399500" cy="2308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Questi programmi aggiungono funzionalità personalizzate al browser principale, come ad esempio:</a:t>
            </a:r>
            <a:endParaRPr sz="16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Modalità scura</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Caratteri diversi</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Zoom </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Correttore ortografico</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Traduttore</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Rimuovere pubblicità ecc.</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45" name="Google Shape;845;g24d5a73890a_0_345"/>
          <p:cNvSpPr txBox="1"/>
          <p:nvPr/>
        </p:nvSpPr>
        <p:spPr>
          <a:xfrm>
            <a:off x="4448972" y="1471669"/>
            <a:ext cx="3384300" cy="430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Estensioni del browser:</a:t>
            </a:r>
            <a:endParaRPr sz="2200" b="1" i="0" u="none" strike="noStrike" cap="none">
              <a:solidFill>
                <a:schemeClr val="dk1"/>
              </a:solidFill>
              <a:latin typeface="Calibri"/>
              <a:ea typeface="Calibri"/>
              <a:cs typeface="Calibri"/>
              <a:sym typeface="Calibri"/>
            </a:endParaRPr>
          </a:p>
        </p:txBody>
      </p:sp>
      <p:pic>
        <p:nvPicPr>
          <p:cNvPr id="846" name="Google Shape;846;g24d5a73890a_0_345"/>
          <p:cNvPicPr preferRelativeResize="0"/>
          <p:nvPr/>
        </p:nvPicPr>
        <p:blipFill rotWithShape="1">
          <a:blip r:embed="rId5">
            <a:alphaModFix/>
          </a:blip>
          <a:srcRect/>
          <a:stretch/>
        </p:blipFill>
        <p:spPr>
          <a:xfrm>
            <a:off x="2414876" y="3536447"/>
            <a:ext cx="2008250" cy="1434877"/>
          </a:xfrm>
          <a:prstGeom prst="rect">
            <a:avLst/>
          </a:prstGeom>
          <a:noFill/>
          <a:ln>
            <a:noFill/>
          </a:ln>
        </p:spPr>
      </p:pic>
      <p:pic>
        <p:nvPicPr>
          <p:cNvPr id="847" name="Google Shape;847;g24d5a73890a_0_345"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g24d5a73890a_0_3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4" name="Google Shape;854;g24d5a73890a_0_37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4.1 Impostazioni del browser</a:t>
            </a:r>
            <a:endParaRPr sz="2400">
              <a:solidFill>
                <a:schemeClr val="lt1"/>
              </a:solidFill>
            </a:endParaRPr>
          </a:p>
        </p:txBody>
      </p:sp>
      <p:sp>
        <p:nvSpPr>
          <p:cNvPr id="855" name="Google Shape;855;g24d5a73890a_0_3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a:p>
        </p:txBody>
      </p:sp>
      <p:sp>
        <p:nvSpPr>
          <p:cNvPr id="856" name="Google Shape;856;g24d5a73890a_0_3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57" name="Google Shape;857;g24d5a73890a_0_37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58" name="Google Shape;858;g24d5a73890a_0_37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59" name="Google Shape;859;g24d5a73890a_0_376"/>
          <p:cNvSpPr txBox="1"/>
          <p:nvPr/>
        </p:nvSpPr>
        <p:spPr>
          <a:xfrm>
            <a:off x="311296" y="1557718"/>
            <a:ext cx="2244600" cy="2893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Impostazioni del browser:</a:t>
            </a: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Verrà aperta una nuova finestra con diverse opzioni di impostazione. Quelli che potrebbero essere utili per migliorare le caratteristiche di accessibilità sono:</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Apparenza</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Lingua</a:t>
            </a:r>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Accessibilità</a:t>
            </a:r>
            <a:endParaRPr sz="1600" b="0" i="0" u="none" strike="noStrike" cap="none">
              <a:solidFill>
                <a:schemeClr val="dk1"/>
              </a:solidFill>
              <a:latin typeface="Calibri"/>
              <a:ea typeface="Calibri"/>
              <a:cs typeface="Calibri"/>
              <a:sym typeface="Calibri"/>
            </a:endParaRPr>
          </a:p>
        </p:txBody>
      </p:sp>
      <p:pic>
        <p:nvPicPr>
          <p:cNvPr id="860" name="Google Shape;860;g24d5a73890a_0_376"/>
          <p:cNvPicPr preferRelativeResize="0"/>
          <p:nvPr/>
        </p:nvPicPr>
        <p:blipFill rotWithShape="1">
          <a:blip r:embed="rId5">
            <a:alphaModFix/>
          </a:blip>
          <a:srcRect/>
          <a:stretch/>
        </p:blipFill>
        <p:spPr>
          <a:xfrm>
            <a:off x="2904774" y="1549230"/>
            <a:ext cx="5936211" cy="3013843"/>
          </a:xfrm>
          <a:prstGeom prst="rect">
            <a:avLst/>
          </a:prstGeom>
          <a:noFill/>
          <a:ln>
            <a:noFill/>
          </a:ln>
        </p:spPr>
      </p:pic>
      <p:pic>
        <p:nvPicPr>
          <p:cNvPr id="861" name="Google Shape;861;g24d5a73890a_0_376"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g24d5a73890a_0_3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8" name="Google Shape;868;g24d5a73890a_0_36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4. Impostazioni Browser </a:t>
            </a:r>
            <a:endParaRPr sz="2400" b="1">
              <a:solidFill>
                <a:schemeClr val="lt1"/>
              </a:solidFill>
            </a:endParaRPr>
          </a:p>
        </p:txBody>
      </p:sp>
      <p:sp>
        <p:nvSpPr>
          <p:cNvPr id="869" name="Google Shape;869;g24d5a73890a_0_3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a:p>
        </p:txBody>
      </p:sp>
      <p:sp>
        <p:nvSpPr>
          <p:cNvPr id="870" name="Google Shape;870;g24d5a73890a_0_3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1" name="Google Shape;871;g24d5a73890a_0_3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72" name="Google Shape;872;g24d5a73890a_0_3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73" name="Google Shape;873;g24d5a73890a_0_361"/>
          <p:cNvSpPr txBox="1"/>
          <p:nvPr/>
        </p:nvSpPr>
        <p:spPr>
          <a:xfrm>
            <a:off x="412552" y="1383336"/>
            <a:ext cx="1918799" cy="369327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Puoi regolare alcune delle impostazioni del tuo browser in base alle tue esigenze facendo clic sui 3 punti nell'angolo in alto a destra e selezionando "</a:t>
            </a:r>
            <a:r>
              <a:rPr lang="en-US" sz="1800" b="1" i="0" u="none" strike="noStrike" cap="none">
                <a:solidFill>
                  <a:schemeClr val="dk1"/>
                </a:solidFill>
                <a:latin typeface="Calibri"/>
                <a:ea typeface="Calibri"/>
                <a:cs typeface="Calibri"/>
                <a:sym typeface="Calibri"/>
              </a:rPr>
              <a:t>Impostazioni</a:t>
            </a:r>
            <a:r>
              <a:rPr lang="en-US" sz="1800" b="0" i="0" u="none" strike="noStrike" cap="none">
                <a:solidFill>
                  <a:schemeClr val="dk1"/>
                </a:solidFill>
                <a:latin typeface="Calibri"/>
                <a:ea typeface="Calibri"/>
                <a:cs typeface="Calibri"/>
                <a:sym typeface="Calibri"/>
              </a:rPr>
              <a:t>" in una finestra pop-up.</a:t>
            </a:r>
            <a:endParaRPr/>
          </a:p>
        </p:txBody>
      </p:sp>
      <p:sp>
        <p:nvSpPr>
          <p:cNvPr id="874" name="Google Shape;874;g24d5a73890a_0_361"/>
          <p:cNvSpPr/>
          <p:nvPr/>
        </p:nvSpPr>
        <p:spPr>
          <a:xfrm>
            <a:off x="6732240" y="3939902"/>
            <a:ext cx="504000" cy="288000"/>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5" name="Google Shape;875;g24d5a73890a_0_361"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876" name="Google Shape;876;g24d5a73890a_0_361" descr="A screenshot of a computer&#10;&#10;Descrizione generata automaticamente"/>
          <p:cNvPicPr preferRelativeResize="0"/>
          <p:nvPr/>
        </p:nvPicPr>
        <p:blipFill rotWithShape="1">
          <a:blip r:embed="rId6">
            <a:alphaModFix/>
          </a:blip>
          <a:srcRect/>
          <a:stretch/>
        </p:blipFill>
        <p:spPr>
          <a:xfrm>
            <a:off x="2256971" y="1380874"/>
            <a:ext cx="5918200" cy="2916967"/>
          </a:xfrm>
          <a:prstGeom prst="rect">
            <a:avLst/>
          </a:prstGeom>
          <a:noFill/>
          <a:ln>
            <a:noFill/>
          </a:ln>
        </p:spPr>
      </p:pic>
      <p:sp>
        <p:nvSpPr>
          <p:cNvPr id="877" name="Google Shape;877;g24d5a73890a_0_361"/>
          <p:cNvSpPr/>
          <p:nvPr/>
        </p:nvSpPr>
        <p:spPr>
          <a:xfrm>
            <a:off x="8236857" y="1378856"/>
            <a:ext cx="589642" cy="108857"/>
          </a:xfrm>
          <a:prstGeom prst="lef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78" name="Google Shape;878;g24d5a73890a_0_361" descr="A screenshot of a computer&#10;&#10;Descrizione generata automaticamente"/>
          <p:cNvPicPr preferRelativeResize="0"/>
          <p:nvPr/>
        </p:nvPicPr>
        <p:blipFill rotWithShape="1">
          <a:blip r:embed="rId6">
            <a:alphaModFix/>
          </a:blip>
          <a:srcRect/>
          <a:stretch/>
        </p:blipFill>
        <p:spPr>
          <a:xfrm>
            <a:off x="3200400" y="1897945"/>
            <a:ext cx="2743200" cy="1347610"/>
          </a:xfrm>
          <a:prstGeom prst="rect">
            <a:avLst/>
          </a:prstGeom>
          <a:noFill/>
          <a:ln>
            <a:noFill/>
          </a:ln>
        </p:spPr>
      </p:pic>
      <p:sp>
        <p:nvSpPr>
          <p:cNvPr id="879" name="Google Shape;879;g24d5a73890a_0_361"/>
          <p:cNvSpPr/>
          <p:nvPr/>
        </p:nvSpPr>
        <p:spPr>
          <a:xfrm>
            <a:off x="8218713" y="3828141"/>
            <a:ext cx="589642" cy="108857"/>
          </a:xfrm>
          <a:prstGeom prst="lef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24d5a73890a_0_40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6" name="Google Shape;886;g24d5a73890a_0_40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Estensioni del browser</a:t>
            </a:r>
            <a:endParaRPr sz="2400">
              <a:solidFill>
                <a:schemeClr val="lt1"/>
              </a:solidFill>
            </a:endParaRPr>
          </a:p>
        </p:txBody>
      </p:sp>
      <p:sp>
        <p:nvSpPr>
          <p:cNvPr id="887" name="Google Shape;887;g24d5a73890a_0_40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a:p>
        </p:txBody>
      </p:sp>
      <p:sp>
        <p:nvSpPr>
          <p:cNvPr id="888" name="Google Shape;888;g24d5a73890a_0_40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89" name="Google Shape;889;g24d5a73890a_0_40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90" name="Google Shape;890;g24d5a73890a_0_40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91" name="Google Shape;891;g24d5a73890a_0_408"/>
          <p:cNvSpPr txBox="1"/>
          <p:nvPr/>
        </p:nvSpPr>
        <p:spPr>
          <a:xfrm>
            <a:off x="351338" y="1384199"/>
            <a:ext cx="7596600" cy="2801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Le opzioni di impostazione del browser sono piuttosto limitate e spesso non sufficienti per migliorare la navigazione delle pagine web. </a:t>
            </a:r>
            <a:r>
              <a:rPr lang="en-US" sz="1600" b="1" i="0" u="none" strike="noStrike" cap="none">
                <a:solidFill>
                  <a:schemeClr val="dk1"/>
                </a:solidFill>
                <a:latin typeface="Calibri"/>
                <a:ea typeface="Calibri"/>
                <a:cs typeface="Calibri"/>
                <a:sym typeface="Calibri"/>
              </a:rPr>
              <a:t>Le estensioni </a:t>
            </a:r>
            <a:r>
              <a:rPr lang="en-US" sz="1600" b="0" i="0" u="none" strike="noStrike" cap="none">
                <a:solidFill>
                  <a:schemeClr val="dk1"/>
                </a:solidFill>
                <a:latin typeface="Calibri"/>
                <a:ea typeface="Calibri"/>
                <a:cs typeface="Calibri"/>
                <a:sym typeface="Calibri"/>
              </a:rPr>
              <a:t>del browser possono essere molto utili qui. Il simbolo per loro può essere trovato a destra dal comando del browser in una forma di un piccolo </a:t>
            </a:r>
            <a:r>
              <a:rPr lang="en-US" sz="1600" b="1" i="0" u="none" strike="noStrike" cap="none">
                <a:solidFill>
                  <a:schemeClr val="dk1"/>
                </a:solidFill>
                <a:latin typeface="Calibri"/>
                <a:ea typeface="Calibri"/>
                <a:cs typeface="Calibri"/>
                <a:sym typeface="Calibri"/>
              </a:rPr>
              <a:t>pezzo di puzzle</a:t>
            </a:r>
            <a:r>
              <a:rPr lang="en-US"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Potresti aver usato </a:t>
            </a:r>
            <a:r>
              <a:rPr lang="en-US" sz="1600" b="1" i="0" u="none" strike="noStrike" cap="none">
                <a:solidFill>
                  <a:schemeClr val="dk1"/>
                </a:solidFill>
                <a:latin typeface="Calibri"/>
                <a:ea typeface="Calibri"/>
                <a:cs typeface="Calibri"/>
                <a:sym typeface="Calibri"/>
              </a:rPr>
              <a:t>Google Translate </a:t>
            </a:r>
            <a:r>
              <a:rPr lang="en-US" sz="1600" b="0" i="0" u="none" strike="noStrike" cap="none">
                <a:solidFill>
                  <a:schemeClr val="dk1"/>
                </a:solidFill>
                <a:latin typeface="Calibri"/>
                <a:ea typeface="Calibri"/>
                <a:cs typeface="Calibri"/>
                <a:sym typeface="Calibri"/>
              </a:rPr>
              <a:t>per tradurre alcune parole in un'altra lingua. L'estensione Google Translate va ancora oltre: una volta installato, cliccando sul pulsante dell'estensione si traduce automaticamente l'intera pagina web in qualsiasi lingua supportata da Google Translate. Un modo semplice per migliorare l'accessibilità di un sito web in una lingua sconosciuta per te!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892" name="Google Shape;892;g24d5a73890a_0_408"/>
          <p:cNvPicPr preferRelativeResize="0"/>
          <p:nvPr/>
        </p:nvPicPr>
        <p:blipFill rotWithShape="1">
          <a:blip r:embed="rId5">
            <a:alphaModFix/>
          </a:blip>
          <a:srcRect/>
          <a:stretch/>
        </p:blipFill>
        <p:spPr>
          <a:xfrm>
            <a:off x="7948056" y="1455057"/>
            <a:ext cx="798856" cy="734947"/>
          </a:xfrm>
          <a:prstGeom prst="rect">
            <a:avLst/>
          </a:prstGeom>
          <a:noFill/>
          <a:ln>
            <a:noFill/>
          </a:ln>
        </p:spPr>
      </p:pic>
      <p:pic>
        <p:nvPicPr>
          <p:cNvPr id="893" name="Google Shape;893;g24d5a73890a_0_408"/>
          <p:cNvPicPr preferRelativeResize="0"/>
          <p:nvPr/>
        </p:nvPicPr>
        <p:blipFill rotWithShape="1">
          <a:blip r:embed="rId6">
            <a:alphaModFix/>
          </a:blip>
          <a:srcRect l="3610" t="6890" r="9785" b="63455"/>
          <a:stretch/>
        </p:blipFill>
        <p:spPr>
          <a:xfrm>
            <a:off x="1954864" y="3937104"/>
            <a:ext cx="6112362" cy="1120508"/>
          </a:xfrm>
          <a:prstGeom prst="rect">
            <a:avLst/>
          </a:prstGeom>
          <a:noFill/>
          <a:ln>
            <a:noFill/>
          </a:ln>
        </p:spPr>
      </p:pic>
      <p:pic>
        <p:nvPicPr>
          <p:cNvPr id="894" name="Google Shape;894;g24d5a73890a_0_408"/>
          <p:cNvPicPr preferRelativeResize="0"/>
          <p:nvPr/>
        </p:nvPicPr>
        <p:blipFill rotWithShape="1">
          <a:blip r:embed="rId7">
            <a:alphaModFix/>
          </a:blip>
          <a:srcRect/>
          <a:stretch/>
        </p:blipFill>
        <p:spPr>
          <a:xfrm>
            <a:off x="4271562" y="2296968"/>
            <a:ext cx="3058261" cy="277000"/>
          </a:xfrm>
          <a:prstGeom prst="rect">
            <a:avLst/>
          </a:prstGeom>
          <a:noFill/>
          <a:ln>
            <a:noFill/>
          </a:ln>
        </p:spPr>
      </p:pic>
      <p:sp>
        <p:nvSpPr>
          <p:cNvPr id="895" name="Google Shape;895;g24d5a73890a_0_408"/>
          <p:cNvSpPr/>
          <p:nvPr/>
        </p:nvSpPr>
        <p:spPr>
          <a:xfrm>
            <a:off x="6436785" y="2294750"/>
            <a:ext cx="263400" cy="231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96" name="Google Shape;896;g24d5a73890a_0_408"/>
          <p:cNvCxnSpPr/>
          <p:nvPr/>
        </p:nvCxnSpPr>
        <p:spPr>
          <a:xfrm flipH="1">
            <a:off x="6706500" y="2109432"/>
            <a:ext cx="1317000" cy="272400"/>
          </a:xfrm>
          <a:prstGeom prst="straightConnector1">
            <a:avLst/>
          </a:prstGeom>
          <a:noFill/>
          <a:ln w="9525" cap="flat" cmpd="sng">
            <a:solidFill>
              <a:srgbClr val="FF0000"/>
            </a:solidFill>
            <a:prstDash val="solid"/>
            <a:round/>
            <a:headEnd type="none" w="sm" len="sm"/>
            <a:tailEnd type="triangle" w="med" len="med"/>
          </a:ln>
        </p:spPr>
      </p:cxnSp>
      <p:pic>
        <p:nvPicPr>
          <p:cNvPr id="897" name="Google Shape;897;g24d5a73890a_0_408" descr="Blue text on a white background&#10;&#10;Descrizione generata automaticamente"/>
          <p:cNvPicPr preferRelativeResize="0"/>
          <p:nvPr/>
        </p:nvPicPr>
        <p:blipFill rotWithShape="1">
          <a:blip r:embed="rId8">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g24d5a73890a_0_38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4" name="Google Shape;904;g24d5a73890a_0_389"/>
          <p:cNvSpPr txBox="1">
            <a:spLocks noGrp="1"/>
          </p:cNvSpPr>
          <p:nvPr>
            <p:ph type="ctrTitle"/>
          </p:nvPr>
        </p:nvSpPr>
        <p:spPr>
          <a:xfrm>
            <a:off x="412850" y="500325"/>
            <a:ext cx="5961300" cy="108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4.2 Impostazioni del browser — provalo!</a:t>
            </a:r>
            <a:endParaRPr sz="2200">
              <a:solidFill>
                <a:schemeClr val="lt1"/>
              </a:solidFill>
            </a:endParaRPr>
          </a:p>
        </p:txBody>
      </p:sp>
      <p:sp>
        <p:nvSpPr>
          <p:cNvPr id="905" name="Google Shape;905;g24d5a73890a_0_38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a:p>
        </p:txBody>
      </p:sp>
      <p:sp>
        <p:nvSpPr>
          <p:cNvPr id="906" name="Google Shape;906;g24d5a73890a_0_38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7" name="Google Shape;907;g24d5a73890a_0_38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08" name="Google Shape;908;g24d5a73890a_0_38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09" name="Google Shape;909;g24d5a73890a_0_389"/>
          <p:cNvSpPr txBox="1"/>
          <p:nvPr/>
        </p:nvSpPr>
        <p:spPr>
          <a:xfrm>
            <a:off x="311296" y="1557718"/>
            <a:ext cx="3108600" cy="2893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Esercizio:</a:t>
            </a:r>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Apri qualsiasi pagina (ad es</a:t>
            </a:r>
            <a:r>
              <a:rPr lang="en-US" sz="1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en-US" sz="1600" b="0" i="0" u="none" strike="noStrike" cap="none">
                <a:solidFill>
                  <a:schemeClr val="dk1"/>
                </a:solidFill>
                <a:latin typeface="Calibri"/>
                <a:ea typeface="Calibri"/>
                <a:cs typeface="Calibri"/>
                <a:sym typeface="Calibri"/>
              </a:rPr>
              <a:t>www.hotels.com ) Vai alle impostazioni del browser Aspetto Clicca su diverse opzioni: Dimensione del carattere (provarli tutti); Personalizza i font (prova le opzioni che ottieni in quella pagina) e Zoom pagina e osserva le modifiche nella pagina delle impostazioni e in quella iniziale.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910" name="Google Shape;910;g24d5a73890a_0_389"/>
          <p:cNvPicPr preferRelativeResize="0"/>
          <p:nvPr/>
        </p:nvPicPr>
        <p:blipFill rotWithShape="1">
          <a:blip r:embed="rId6">
            <a:alphaModFix/>
          </a:blip>
          <a:srcRect/>
          <a:stretch/>
        </p:blipFill>
        <p:spPr>
          <a:xfrm>
            <a:off x="3707904" y="1687229"/>
            <a:ext cx="5251509" cy="1338410"/>
          </a:xfrm>
          <a:prstGeom prst="rect">
            <a:avLst/>
          </a:prstGeom>
          <a:noFill/>
          <a:ln>
            <a:noFill/>
          </a:ln>
        </p:spPr>
      </p:pic>
      <p:cxnSp>
        <p:nvCxnSpPr>
          <p:cNvPr id="911" name="Google Shape;911;g24d5a73890a_0_389"/>
          <p:cNvCxnSpPr/>
          <p:nvPr/>
        </p:nvCxnSpPr>
        <p:spPr>
          <a:xfrm>
            <a:off x="3634240" y="1851060"/>
            <a:ext cx="216000" cy="0"/>
          </a:xfrm>
          <a:prstGeom prst="straightConnector1">
            <a:avLst/>
          </a:prstGeom>
          <a:noFill/>
          <a:ln w="9525" cap="flat" cmpd="sng">
            <a:solidFill>
              <a:schemeClr val="dk1"/>
            </a:solidFill>
            <a:prstDash val="solid"/>
            <a:round/>
            <a:headEnd type="none" w="sm" len="sm"/>
            <a:tailEnd type="triangle" w="med" len="med"/>
          </a:ln>
        </p:spPr>
      </p:cxnSp>
      <p:cxnSp>
        <p:nvCxnSpPr>
          <p:cNvPr id="912" name="Google Shape;912;g24d5a73890a_0_389"/>
          <p:cNvCxnSpPr/>
          <p:nvPr/>
        </p:nvCxnSpPr>
        <p:spPr>
          <a:xfrm>
            <a:off x="3634240" y="2335216"/>
            <a:ext cx="216000" cy="0"/>
          </a:xfrm>
          <a:prstGeom prst="straightConnector1">
            <a:avLst/>
          </a:prstGeom>
          <a:noFill/>
          <a:ln w="9525" cap="flat" cmpd="sng">
            <a:solidFill>
              <a:schemeClr val="dk1"/>
            </a:solidFill>
            <a:prstDash val="solid"/>
            <a:round/>
            <a:headEnd type="none" w="sm" len="sm"/>
            <a:tailEnd type="triangle" w="med" len="med"/>
          </a:ln>
        </p:spPr>
      </p:cxnSp>
      <p:cxnSp>
        <p:nvCxnSpPr>
          <p:cNvPr id="913" name="Google Shape;913;g24d5a73890a_0_389"/>
          <p:cNvCxnSpPr/>
          <p:nvPr/>
        </p:nvCxnSpPr>
        <p:spPr>
          <a:xfrm>
            <a:off x="3636104" y="2856049"/>
            <a:ext cx="216000" cy="0"/>
          </a:xfrm>
          <a:prstGeom prst="straightConnector1">
            <a:avLst/>
          </a:prstGeom>
          <a:noFill/>
          <a:ln w="9525" cap="flat" cmpd="sng">
            <a:solidFill>
              <a:schemeClr val="dk1"/>
            </a:solidFill>
            <a:prstDash val="solid"/>
            <a:round/>
            <a:headEnd type="none" w="sm" len="sm"/>
            <a:tailEnd type="triangle" w="med" len="med"/>
          </a:ln>
        </p:spPr>
      </p:cxnSp>
      <p:sp>
        <p:nvSpPr>
          <p:cNvPr id="914" name="Google Shape;914;g24d5a73890a_0_389"/>
          <p:cNvSpPr txBox="1"/>
          <p:nvPr/>
        </p:nvSpPr>
        <p:spPr>
          <a:xfrm>
            <a:off x="3707904" y="3795886"/>
            <a:ext cx="48966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Un altro modo più semplice per ingrandire la pagina è fare clic sui 3 punti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nel browser e andare direttamente all'opzione Zoom in una finestra a discesa. </a:t>
            </a:r>
            <a:endParaRPr sz="1400" b="0" i="0" u="none" strike="noStrike" cap="none">
              <a:solidFill>
                <a:srgbClr val="000000"/>
              </a:solidFill>
              <a:latin typeface="Arial"/>
              <a:ea typeface="Arial"/>
              <a:cs typeface="Arial"/>
              <a:sym typeface="Arial"/>
            </a:endParaRPr>
          </a:p>
        </p:txBody>
      </p:sp>
      <p:sp>
        <p:nvSpPr>
          <p:cNvPr id="915" name="Google Shape;915;g24d5a73890a_0_389"/>
          <p:cNvSpPr/>
          <p:nvPr/>
        </p:nvSpPr>
        <p:spPr>
          <a:xfrm>
            <a:off x="5474486" y="4123625"/>
            <a:ext cx="260400" cy="259500"/>
          </a:xfrm>
          <a:prstGeom prst="ellipse">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6" name="Google Shape;916;g24d5a73890a_0_389" descr="Web Menu Icons"/>
          <p:cNvPicPr preferRelativeResize="0"/>
          <p:nvPr/>
        </p:nvPicPr>
        <p:blipFill rotWithShape="1">
          <a:blip r:embed="rId7">
            <a:alphaModFix/>
          </a:blip>
          <a:srcRect/>
          <a:stretch/>
        </p:blipFill>
        <p:spPr>
          <a:xfrm flipH="1">
            <a:off x="5531102" y="4179865"/>
            <a:ext cx="147081" cy="147081"/>
          </a:xfrm>
          <a:prstGeom prst="rect">
            <a:avLst/>
          </a:prstGeom>
          <a:noFill/>
          <a:ln>
            <a:noFill/>
          </a:ln>
        </p:spPr>
      </p:pic>
      <p:pic>
        <p:nvPicPr>
          <p:cNvPr id="917" name="Google Shape;917;g24d5a73890a_0_389" descr="Blue text on a white background&#10;&#10;Descrizione generata automaticamente"/>
          <p:cNvPicPr preferRelativeResize="0"/>
          <p:nvPr/>
        </p:nvPicPr>
        <p:blipFill rotWithShape="1">
          <a:blip r:embed="rId8">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24d5a73890a_0_4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4" name="Google Shape;924;g24d5a73890a_0_425"/>
          <p:cNvSpPr txBox="1">
            <a:spLocks noGrp="1"/>
          </p:cNvSpPr>
          <p:nvPr>
            <p:ph type="ctrTitle"/>
          </p:nvPr>
        </p:nvSpPr>
        <p:spPr>
          <a:xfrm>
            <a:off x="412851" y="483525"/>
            <a:ext cx="76689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Estensioni del browser — facciamo pratica!</a:t>
            </a:r>
            <a:endParaRPr sz="2400" b="1">
              <a:solidFill>
                <a:schemeClr val="lt1"/>
              </a:solidFill>
            </a:endParaRPr>
          </a:p>
        </p:txBody>
      </p:sp>
      <p:sp>
        <p:nvSpPr>
          <p:cNvPr id="925" name="Google Shape;925;g24d5a73890a_0_4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a:p>
        </p:txBody>
      </p:sp>
      <p:sp>
        <p:nvSpPr>
          <p:cNvPr id="926" name="Google Shape;926;g24d5a73890a_0_4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27" name="Google Shape;927;g24d5a73890a_0_4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28" name="Google Shape;928;g24d5a73890a_0_4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29" name="Google Shape;929;g24d5a73890a_0_425"/>
          <p:cNvSpPr txBox="1"/>
          <p:nvPr/>
        </p:nvSpPr>
        <p:spPr>
          <a:xfrm>
            <a:off x="351338" y="1384200"/>
            <a:ext cx="87927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Andiamo ora al sito ufficiale di un hotel in Germania: </a:t>
            </a:r>
            <a:r>
              <a:rPr lang="en-US"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Pentahotel Lipsia</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Il sito è disponibile in 6 lingue, ma non conosci nessuna di esse. Potrebbe essere difficile prenotare una camera e scoprire tutte le informazioni necessarie sull'hotel e sui suoi servizi. Ma ora sappiamo cosa fare: USA un'estensione Google Translate! Segui questi </a:t>
            </a:r>
            <a:r>
              <a:rPr lang="en-US"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passaggi</a:t>
            </a:r>
            <a:r>
              <a:rPr lang="en-US" sz="1400" b="0" i="0" u="none" strike="noStrike" cap="none">
                <a:solidFill>
                  <a:schemeClr val="dk1"/>
                </a:solidFill>
                <a:latin typeface="Calibri"/>
                <a:ea typeface="Calibri"/>
                <a:cs typeface="Calibri"/>
                <a:sym typeface="Calibri"/>
              </a:rPr>
              <a:t> e fai tradurre la pagina nella tua lingua (se è disponibile nella tua lingua, prova a tradurla in polacco):</a:t>
            </a:r>
            <a:endParaRPr/>
          </a:p>
        </p:txBody>
      </p:sp>
      <p:pic>
        <p:nvPicPr>
          <p:cNvPr id="930" name="Google Shape;930;g24d5a73890a_0_425" descr="File:Google Translate Icon.png - Wikimedia Commons"/>
          <p:cNvPicPr preferRelativeResize="0"/>
          <p:nvPr/>
        </p:nvPicPr>
        <p:blipFill rotWithShape="1">
          <a:blip r:embed="rId6">
            <a:alphaModFix/>
          </a:blip>
          <a:srcRect/>
          <a:stretch/>
        </p:blipFill>
        <p:spPr>
          <a:xfrm>
            <a:off x="3443944" y="3048824"/>
            <a:ext cx="216024" cy="216024"/>
          </a:xfrm>
          <a:prstGeom prst="rect">
            <a:avLst/>
          </a:prstGeom>
          <a:noFill/>
          <a:ln>
            <a:noFill/>
          </a:ln>
        </p:spPr>
      </p:pic>
      <p:pic>
        <p:nvPicPr>
          <p:cNvPr id="931" name="Google Shape;931;g24d5a73890a_0_425"/>
          <p:cNvPicPr preferRelativeResize="0"/>
          <p:nvPr/>
        </p:nvPicPr>
        <p:blipFill rotWithShape="1">
          <a:blip r:embed="rId7">
            <a:alphaModFix/>
          </a:blip>
          <a:srcRect l="57611" t="5903" r="8148" b="32019"/>
          <a:stretch/>
        </p:blipFill>
        <p:spPr>
          <a:xfrm>
            <a:off x="6103688" y="2375632"/>
            <a:ext cx="2418880" cy="2293242"/>
          </a:xfrm>
          <a:prstGeom prst="rect">
            <a:avLst/>
          </a:prstGeom>
          <a:noFill/>
          <a:ln>
            <a:noFill/>
          </a:ln>
        </p:spPr>
      </p:pic>
      <p:sp>
        <p:nvSpPr>
          <p:cNvPr id="932" name="Google Shape;932;g24d5a73890a_0_425"/>
          <p:cNvSpPr txBox="1"/>
          <p:nvPr/>
        </p:nvSpPr>
        <p:spPr>
          <a:xfrm>
            <a:off x="566297" y="2571482"/>
            <a:ext cx="41505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Fase 1</a:t>
            </a:r>
            <a:r>
              <a:rPr lang="en-US" sz="1400" b="0" i="0" u="none" strike="noStrike" cap="none">
                <a:solidFill>
                  <a:schemeClr val="dk1"/>
                </a:solidFill>
                <a:latin typeface="Calibri"/>
                <a:ea typeface="Calibri"/>
                <a:cs typeface="Calibri"/>
                <a:sym typeface="Calibri"/>
              </a:rPr>
              <a:t>: Cerca </a:t>
            </a:r>
            <a:r>
              <a:rPr lang="en-US"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Google Traduci</a:t>
            </a:r>
            <a:r>
              <a:rPr lang="en-US" sz="1400" b="0" i="0" u="none" strike="noStrike" cap="none">
                <a:solidFill>
                  <a:schemeClr val="dk1"/>
                </a:solidFill>
                <a:latin typeface="Calibri"/>
                <a:ea typeface="Calibri"/>
                <a:cs typeface="Calibri"/>
                <a:sym typeface="Calibri"/>
              </a:rPr>
              <a:t> in </a:t>
            </a:r>
            <a:r>
              <a:rPr lang="en-US" sz="14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Chrome Web Store</a:t>
            </a:r>
            <a:r>
              <a:rPr lang="en-US" sz="1400" b="0" i="0" u="none" strike="noStrike" cap="none">
                <a:solidFill>
                  <a:schemeClr val="dk1"/>
                </a:solidFill>
                <a:latin typeface="Calibri"/>
                <a:ea typeface="Calibri"/>
                <a:cs typeface="Calibri"/>
                <a:sym typeface="Calibri"/>
              </a:rPr>
              <a:t> e installa l'estensione.</a:t>
            </a:r>
            <a:endParaRPr/>
          </a:p>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Fase 2</a:t>
            </a:r>
            <a:r>
              <a:rPr lang="en-US" sz="1400" b="0" i="0" u="none" strike="noStrike" cap="none">
                <a:solidFill>
                  <a:schemeClr val="dk1"/>
                </a:solidFill>
                <a:latin typeface="Calibri"/>
                <a:ea typeface="Calibri"/>
                <a:cs typeface="Calibri"/>
                <a:sym typeface="Calibri"/>
              </a:rPr>
              <a:t>: Verificare se una piccola icona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è apparsa nella barra degli strumenti del browser (in caso contrario, quindi fare clic sull'icona delle estensioni, cercare questa estensione e appuntarla)</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33" name="Google Shape;933;g24d5a73890a_0_425"/>
          <p:cNvPicPr preferRelativeResize="0"/>
          <p:nvPr/>
        </p:nvPicPr>
        <p:blipFill rotWithShape="1">
          <a:blip r:embed="rId9">
            <a:alphaModFix/>
          </a:blip>
          <a:srcRect/>
          <a:stretch/>
        </p:blipFill>
        <p:spPr>
          <a:xfrm>
            <a:off x="97133" y="4130312"/>
            <a:ext cx="6024137" cy="216024"/>
          </a:xfrm>
          <a:prstGeom prst="rect">
            <a:avLst/>
          </a:prstGeom>
          <a:noFill/>
          <a:ln>
            <a:noFill/>
          </a:ln>
        </p:spPr>
      </p:pic>
      <p:sp>
        <p:nvSpPr>
          <p:cNvPr id="934" name="Google Shape;934;g24d5a73890a_0_425"/>
          <p:cNvSpPr/>
          <p:nvPr/>
        </p:nvSpPr>
        <p:spPr>
          <a:xfrm>
            <a:off x="5652120" y="4098988"/>
            <a:ext cx="288000" cy="272962"/>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935" name="Google Shape;935;g24d5a73890a_0_425"/>
          <p:cNvCxnSpPr/>
          <p:nvPr/>
        </p:nvCxnSpPr>
        <p:spPr>
          <a:xfrm rot="10800000" flipH="1">
            <a:off x="6034800" y="3969125"/>
            <a:ext cx="485100" cy="207900"/>
          </a:xfrm>
          <a:prstGeom prst="straightConnector1">
            <a:avLst/>
          </a:prstGeom>
          <a:noFill/>
          <a:ln w="9525" cap="flat" cmpd="sng">
            <a:solidFill>
              <a:srgbClr val="BD4B48"/>
            </a:solidFill>
            <a:prstDash val="solid"/>
            <a:round/>
            <a:headEnd type="none" w="sm" len="sm"/>
            <a:tailEnd type="triangle" w="med" len="med"/>
          </a:ln>
        </p:spPr>
      </p:cxnSp>
      <p:pic>
        <p:nvPicPr>
          <p:cNvPr id="936" name="Google Shape;936;g24d5a73890a_0_425" descr="Blue text on a white background&#10;&#10;Descrizione generata automaticamente"/>
          <p:cNvPicPr preferRelativeResize="0"/>
          <p:nvPr/>
        </p:nvPicPr>
        <p:blipFill rotWithShape="1">
          <a:blip r:embed="rId10">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24d5a73890a_0_4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3" name="Google Shape;943;g24d5a73890a_0_443"/>
          <p:cNvSpPr txBox="1">
            <a:spLocks noGrp="1"/>
          </p:cNvSpPr>
          <p:nvPr>
            <p:ph type="ctrTitle"/>
          </p:nvPr>
        </p:nvSpPr>
        <p:spPr>
          <a:xfrm>
            <a:off x="412851" y="483525"/>
            <a:ext cx="74436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Estensioni del browser — facciamo pratica!</a:t>
            </a:r>
            <a:endParaRPr sz="2400" b="1">
              <a:solidFill>
                <a:schemeClr val="lt1"/>
              </a:solidFill>
            </a:endParaRPr>
          </a:p>
        </p:txBody>
      </p:sp>
      <p:sp>
        <p:nvSpPr>
          <p:cNvPr id="944" name="Google Shape;944;g24d5a73890a_0_4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a:p>
        </p:txBody>
      </p:sp>
      <p:sp>
        <p:nvSpPr>
          <p:cNvPr id="945" name="Google Shape;945;g24d5a73890a_0_4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6" name="Google Shape;946;g24d5a73890a_0_4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47" name="Google Shape;947;g24d5a73890a_0_4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48" name="Google Shape;948;g24d5a73890a_0_443"/>
          <p:cNvSpPr txBox="1"/>
          <p:nvPr/>
        </p:nvSpPr>
        <p:spPr>
          <a:xfrm>
            <a:off x="323528" y="1559317"/>
            <a:ext cx="7704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Fase 3</a:t>
            </a:r>
            <a:r>
              <a:rPr lang="en-US" sz="1400" b="0" i="0" u="none" strike="noStrike" cap="none">
                <a:solidFill>
                  <a:schemeClr val="dk1"/>
                </a:solidFill>
                <a:latin typeface="Calibri"/>
                <a:ea typeface="Calibri"/>
                <a:cs typeface="Calibri"/>
                <a:sym typeface="Calibri"/>
              </a:rPr>
              <a:t>: Vai al sito dell'hotel menzionato: </a:t>
            </a:r>
            <a:r>
              <a:rPr lang="en-US"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Pentahotel Lipsia</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Fase 4</a:t>
            </a:r>
            <a:r>
              <a:rPr lang="en-US" sz="1400" b="0" i="0" u="none" strike="noStrike" cap="none">
                <a:solidFill>
                  <a:schemeClr val="dk1"/>
                </a:solidFill>
                <a:latin typeface="Calibri"/>
                <a:ea typeface="Calibri"/>
                <a:cs typeface="Calibri"/>
                <a:sym typeface="Calibri"/>
              </a:rPr>
              <a:t>: Fai clic sull'icona dell'estensione e fai clic sulla lingua in cui desideri che la pagina venga tradotta (di solito la tua lingua madre).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49" name="Google Shape;949;g24d5a73890a_0_443"/>
          <p:cNvPicPr preferRelativeResize="0"/>
          <p:nvPr/>
        </p:nvPicPr>
        <p:blipFill rotWithShape="1">
          <a:blip r:embed="rId6">
            <a:alphaModFix/>
          </a:blip>
          <a:srcRect l="279" t="6960" r="24173" b="56861"/>
          <a:stretch/>
        </p:blipFill>
        <p:spPr>
          <a:xfrm>
            <a:off x="304488" y="2692590"/>
            <a:ext cx="7443556" cy="2004200"/>
          </a:xfrm>
          <a:prstGeom prst="rect">
            <a:avLst/>
          </a:prstGeom>
          <a:noFill/>
          <a:ln>
            <a:noFill/>
          </a:ln>
        </p:spPr>
      </p:pic>
      <p:sp>
        <p:nvSpPr>
          <p:cNvPr id="950" name="Google Shape;950;g24d5a73890a_0_443"/>
          <p:cNvSpPr/>
          <p:nvPr/>
        </p:nvSpPr>
        <p:spPr>
          <a:xfrm>
            <a:off x="6811176" y="2608084"/>
            <a:ext cx="288000" cy="332700"/>
          </a:xfrm>
          <a:prstGeom prst="ellipse">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951" name="Google Shape;951;g24d5a73890a_0_443"/>
          <p:cNvCxnSpPr/>
          <p:nvPr/>
        </p:nvCxnSpPr>
        <p:spPr>
          <a:xfrm rot="10800000" flipH="1">
            <a:off x="6156176" y="3175689"/>
            <a:ext cx="296700" cy="519000"/>
          </a:xfrm>
          <a:prstGeom prst="straightConnector1">
            <a:avLst/>
          </a:prstGeom>
          <a:noFill/>
          <a:ln w="9525" cap="flat" cmpd="sng">
            <a:solidFill>
              <a:srgbClr val="BD4B48"/>
            </a:solidFill>
            <a:prstDash val="solid"/>
            <a:round/>
            <a:headEnd type="none" w="sm" len="sm"/>
            <a:tailEnd type="triangle" w="med" len="med"/>
          </a:ln>
        </p:spPr>
      </p:cxnSp>
      <p:pic>
        <p:nvPicPr>
          <p:cNvPr id="952" name="Google Shape;952;g24d5a73890a_0_443" descr="Blue text on a white background&#10;&#10;Descrizione generata automaticamente"/>
          <p:cNvPicPr preferRelativeResize="0"/>
          <p:nvPr/>
        </p:nvPicPr>
        <p:blipFill rotWithShape="1">
          <a:blip r:embed="rId7">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g24d5a73890a_0_4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9" name="Google Shape;959;g24d5a73890a_0_458"/>
          <p:cNvSpPr txBox="1">
            <a:spLocks noGrp="1"/>
          </p:cNvSpPr>
          <p:nvPr>
            <p:ph type="ctrTitle"/>
          </p:nvPr>
        </p:nvSpPr>
        <p:spPr>
          <a:xfrm>
            <a:off x="412851" y="483525"/>
            <a:ext cx="73995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Estensioni del browser — facciamo pratica!</a:t>
            </a:r>
            <a:endParaRPr sz="2400" b="1">
              <a:solidFill>
                <a:schemeClr val="lt1"/>
              </a:solidFill>
            </a:endParaRPr>
          </a:p>
        </p:txBody>
      </p:sp>
      <p:sp>
        <p:nvSpPr>
          <p:cNvPr id="960" name="Google Shape;960;g24d5a73890a_0_45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a:p>
        </p:txBody>
      </p:sp>
      <p:sp>
        <p:nvSpPr>
          <p:cNvPr id="961" name="Google Shape;961;g24d5a73890a_0_45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2" name="Google Shape;962;g24d5a73890a_0_45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63" name="Google Shape;963;g24d5a73890a_0_45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64" name="Google Shape;964;g24d5a73890a_0_458"/>
          <p:cNvSpPr txBox="1"/>
          <p:nvPr/>
        </p:nvSpPr>
        <p:spPr>
          <a:xfrm>
            <a:off x="412848" y="1268862"/>
            <a:ext cx="7704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Fase 5</a:t>
            </a:r>
            <a:r>
              <a:rPr lang="en-US" sz="1400" b="0" i="0" u="none" strike="noStrike" cap="none">
                <a:solidFill>
                  <a:schemeClr val="dk1"/>
                </a:solidFill>
                <a:latin typeface="Calibri"/>
                <a:ea typeface="Calibri"/>
                <a:cs typeface="Calibri"/>
                <a:sym typeface="Calibri"/>
              </a:rPr>
              <a:t>: Fai clic sui 3 punti per scegliere un'altra lingua in cui tradurre (ad esempio il polacco).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65" name="Google Shape;965;g24d5a73890a_0_458"/>
          <p:cNvPicPr preferRelativeResize="0"/>
          <p:nvPr/>
        </p:nvPicPr>
        <p:blipFill rotWithShape="1">
          <a:blip r:embed="rId5">
            <a:alphaModFix/>
          </a:blip>
          <a:srcRect l="12695" t="5782" r="7609" b="32697"/>
          <a:stretch/>
        </p:blipFill>
        <p:spPr>
          <a:xfrm>
            <a:off x="755576" y="1865795"/>
            <a:ext cx="6737597" cy="2924210"/>
          </a:xfrm>
          <a:prstGeom prst="rect">
            <a:avLst/>
          </a:prstGeom>
          <a:noFill/>
          <a:ln>
            <a:noFill/>
          </a:ln>
        </p:spPr>
      </p:pic>
      <p:pic>
        <p:nvPicPr>
          <p:cNvPr id="966" name="Google Shape;966;g24d5a73890a_0_458"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4d5a73890a_0_4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3" name="Google Shape;973;g24d5a73890a_0_471"/>
          <p:cNvSpPr txBox="1">
            <a:spLocks noGrp="1"/>
          </p:cNvSpPr>
          <p:nvPr>
            <p:ph type="ctrTitle"/>
          </p:nvPr>
        </p:nvSpPr>
        <p:spPr>
          <a:xfrm>
            <a:off x="412851" y="483525"/>
            <a:ext cx="75966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5.2 Estensioni del browser: Un potente assistente web</a:t>
            </a:r>
            <a:endParaRPr sz="2400">
              <a:solidFill>
                <a:schemeClr val="lt1"/>
              </a:solidFill>
            </a:endParaRPr>
          </a:p>
        </p:txBody>
      </p:sp>
      <p:sp>
        <p:nvSpPr>
          <p:cNvPr id="974" name="Google Shape;974;g24d5a73890a_0_47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a:p>
        </p:txBody>
      </p:sp>
      <p:sp>
        <p:nvSpPr>
          <p:cNvPr id="975" name="Google Shape;975;g24d5a73890a_0_47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76" name="Google Shape;976;g24d5a73890a_0_47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77" name="Google Shape;977;g24d5a73890a_0_47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78" name="Google Shape;978;g24d5a73890a_0_471"/>
          <p:cNvSpPr txBox="1"/>
          <p:nvPr/>
        </p:nvSpPr>
        <p:spPr>
          <a:xfrm>
            <a:off x="168617" y="1616566"/>
            <a:ext cx="7974798" cy="339947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Questo è un ottimo strumento gratuito da aggiungere al tuo browser che personalizzerà la navigazione in base alle tue esigenze con le seguenti funzionalità:</a:t>
            </a:r>
            <a:endParaRPr sz="1600" b="0" i="0" u="none" strike="noStrike" cap="none">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Regolazione dei </a:t>
            </a:r>
            <a:r>
              <a:rPr lang="en-US" sz="1800" b="0" i="0" u="none" strike="noStrike" cap="none">
                <a:solidFill>
                  <a:schemeClr val="dk1"/>
                </a:solidFill>
                <a:latin typeface="Calibri"/>
                <a:ea typeface="Calibri"/>
                <a:cs typeface="Calibri"/>
                <a:sym typeface="Calibri"/>
              </a:rPr>
              <a:t>caratteri — permette di modificare il carattere e la sua audacia;</a:t>
            </a:r>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Interruttore di</a:t>
            </a:r>
            <a:r>
              <a:rPr lang="en-US" sz="1800" b="0" i="0" u="none" strike="noStrike" cap="none">
                <a:solidFill>
                  <a:schemeClr val="dk1"/>
                </a:solidFill>
                <a:latin typeface="Calibri"/>
                <a:ea typeface="Calibri"/>
                <a:cs typeface="Calibri"/>
                <a:sym typeface="Calibri"/>
              </a:rPr>
              <a:t> animazione — permette di disattivare tutta l'animazione fastidiosa sulla pagina web;</a:t>
            </a:r>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Contrasto colore</a:t>
            </a:r>
            <a:r>
              <a:rPr lang="en-US" sz="1800" b="0" i="0" u="none" strike="noStrike" cap="none">
                <a:solidFill>
                  <a:schemeClr val="dk1"/>
                </a:solidFill>
                <a:latin typeface="Calibri"/>
                <a:ea typeface="Calibri"/>
                <a:cs typeface="Calibri"/>
                <a:sym typeface="Calibri"/>
              </a:rPr>
              <a:t> — consente di modificare lo sfondo predefinito, il testo e il collegamento;</a:t>
            </a:r>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Testo a voce</a:t>
            </a:r>
            <a:r>
              <a:rPr lang="en-US" sz="1800" b="0" i="0" u="none" strike="noStrike" cap="none">
                <a:solidFill>
                  <a:schemeClr val="dk1"/>
                </a:solidFill>
                <a:latin typeface="Calibri"/>
                <a:ea typeface="Calibri"/>
                <a:cs typeface="Calibri"/>
                <a:sym typeface="Calibri"/>
              </a:rPr>
              <a:t> — permette di leggere ad alta voce il testo con più di 200 impostazioni vocali;</a:t>
            </a:r>
            <a:endParaRPr/>
          </a:p>
          <a:p>
            <a:pPr marL="742950" marR="0" lvl="1" indent="-2857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Tinte e sovrapposizioni</a:t>
            </a:r>
            <a:r>
              <a:rPr lang="en-US" sz="1800" b="0" i="0" u="none" strike="noStrike" cap="none">
                <a:solidFill>
                  <a:schemeClr val="dk1"/>
                </a:solidFill>
                <a:latin typeface="Calibri"/>
                <a:ea typeface="Calibri"/>
                <a:cs typeface="Calibri"/>
                <a:sym typeface="Calibri"/>
              </a:rPr>
              <a:t> — un righello di sovrapposizione che consente di seguire facilmente il testo sullo schermo e bloccare il contenuto distraente.</a:t>
            </a:r>
            <a:endParaRPr sz="1800" b="0" i="0" u="none" strike="noStrike" cap="none">
              <a:solidFill>
                <a:schemeClr val="dk1"/>
              </a:solidFill>
              <a:latin typeface="Calibri"/>
              <a:ea typeface="Calibri"/>
              <a:cs typeface="Calibri"/>
              <a:sym typeface="Calibri"/>
            </a:endParaRPr>
          </a:p>
        </p:txBody>
      </p:sp>
      <p:pic>
        <p:nvPicPr>
          <p:cNvPr id="979" name="Google Shape;979;g24d5a73890a_0_471"/>
          <p:cNvPicPr preferRelativeResize="0"/>
          <p:nvPr/>
        </p:nvPicPr>
        <p:blipFill rotWithShape="1">
          <a:blip r:embed="rId5">
            <a:alphaModFix/>
          </a:blip>
          <a:srcRect/>
          <a:stretch/>
        </p:blipFill>
        <p:spPr>
          <a:xfrm>
            <a:off x="7948069" y="2678370"/>
            <a:ext cx="798856" cy="734947"/>
          </a:xfrm>
          <a:prstGeom prst="rect">
            <a:avLst/>
          </a:prstGeom>
          <a:noFill/>
          <a:ln>
            <a:noFill/>
          </a:ln>
        </p:spPr>
      </p:pic>
      <p:pic>
        <p:nvPicPr>
          <p:cNvPr id="980" name="Google Shape;980;g24d5a73890a_0_471" descr="Blue text on a white background&#10;&#10;Descrizione generata automaticamente"/>
          <p:cNvPicPr preferRelativeResize="0"/>
          <p:nvPr/>
        </p:nvPicPr>
        <p:blipFill rotWithShape="1">
          <a:blip r:embed="rId6">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c4477f9b8a_2_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1c4477f9b8a_2_1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159" name="Google Shape;159;g1c4477f9b8a_2_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160" name="Google Shape;160;g1c4477f9b8a_2_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1" name="Google Shape;161;g1c4477f9b8a_2_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2" name="Google Shape;162;g1c4477f9b8a_2_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3" name="Google Shape;163;g1c4477f9b8a_2_18"/>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164" name="Google Shape;164;g1c4477f9b8a_2_18"/>
          <p:cNvSpPr txBox="1"/>
          <p:nvPr/>
        </p:nvSpPr>
        <p:spPr>
          <a:xfrm>
            <a:off x="427350" y="1700000"/>
            <a:ext cx="84909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Calibri"/>
                <a:ea typeface="Calibri"/>
                <a:cs typeface="Calibri"/>
                <a:sym typeface="Calibri"/>
              </a:rPr>
              <a:t>Con Airbnb </a:t>
            </a:r>
            <a:r>
              <a:rPr lang="en-US" sz="2000" b="1" i="0" u="none" strike="noStrike" cap="none">
                <a:solidFill>
                  <a:schemeClr val="dk1"/>
                </a:solidFill>
                <a:latin typeface="Calibri"/>
                <a:ea typeface="Calibri"/>
                <a:cs typeface="Calibri"/>
                <a:sym typeface="Calibri"/>
              </a:rPr>
              <a:t>puoi inviare agli host (coloro che affittano) un messaggio se hai domande sull'alloggio</a:t>
            </a:r>
            <a:r>
              <a:rPr lang="en-US" sz="2000" b="0" i="0" u="none" strike="noStrike" cap="none">
                <a:solidFill>
                  <a:schemeClr val="dk1"/>
                </a:solidFill>
                <a:latin typeface="Calibri"/>
                <a:ea typeface="Calibri"/>
                <a:cs typeface="Calibri"/>
                <a:sym typeface="Calibri"/>
              </a:rPr>
              <a:t>. Con alcuni host è possibile prenotare immediatamente, mentre con altri si deve prima presentare una richiesta di approvazione.</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Airbnb ha un dipartimento di sicurezza informatica che garantisce la sicurezza di tutte le parti coinvolte nelle transazioni. Pertanto, la </a:t>
            </a:r>
            <a:r>
              <a:rPr lang="en-US" sz="2000" b="1" i="0" u="none" strike="noStrike" cap="none">
                <a:solidFill>
                  <a:schemeClr val="dk1"/>
                </a:solidFill>
                <a:latin typeface="Calibri"/>
                <a:ea typeface="Calibri"/>
                <a:cs typeface="Calibri"/>
                <a:sym typeface="Calibri"/>
              </a:rPr>
              <a:t>comunicazione con gli host e i pagamenti vengono sempre effettuati attraverso il sito Web di Airbnb </a:t>
            </a:r>
            <a:r>
              <a:rPr lang="en-US" sz="2000" b="0" i="0" u="none" strike="noStrike" cap="none">
                <a:solidFill>
                  <a:schemeClr val="dk1"/>
                </a:solidFill>
                <a:latin typeface="Calibri"/>
                <a:ea typeface="Calibri"/>
                <a:cs typeface="Calibri"/>
                <a:sym typeface="Calibri"/>
              </a:rPr>
              <a:t>(i messaggi di conferma vengono inviati via e-mail). </a:t>
            </a:r>
            <a:endParaRPr sz="2000" b="0" i="0" u="none" strike="noStrike" cap="none">
              <a:solidFill>
                <a:schemeClr val="dk1"/>
              </a:solidFill>
              <a:latin typeface="Calibri"/>
              <a:ea typeface="Calibri"/>
              <a:cs typeface="Calibri"/>
              <a:sym typeface="Calibri"/>
            </a:endParaRPr>
          </a:p>
        </p:txBody>
      </p:sp>
      <p:sp>
        <p:nvSpPr>
          <p:cNvPr id="165" name="Google Shape;165;g1c4477f9b8a_2_18"/>
          <p:cNvSpPr txBox="1"/>
          <p:nvPr/>
        </p:nvSpPr>
        <p:spPr>
          <a:xfrm>
            <a:off x="492750" y="4607550"/>
            <a:ext cx="6379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5103E"/>
                </a:solidFill>
                <a:highlight>
                  <a:srgbClr val="FFFFFF"/>
                </a:highlight>
                <a:latin typeface="Calibri"/>
                <a:ea typeface="Calibri"/>
                <a:cs typeface="Calibri"/>
                <a:sym typeface="Calibri"/>
              </a:rPr>
              <a:t>Aiuta a proteggere il tuo account — Centro assistenza Airbnb</a:t>
            </a:r>
            <a:r>
              <a:rPr lang="en-US" sz="1100" b="0" i="0" u="none" strike="noStrike" cap="none">
                <a:solidFill>
                  <a:srgbClr val="05103E"/>
                </a:solidFill>
                <a:highlight>
                  <a:srgbClr val="FFFFFF"/>
                </a:highlight>
                <a:latin typeface="Calibri"/>
                <a:ea typeface="Calibri"/>
                <a:cs typeface="Calibri"/>
                <a:sym typeface="Calibri"/>
              </a:rPr>
              <a:t>. (s. f.). Airbnb. https://www.airbnb.co.uk/help/article/501</a:t>
            </a:r>
            <a:endParaRPr sz="1300" b="0" i="0" u="none" strike="noStrike" cap="none">
              <a:solidFill>
                <a:srgbClr val="000000"/>
              </a:solidFill>
              <a:latin typeface="Calibri"/>
              <a:ea typeface="Calibri"/>
              <a:cs typeface="Calibri"/>
              <a:sym typeface="Calibri"/>
            </a:endParaRPr>
          </a:p>
        </p:txBody>
      </p:sp>
      <p:pic>
        <p:nvPicPr>
          <p:cNvPr id="166" name="Google Shape;166;g1c4477f9b8a_2_18"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24d5a73890a_0_48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7" name="Google Shape;987;g24d5a73890a_0_484"/>
          <p:cNvSpPr txBox="1">
            <a:spLocks noGrp="1"/>
          </p:cNvSpPr>
          <p:nvPr>
            <p:ph type="ctrTitle"/>
          </p:nvPr>
        </p:nvSpPr>
        <p:spPr>
          <a:xfrm>
            <a:off x="412851" y="483525"/>
            <a:ext cx="75966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5.2 Estensioni del browser: Un potente assistente web</a:t>
            </a:r>
            <a:endParaRPr sz="2400">
              <a:solidFill>
                <a:schemeClr val="lt1"/>
              </a:solidFill>
            </a:endParaRPr>
          </a:p>
        </p:txBody>
      </p:sp>
      <p:sp>
        <p:nvSpPr>
          <p:cNvPr id="988" name="Google Shape;988;g24d5a73890a_0_48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a:p>
        </p:txBody>
      </p:sp>
      <p:sp>
        <p:nvSpPr>
          <p:cNvPr id="989" name="Google Shape;989;g24d5a73890a_0_48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90" name="Google Shape;990;g24d5a73890a_0_48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91" name="Google Shape;991;g24d5a73890a_0_48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92" name="Google Shape;992;g24d5a73890a_0_484"/>
          <p:cNvSpPr txBox="1"/>
          <p:nvPr/>
        </p:nvSpPr>
        <p:spPr>
          <a:xfrm>
            <a:off x="412344" y="1401690"/>
            <a:ext cx="7806711"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Proviamo alcune delle caratteristiche di -&gt; </a:t>
            </a:r>
            <a:r>
              <a:rPr lang="en-US" sz="1600" b="1" i="0" u="none" strike="noStrike" cap="none">
                <a:solidFill>
                  <a:schemeClr val="dk1"/>
                </a:solidFill>
                <a:latin typeface="Calibri"/>
                <a:ea typeface="Calibri"/>
                <a:cs typeface="Calibri"/>
                <a:sym typeface="Calibri"/>
              </a:rPr>
              <a:t>Un potente assistente web.</a:t>
            </a:r>
            <a:r>
              <a:rPr lang="en-US" sz="16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Come al solito, dobbiamo prima installarlo dal </a:t>
            </a:r>
            <a:r>
              <a:rPr lang="en-US" sz="1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Chrome Web Store</a:t>
            </a:r>
            <a:r>
              <a:rPr lang="en-US" sz="1600" b="0" i="0" u="none" strike="noStrike" cap="none">
                <a:solidFill>
                  <a:schemeClr val="dk1"/>
                </a:solidFill>
                <a:latin typeface="Calibri"/>
                <a:ea typeface="Calibri"/>
                <a:cs typeface="Calibri"/>
                <a:sym typeface="Calibri"/>
              </a:rPr>
              <a:t>. Una volta che l'abbiamo aggiunto, siamo impostati.</a:t>
            </a:r>
            <a:endParaRPr/>
          </a:p>
        </p:txBody>
      </p:sp>
      <p:pic>
        <p:nvPicPr>
          <p:cNvPr id="993" name="Google Shape;993;g24d5a73890a_0_484" descr="https://lh3.googleusercontent.com/s1WhnbPAaK8Ojo_Pdh9Qo1ZMKrda8qGIjZ23IgQlgXeNrDsx6zceE-LWuW1MDIQADU3l_tTvgO9M8qxbcYBX5An3dEEGtZd1QyOEpT5DiTpn4VelohPC6nHgeJazbGME9J9jARcmF_RX5vG8tpjfDYmzLJ29aTEXYe-nG5tH0rFd32b772-3Fit2pqtZ3IWyfjGtvZJGSA"/>
          <p:cNvPicPr preferRelativeResize="0"/>
          <p:nvPr/>
        </p:nvPicPr>
        <p:blipFill rotWithShape="1">
          <a:blip r:embed="rId6">
            <a:alphaModFix/>
          </a:blip>
          <a:srcRect/>
          <a:stretch/>
        </p:blipFill>
        <p:spPr>
          <a:xfrm>
            <a:off x="973118" y="2232687"/>
            <a:ext cx="6540592" cy="2689386"/>
          </a:xfrm>
          <a:prstGeom prst="rect">
            <a:avLst/>
          </a:prstGeom>
          <a:noFill/>
          <a:ln>
            <a:noFill/>
          </a:ln>
        </p:spPr>
      </p:pic>
      <p:cxnSp>
        <p:nvCxnSpPr>
          <p:cNvPr id="994" name="Google Shape;994;g24d5a73890a_0_484"/>
          <p:cNvCxnSpPr/>
          <p:nvPr/>
        </p:nvCxnSpPr>
        <p:spPr>
          <a:xfrm flipH="1">
            <a:off x="6300275" y="2378725"/>
            <a:ext cx="316800" cy="408900"/>
          </a:xfrm>
          <a:prstGeom prst="straightConnector1">
            <a:avLst/>
          </a:prstGeom>
          <a:noFill/>
          <a:ln w="9525" cap="flat" cmpd="sng">
            <a:solidFill>
              <a:srgbClr val="BD4B48"/>
            </a:solidFill>
            <a:prstDash val="solid"/>
            <a:round/>
            <a:headEnd type="none" w="sm" len="sm"/>
            <a:tailEnd type="triangle" w="med" len="med"/>
          </a:ln>
        </p:spPr>
      </p:cxnSp>
      <p:pic>
        <p:nvPicPr>
          <p:cNvPr id="995" name="Google Shape;995;g24d5a73890a_0_484" descr="Blue text on a white background&#10;&#10;Descrizione generata automaticamente"/>
          <p:cNvPicPr preferRelativeResize="0"/>
          <p:nvPr/>
        </p:nvPicPr>
        <p:blipFill rotWithShape="1">
          <a:blip r:embed="rId7">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g24d5a73890a_0_49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2" name="Google Shape;1002;g24d5a73890a_0_498"/>
          <p:cNvSpPr txBox="1">
            <a:spLocks noGrp="1"/>
          </p:cNvSpPr>
          <p:nvPr>
            <p:ph type="ctrTitle"/>
          </p:nvPr>
        </p:nvSpPr>
        <p:spPr>
          <a:xfrm>
            <a:off x="412851" y="483525"/>
            <a:ext cx="77595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5.3 Un potente assistente web: esercizio</a:t>
            </a:r>
            <a:endParaRPr sz="2400">
              <a:solidFill>
                <a:schemeClr val="lt1"/>
              </a:solidFill>
            </a:endParaRPr>
          </a:p>
        </p:txBody>
      </p:sp>
      <p:sp>
        <p:nvSpPr>
          <p:cNvPr id="1003" name="Google Shape;1003;g24d5a73890a_0_49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a:p>
        </p:txBody>
      </p:sp>
      <p:sp>
        <p:nvSpPr>
          <p:cNvPr id="1004" name="Google Shape;1004;g24d5a73890a_0_49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5" name="Google Shape;1005;g24d5a73890a_0_49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06" name="Google Shape;1006;g24d5a73890a_0_49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07" name="Google Shape;1007;g24d5a73890a_0_498"/>
          <p:cNvSpPr txBox="1"/>
          <p:nvPr/>
        </p:nvSpPr>
        <p:spPr>
          <a:xfrm>
            <a:off x="323527" y="1457874"/>
            <a:ext cx="3190138" cy="4093388"/>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Aprire qualsiasi pagina web che si desidera (è meglio se ha immagini e colori);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Fare clic su un'icona dello strumento in  </a:t>
            </a:r>
            <a:endParaRPr/>
          </a:p>
          <a:p>
            <a:pPr marL="314325" marR="0" lvl="0" indent="-5715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 Nell'angolo in alto a destra del tuo browser</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Prova tutte le opzioni in una finestra a discesa:</a:t>
            </a:r>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Testo</a:t>
            </a:r>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Zoom</a:t>
            </a:r>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Topo</a:t>
            </a:r>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Contrasto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Animazioni</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Immagini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1008" name="Google Shape;1008;g24d5a73890a_0_498"/>
          <p:cNvPicPr preferRelativeResize="0"/>
          <p:nvPr/>
        </p:nvPicPr>
        <p:blipFill rotWithShape="1">
          <a:blip r:embed="rId5">
            <a:alphaModFix/>
          </a:blip>
          <a:srcRect l="7195" t="5907" r="9233" b="9438"/>
          <a:stretch/>
        </p:blipFill>
        <p:spPr>
          <a:xfrm>
            <a:off x="3569246" y="1484286"/>
            <a:ext cx="4823980" cy="2783945"/>
          </a:xfrm>
          <a:prstGeom prst="rect">
            <a:avLst/>
          </a:prstGeom>
          <a:noFill/>
          <a:ln>
            <a:noFill/>
          </a:ln>
        </p:spPr>
      </p:pic>
      <p:pic>
        <p:nvPicPr>
          <p:cNvPr id="1009" name="Google Shape;1009;g24d5a73890a_0_498"/>
          <p:cNvPicPr preferRelativeResize="0"/>
          <p:nvPr/>
        </p:nvPicPr>
        <p:blipFill rotWithShape="1">
          <a:blip r:embed="rId6">
            <a:alphaModFix/>
          </a:blip>
          <a:srcRect/>
          <a:stretch/>
        </p:blipFill>
        <p:spPr>
          <a:xfrm>
            <a:off x="2241853" y="2211710"/>
            <a:ext cx="360041" cy="319628"/>
          </a:xfrm>
          <a:prstGeom prst="rect">
            <a:avLst/>
          </a:prstGeom>
          <a:noFill/>
          <a:ln>
            <a:noFill/>
          </a:ln>
        </p:spPr>
      </p:pic>
      <p:sp>
        <p:nvSpPr>
          <p:cNvPr id="1010" name="Google Shape;1010;g24d5a73890a_0_498"/>
          <p:cNvSpPr/>
          <p:nvPr/>
        </p:nvSpPr>
        <p:spPr>
          <a:xfrm>
            <a:off x="8391650" y="1347625"/>
            <a:ext cx="263400" cy="263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1" name="Google Shape;1011;g24d5a73890a_0_498" descr="Blue text on a white background&#10;&#10;Descrizione generata automaticamente"/>
          <p:cNvPicPr preferRelativeResize="0"/>
          <p:nvPr/>
        </p:nvPicPr>
        <p:blipFill rotWithShape="1">
          <a:blip r:embed="rId7">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g24d5a73890a_0_51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g24d5a73890a_0_513"/>
          <p:cNvSpPr txBox="1">
            <a:spLocks noGrp="1"/>
          </p:cNvSpPr>
          <p:nvPr>
            <p:ph type="ctrTitle"/>
          </p:nvPr>
        </p:nvSpPr>
        <p:spPr>
          <a:xfrm>
            <a:off x="412851" y="483525"/>
            <a:ext cx="75180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5.3 Un potente assistente web: esercizio</a:t>
            </a:r>
            <a:endParaRPr sz="2400">
              <a:solidFill>
                <a:schemeClr val="lt1"/>
              </a:solidFill>
            </a:endParaRPr>
          </a:p>
        </p:txBody>
      </p:sp>
      <p:sp>
        <p:nvSpPr>
          <p:cNvPr id="1019" name="Google Shape;1019;g24d5a73890a_0_51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a:p>
        </p:txBody>
      </p:sp>
      <p:sp>
        <p:nvSpPr>
          <p:cNvPr id="1020" name="Google Shape;1020;g24d5a73890a_0_51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1" name="Google Shape;1021;g24d5a73890a_0_51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22" name="Google Shape;1022;g24d5a73890a_0_51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23" name="Google Shape;1023;g24d5a73890a_0_513"/>
          <p:cNvSpPr txBox="1"/>
          <p:nvPr/>
        </p:nvSpPr>
        <p:spPr>
          <a:xfrm>
            <a:off x="323527" y="1457874"/>
            <a:ext cx="7332600" cy="2062063"/>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Fare clic su un</a:t>
            </a:r>
            <a:r>
              <a:rPr lang="en-US" sz="1600" b="1" i="0" u="none" strike="noStrike" cap="none">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abilitare lo strumento e osservare le modifiche che produce su una pagina:</a:t>
            </a:r>
            <a:endParaRPr sz="1600" b="0" i="0" u="none" strike="noStrike" cap="none">
              <a:solidFill>
                <a:schemeClr val="dk1"/>
              </a:solidFill>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libri"/>
              <a:ea typeface="Calibri"/>
              <a:cs typeface="Calibri"/>
              <a:sym typeface="Calibri"/>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Si può effettuare lo zoom</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su una qualsiasi parte della </a:t>
            </a:r>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pagina web visualizzata</a:t>
            </a:r>
            <a:endParaRPr/>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pic>
        <p:nvPicPr>
          <p:cNvPr id="1024" name="Google Shape;1024;g24d5a73890a_0_513"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pic>
        <p:nvPicPr>
          <p:cNvPr id="1025" name="Google Shape;1025;g24d5a73890a_0_513" descr="Immagine che contiene testo, schermata, persona, interno&#10;&#10;Descrizione generata automaticamente"/>
          <p:cNvPicPr preferRelativeResize="0"/>
          <p:nvPr/>
        </p:nvPicPr>
        <p:blipFill rotWithShape="1">
          <a:blip r:embed="rId6">
            <a:alphaModFix/>
          </a:blip>
          <a:srcRect/>
          <a:stretch/>
        </p:blipFill>
        <p:spPr>
          <a:xfrm>
            <a:off x="3091142" y="1816782"/>
            <a:ext cx="5348567" cy="2619320"/>
          </a:xfrm>
          <a:prstGeom prst="rect">
            <a:avLst/>
          </a:prstGeom>
          <a:noFill/>
          <a:ln>
            <a:noFill/>
          </a:ln>
        </p:spPr>
      </p:pic>
    </p:spTree>
  </p:cSld>
  <p:clrMapOvr>
    <a:masterClrMapping/>
  </p:clrMapOvr>
  <p:transition>
    <p:push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g24d5a73890a_0_5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2" name="Google Shape;1032;g24d5a73890a_0_526"/>
          <p:cNvSpPr txBox="1">
            <a:spLocks noGrp="1"/>
          </p:cNvSpPr>
          <p:nvPr>
            <p:ph type="ctrTitle"/>
          </p:nvPr>
        </p:nvSpPr>
        <p:spPr>
          <a:xfrm>
            <a:off x="412852" y="483525"/>
            <a:ext cx="7960800" cy="1102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5.4 </a:t>
            </a:r>
            <a:r>
              <a:rPr lang="en-US"/>
              <a:t>Estensioni</a:t>
            </a:r>
            <a:r>
              <a:rPr lang="en-US" sz="2400" b="1">
                <a:solidFill>
                  <a:schemeClr val="lt1"/>
                </a:solidFill>
              </a:rPr>
              <a:t> del browser: Ultimate Ad Blocker</a:t>
            </a:r>
            <a:endParaRPr sz="2400">
              <a:solidFill>
                <a:schemeClr val="lt1"/>
              </a:solidFill>
            </a:endParaRPr>
          </a:p>
        </p:txBody>
      </p:sp>
      <p:sp>
        <p:nvSpPr>
          <p:cNvPr id="1033" name="Google Shape;1033;g24d5a73890a_0_5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a:p>
        </p:txBody>
      </p:sp>
      <p:sp>
        <p:nvSpPr>
          <p:cNvPr id="1034" name="Google Shape;1034;g24d5a73890a_0_5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35" name="Google Shape;1035;g24d5a73890a_0_5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36" name="Google Shape;1036;g24d5a73890a_0_5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37" name="Google Shape;1037;g24d5a73890a_0_526"/>
          <p:cNvSpPr txBox="1"/>
          <p:nvPr/>
        </p:nvSpPr>
        <p:spPr>
          <a:xfrm>
            <a:off x="323526" y="1457874"/>
            <a:ext cx="3604408" cy="246217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Proviamo un altro strumento utile: </a:t>
            </a:r>
            <a:r>
              <a:rPr lang="en-US" sz="1400" b="1" i="0" u="none" strike="noStrike" cap="none">
                <a:solidFill>
                  <a:schemeClr val="dk1"/>
                </a:solidFill>
                <a:latin typeface="Calibri"/>
                <a:ea typeface="Calibri"/>
                <a:cs typeface="Calibri"/>
                <a:sym typeface="Calibri"/>
              </a:rPr>
              <a:t>Ultimate Ad Blocker. </a:t>
            </a:r>
            <a:r>
              <a:rPr lang="en-US" sz="1400" b="0" i="0" u="none" strike="noStrike" cap="none">
                <a:solidFill>
                  <a:schemeClr val="dk1"/>
                </a:solidFill>
                <a:latin typeface="Calibri"/>
                <a:ea typeface="Calibri"/>
                <a:cs typeface="Calibri"/>
                <a:sym typeface="Calibri"/>
              </a:rPr>
              <a:t>È uno strumento gratuito che ti permette di bloccare annunci, banner, pop up, pre roll e altri annunci su vari siti web. È molto facile da usare.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Dopo aver installato l'estensione come quelle precedenti, attivalo bloccando il simbolo nell'angolo in alto a destra del tuo browser,aggiorna la pagina e guarda come la pagina è ora priva di annunci. </a:t>
            </a:r>
            <a:endParaRPr sz="1400" b="0" i="0" u="none" strike="noStrike" cap="none">
              <a:solidFill>
                <a:schemeClr val="dk1"/>
              </a:solidFill>
              <a:latin typeface="Calibri"/>
              <a:ea typeface="Calibri"/>
              <a:cs typeface="Calibri"/>
              <a:sym typeface="Calibri"/>
            </a:endParaRPr>
          </a:p>
        </p:txBody>
      </p:sp>
      <p:pic>
        <p:nvPicPr>
          <p:cNvPr id="1038" name="Google Shape;1038;g24d5a73890a_0_526" descr="Blue text on a white background&#10;&#10;Descrizione generata automaticamente"/>
          <p:cNvPicPr preferRelativeResize="0"/>
          <p:nvPr/>
        </p:nvPicPr>
        <p:blipFill rotWithShape="1">
          <a:blip r:embed="rId5">
            <a:alphaModFix/>
          </a:blip>
          <a:srcRect/>
          <a:stretch/>
        </p:blipFill>
        <p:spPr>
          <a:xfrm>
            <a:off x="353683" y="84259"/>
            <a:ext cx="2452437" cy="495300"/>
          </a:xfrm>
          <a:prstGeom prst="rect">
            <a:avLst/>
          </a:prstGeom>
          <a:noFill/>
          <a:ln>
            <a:noFill/>
          </a:ln>
        </p:spPr>
      </p:pic>
      <p:pic>
        <p:nvPicPr>
          <p:cNvPr id="1039" name="Google Shape;1039;g24d5a73890a_0_526" descr="Immagine che contiene testo, schermata, software, Pagina Web&#10;&#10;Descrizione generata automaticamente"/>
          <p:cNvPicPr preferRelativeResize="0"/>
          <p:nvPr/>
        </p:nvPicPr>
        <p:blipFill rotWithShape="1">
          <a:blip r:embed="rId6">
            <a:alphaModFix/>
          </a:blip>
          <a:srcRect/>
          <a:stretch/>
        </p:blipFill>
        <p:spPr>
          <a:xfrm>
            <a:off x="4091268" y="1405588"/>
            <a:ext cx="4701428" cy="2878611"/>
          </a:xfrm>
          <a:prstGeom prst="rect">
            <a:avLst/>
          </a:prstGeom>
          <a:noFill/>
          <a:ln>
            <a:noFill/>
          </a:ln>
        </p:spPr>
      </p:pic>
    </p:spTree>
  </p:cSld>
  <p:clrMapOvr>
    <a:masterClrMapping/>
  </p:clrMapOvr>
  <p:transition>
    <p:push dir="r"/>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4"/>
        <p:cNvGrpSpPr/>
        <p:nvPr/>
      </p:nvGrpSpPr>
      <p:grpSpPr>
        <a:xfrm>
          <a:off x="0" y="0"/>
          <a:ext cx="0" cy="0"/>
          <a:chOff x="0" y="0"/>
          <a:chExt cx="0" cy="0"/>
        </a:xfrm>
      </p:grpSpPr>
      <p:grpSp>
        <p:nvGrpSpPr>
          <p:cNvPr id="1045" name="Google Shape;1045;g24d5a73890a_0_541"/>
          <p:cNvGrpSpPr/>
          <p:nvPr/>
        </p:nvGrpSpPr>
        <p:grpSpPr>
          <a:xfrm>
            <a:off x="3491883" y="-20537"/>
            <a:ext cx="5626094" cy="4918933"/>
            <a:chOff x="0" y="0"/>
            <a:chExt cx="31038" cy="95810"/>
          </a:xfrm>
        </p:grpSpPr>
        <p:sp>
          <p:nvSpPr>
            <p:cNvPr id="1046" name="Google Shape;1046;g24d5a73890a_0_541"/>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47" name="Google Shape;1047;g24d5a73890a_0_541"/>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048" name="Google Shape;1048;g24d5a73890a_0_541"/>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49" name="Google Shape;1049;g24d5a73890a_0_541"/>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1050" name="Google Shape;1050;g24d5a73890a_0_541"/>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051" name="Google Shape;1051;g24d5a73890a_0_541"/>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Progetto n.: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052" name="Google Shape;1052;g24d5a73890a_0_541"/>
          <p:cNvSpPr txBox="1"/>
          <p:nvPr/>
        </p:nvSpPr>
        <p:spPr>
          <a:xfrm>
            <a:off x="1695800" y="4423000"/>
            <a:ext cx="6816300"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sz="1200" b="0" i="0" u="none" strike="noStrike" cap="none">
              <a:solidFill>
                <a:srgbClr val="0000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a:solidFill>
                <a:srgbClr val="00005F"/>
              </a:solidFill>
              <a:latin typeface="Calibri"/>
              <a:ea typeface="Calibri"/>
              <a:cs typeface="Calibri"/>
              <a:sym typeface="Calibri"/>
            </a:endParaRPr>
          </a:p>
        </p:txBody>
      </p:sp>
      <p:pic>
        <p:nvPicPr>
          <p:cNvPr id="1053" name="Google Shape;1053;g24d5a73890a_0_541"/>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054" name="Google Shape;1054;g24d5a73890a_0_541" descr="Qr code  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055" name="Google Shape;1055;g24d5a73890a_0_541" descr="Blue text on a white background&#10;&#10;Descrizione generata automaticamente"/>
          <p:cNvPicPr preferRelativeResize="0"/>
          <p:nvPr/>
        </p:nvPicPr>
        <p:blipFill rotWithShape="1">
          <a:blip r:embed="rId6">
            <a:alphaModFix/>
          </a:blip>
          <a:srcRect/>
          <a:stretch/>
        </p:blipFill>
        <p:spPr>
          <a:xfrm>
            <a:off x="6725112" y="4782030"/>
            <a:ext cx="1730543" cy="364958"/>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c4477f9b8a_2_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1c4477f9b8a_2_3"/>
          <p:cNvSpPr txBox="1">
            <a:spLocks noGrp="1"/>
          </p:cNvSpPr>
          <p:nvPr>
            <p:ph type="ctrTitle"/>
          </p:nvPr>
        </p:nvSpPr>
        <p:spPr>
          <a:xfrm>
            <a:off x="427348" y="4147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174" name="Google Shape;174;g1c4477f9b8a_2_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175" name="Google Shape;175;g1c4477f9b8a_2_3"/>
          <p:cNvSpPr/>
          <p:nvPr/>
        </p:nvSpPr>
        <p:spPr>
          <a:xfrm>
            <a:off x="0" y="349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6" name="Google Shape;176;g1c4477f9b8a_2_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77" name="Google Shape;177;g1c4477f9b8a_2_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78" name="Google Shape;178;g1c4477f9b8a_2_3"/>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3.1. A) </a:t>
            </a:r>
            <a:r>
              <a:rPr lang="en-US" sz="2000" b="0" i="0" u="none" strike="noStrike" cap="none">
                <a:solidFill>
                  <a:schemeClr val="dk1"/>
                </a:solidFill>
                <a:latin typeface="Calibri"/>
                <a:ea typeface="Calibri"/>
                <a:cs typeface="Calibri"/>
                <a:sym typeface="Calibri"/>
              </a:rPr>
              <a:t>Passo dopo passo:</a:t>
            </a:r>
            <a:endParaRPr sz="2200" b="1" i="0" u="none" strike="noStrike" cap="none">
              <a:solidFill>
                <a:schemeClr val="dk1"/>
              </a:solidFill>
              <a:latin typeface="Calibri"/>
              <a:ea typeface="Calibri"/>
              <a:cs typeface="Calibri"/>
              <a:sym typeface="Calibri"/>
            </a:endParaRPr>
          </a:p>
        </p:txBody>
      </p:sp>
      <p:sp>
        <p:nvSpPr>
          <p:cNvPr id="179" name="Google Shape;179;g1c4477f9b8a_2_3"/>
          <p:cNvSpPr txBox="1"/>
          <p:nvPr/>
        </p:nvSpPr>
        <p:spPr>
          <a:xfrm>
            <a:off x="296250" y="1941925"/>
            <a:ext cx="85515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1. J.O. va sul </a:t>
            </a:r>
            <a:r>
              <a:rPr lang="en-US" sz="2000" b="1" i="0" u="none" strike="noStrike" cap="none">
                <a:solidFill>
                  <a:schemeClr val="dk1"/>
                </a:solidFill>
                <a:latin typeface="Calibri"/>
                <a:ea typeface="Calibri"/>
                <a:cs typeface="Calibri"/>
                <a:sym typeface="Calibri"/>
              </a:rPr>
              <a:t>sito ufficiale di AirBnB</a:t>
            </a:r>
            <a:r>
              <a:rPr lang="en-US" sz="2000" b="0" i="0" u="none" strike="noStrike" cap="none">
                <a:solidFill>
                  <a:schemeClr val="dk1"/>
                </a:solidFill>
                <a:latin typeface="Calibri"/>
                <a:ea typeface="Calibri"/>
                <a:cs typeface="Calibri"/>
                <a:sym typeface="Calibri"/>
              </a:rPr>
              <a:t> per cercare una casa a Minorca.</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2. J.O. cerca e </a:t>
            </a:r>
            <a:r>
              <a:rPr lang="en-US" sz="2000" b="1" i="0" u="none" strike="noStrike" cap="none">
                <a:solidFill>
                  <a:schemeClr val="dk1"/>
                </a:solidFill>
                <a:latin typeface="Calibri"/>
                <a:ea typeface="Calibri"/>
                <a:cs typeface="Calibri"/>
                <a:sym typeface="Calibri"/>
              </a:rPr>
              <a:t>trova </a:t>
            </a:r>
            <a:r>
              <a:rPr lang="en-US" sz="2000" b="0" i="0" u="none" strike="noStrike" cap="none">
                <a:solidFill>
                  <a:schemeClr val="dk1"/>
                </a:solidFill>
                <a:latin typeface="Calibri"/>
                <a:ea typeface="Calibri"/>
                <a:cs typeface="Calibri"/>
                <a:sym typeface="Calibri"/>
              </a:rPr>
              <a:t>un</a:t>
            </a:r>
            <a:r>
              <a:rPr lang="en-US" sz="2000" b="1" i="0" u="none" strike="noStrike" cap="none">
                <a:solidFill>
                  <a:schemeClr val="dk1"/>
                </a:solidFill>
                <a:latin typeface="Calibri"/>
                <a:ea typeface="Calibri"/>
                <a:cs typeface="Calibri"/>
                <a:sym typeface="Calibri"/>
              </a:rPr>
              <a:t> alloggio </a:t>
            </a:r>
            <a:r>
              <a:rPr lang="en-US" sz="2000" b="0" i="0" u="none" strike="noStrike" cap="none">
                <a:solidFill>
                  <a:schemeClr val="dk1"/>
                </a:solidFill>
                <a:latin typeface="Calibri"/>
                <a:ea typeface="Calibri"/>
                <a:cs typeface="Calibri"/>
                <a:sym typeface="Calibri"/>
              </a:rPr>
              <a:t>adatto e </a:t>
            </a:r>
            <a:r>
              <a:rPr lang="en-US" sz="2000" b="1" i="0" u="none" strike="noStrike" cap="none">
                <a:solidFill>
                  <a:schemeClr val="dk1"/>
                </a:solidFill>
                <a:latin typeface="Calibri"/>
                <a:ea typeface="Calibri"/>
                <a:cs typeface="Calibri"/>
                <a:sym typeface="Calibri"/>
              </a:rPr>
              <a:t>inizia una conversazione con l'ospite, il</a:t>
            </a:r>
            <a:r>
              <a:rPr lang="en-US" sz="2000" b="0"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cui nome è</a:t>
            </a:r>
            <a:r>
              <a:rPr lang="en-US" sz="2000" b="1" i="0" u="none" strike="noStrike" cap="none">
                <a:solidFill>
                  <a:schemeClr val="dk1"/>
                </a:solidFill>
                <a:latin typeface="Calibri"/>
                <a:ea typeface="Calibri"/>
                <a:cs typeface="Calibri"/>
                <a:sym typeface="Calibri"/>
              </a:rPr>
              <a:t> Emilio</a:t>
            </a: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3. J.O. segue le istruzioni sul sito ufficiale. </a:t>
            </a:r>
            <a:r>
              <a:rPr lang="en-US" sz="2000" b="1" i="0" u="none" strike="noStrike" cap="none">
                <a:solidFill>
                  <a:schemeClr val="dk1"/>
                </a:solidFill>
                <a:latin typeface="Calibri"/>
                <a:ea typeface="Calibri"/>
                <a:cs typeface="Calibri"/>
                <a:sym typeface="Calibri"/>
              </a:rPr>
              <a:t>Riceve diverse e-mail dall'account ufficiale di Airbnb che confermano il suo interesse per la casa e la sua disponibilità. A questo punto non ha ancora pagato nulla.</a:t>
            </a:r>
            <a:endParaRPr sz="2000" b="1" i="0" u="none" strike="noStrike" cap="none">
              <a:solidFill>
                <a:schemeClr val="dk1"/>
              </a:solidFill>
              <a:latin typeface="Calibri"/>
              <a:ea typeface="Calibri"/>
              <a:cs typeface="Calibri"/>
              <a:sym typeface="Calibri"/>
            </a:endParaRPr>
          </a:p>
        </p:txBody>
      </p:sp>
      <p:sp>
        <p:nvSpPr>
          <p:cNvPr id="180" name="Google Shape;180;g1c4477f9b8a_2_3"/>
          <p:cNvSpPr txBox="1"/>
          <p:nvPr/>
        </p:nvSpPr>
        <p:spPr>
          <a:xfrm>
            <a:off x="0" y="4626450"/>
            <a:ext cx="9144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Nadal, P. (2017b, 20 giugno). El timo de las falsas (pero casi idénticas) webs de Airbnb. El País. recuperato da: https://elpais.com/elpais/2017/06/20/paco_nadal/1497912545_734848.html</a:t>
            </a:r>
            <a:endParaRPr sz="1200" b="0" i="1" u="none" strike="noStrike" cap="none">
              <a:solidFill>
                <a:srgbClr val="000000"/>
              </a:solidFill>
              <a:latin typeface="Calibri"/>
              <a:ea typeface="Calibri"/>
              <a:cs typeface="Calibri"/>
              <a:sym typeface="Calibri"/>
            </a:endParaRPr>
          </a:p>
        </p:txBody>
      </p:sp>
      <p:pic>
        <p:nvPicPr>
          <p:cNvPr id="181" name="Google Shape;181;g1c4477f9b8a_2_3"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c4477f9b8a_2_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g1c4477f9b8a_2_7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189" name="Google Shape;189;g1c4477f9b8a_2_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190" name="Google Shape;190;g1c4477f9b8a_2_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1" name="Google Shape;191;g1c4477f9b8a_2_7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2" name="Google Shape;192;g1c4477f9b8a_2_7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3" name="Google Shape;193;g1c4477f9b8a_2_76"/>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194" name="Google Shape;194;g1c4477f9b8a_2_76"/>
          <p:cNvSpPr txBox="1"/>
          <p:nvPr/>
        </p:nvSpPr>
        <p:spPr>
          <a:xfrm>
            <a:off x="395525" y="1614350"/>
            <a:ext cx="8551500" cy="2862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4. Emilio dice a J.O. che sta avendo problemi con la piattaforma e </a:t>
            </a:r>
            <a:r>
              <a:rPr lang="en-US" sz="2000" b="1" i="0" u="none" strike="noStrike" cap="none">
                <a:solidFill>
                  <a:schemeClr val="dk1"/>
                </a:solidFill>
                <a:latin typeface="Calibri"/>
                <a:ea typeface="Calibri"/>
                <a:cs typeface="Calibri"/>
                <a:sym typeface="Calibri"/>
              </a:rPr>
              <a:t>chiede l'account e-mail privato di J.O. per fornirgli informazioni sulla casa</a:t>
            </a:r>
            <a:r>
              <a:rPr lang="en-US" sz="2000" b="0" i="0" u="none" strike="noStrike" cap="none">
                <a:solidFill>
                  <a:schemeClr val="dk1"/>
                </a:solidFill>
                <a:latin typeface="Calibri"/>
                <a:ea typeface="Calibri"/>
                <a:cs typeface="Calibri"/>
                <a:sym typeface="Calibri"/>
              </a:rPr>
              <a:t>, sulla sua posizione, ecc.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5. J.O. </a:t>
            </a:r>
            <a:r>
              <a:rPr lang="en-US" sz="2000" b="1" i="0" u="none" strike="noStrike" cap="none">
                <a:solidFill>
                  <a:schemeClr val="dk1"/>
                </a:solidFill>
                <a:latin typeface="Calibri"/>
                <a:ea typeface="Calibri"/>
                <a:cs typeface="Calibri"/>
                <a:sym typeface="Calibri"/>
              </a:rPr>
              <a:t>riceve un'e-mail da Airbnb con un modulo per il pagamento</a:t>
            </a:r>
            <a:r>
              <a:rPr lang="en-US" sz="2000" b="0" i="0" u="none" strike="noStrike" cap="none">
                <a:solidFill>
                  <a:schemeClr val="dk1"/>
                </a:solidFill>
                <a:latin typeface="Calibri"/>
                <a:ea typeface="Calibri"/>
                <a:cs typeface="Calibri"/>
                <a:sym typeface="Calibri"/>
              </a:rPr>
              <a:t> e i proventi per pagare l'alloggio.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6. Non appena il trasferimento è stato effettuato, J.O. </a:t>
            </a:r>
            <a:r>
              <a:rPr lang="en-US" sz="2000" b="1" i="0" u="none" strike="noStrike" cap="none">
                <a:solidFill>
                  <a:schemeClr val="dk1"/>
                </a:solidFill>
                <a:latin typeface="Calibri"/>
                <a:ea typeface="Calibri"/>
                <a:cs typeface="Calibri"/>
                <a:sym typeface="Calibri"/>
              </a:rPr>
              <a:t>riceve una conferma di pagamento e tutte le informazioni sull'alloggio.</a:t>
            </a:r>
            <a:endParaRPr sz="2000" b="1" i="0" u="none" strike="noStrike" cap="none">
              <a:solidFill>
                <a:schemeClr val="dk1"/>
              </a:solidFill>
              <a:latin typeface="Calibri"/>
              <a:ea typeface="Calibri"/>
              <a:cs typeface="Calibri"/>
              <a:sym typeface="Calibri"/>
            </a:endParaRPr>
          </a:p>
        </p:txBody>
      </p:sp>
      <p:sp>
        <p:nvSpPr>
          <p:cNvPr id="195" name="Google Shape;195;g1c4477f9b8a_2_76"/>
          <p:cNvSpPr txBox="1"/>
          <p:nvPr/>
        </p:nvSpPr>
        <p:spPr>
          <a:xfrm>
            <a:off x="80975" y="4636200"/>
            <a:ext cx="86499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1" u="none" strike="noStrike" cap="none">
                <a:solidFill>
                  <a:srgbClr val="05103E"/>
                </a:solidFill>
                <a:highlight>
                  <a:srgbClr val="FFFFFF"/>
                </a:highlight>
                <a:latin typeface="Calibri"/>
                <a:ea typeface="Calibri"/>
                <a:cs typeface="Calibri"/>
                <a:sym typeface="Calibri"/>
              </a:rPr>
              <a:t>Nadal, P. (2017b, 20 giugno). El timo de las falsas (pero casi idénticas) webs de Airbnb. El País. recuperato da: https://elpais.com/elpais/2017/06/20/paco_nadal/1497912545_734848.html</a:t>
            </a:r>
            <a:endParaRPr sz="1400" b="0" i="1" u="none" strike="noStrike" cap="none">
              <a:solidFill>
                <a:srgbClr val="000000"/>
              </a:solidFill>
              <a:latin typeface="Arial"/>
              <a:ea typeface="Arial"/>
              <a:cs typeface="Arial"/>
              <a:sym typeface="Arial"/>
            </a:endParaRPr>
          </a:p>
        </p:txBody>
      </p:sp>
      <p:pic>
        <p:nvPicPr>
          <p:cNvPr id="196" name="Google Shape;196;g1c4477f9b8a_2_76" descr="Blue text on a white background&#10;&#10;Descrizione generata automaticamente"/>
          <p:cNvPicPr preferRelativeResize="0"/>
          <p:nvPr/>
        </p:nvPicPr>
        <p:blipFill rotWithShape="1">
          <a:blip r:embed="rId5">
            <a:alphaModFix/>
          </a:blip>
          <a:srcRect/>
          <a:stretch/>
        </p:blipFill>
        <p:spPr>
          <a:xfrm>
            <a:off x="353683" y="84259"/>
            <a:ext cx="2743200" cy="575510"/>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c4477f9b8a_2_1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pic>
        <p:nvPicPr>
          <p:cNvPr id="203" name="Google Shape;203;g1c4477f9b8a_2_119"/>
          <p:cNvPicPr preferRelativeResize="0"/>
          <p:nvPr/>
        </p:nvPicPr>
        <p:blipFill rotWithShape="1">
          <a:blip r:embed="rId3">
            <a:alphaModFix/>
          </a:blip>
          <a:srcRect/>
          <a:stretch/>
        </p:blipFill>
        <p:spPr>
          <a:xfrm>
            <a:off x="8280230" y="4675106"/>
            <a:ext cx="350168" cy="350168"/>
          </a:xfrm>
          <a:prstGeom prst="rect">
            <a:avLst/>
          </a:prstGeom>
          <a:noFill/>
          <a:ln>
            <a:noFill/>
          </a:ln>
        </p:spPr>
      </p:pic>
      <p:pic>
        <p:nvPicPr>
          <p:cNvPr id="204" name="Google Shape;204;g1c4477f9b8a_2_119" descr="Blue text on a white background&#10;&#10;Descrizione generata automaticamente"/>
          <p:cNvPicPr preferRelativeResize="0"/>
          <p:nvPr/>
        </p:nvPicPr>
        <p:blipFill rotWithShape="1">
          <a:blip r:embed="rId4">
            <a:alphaModFix/>
          </a:blip>
          <a:srcRect/>
          <a:stretch/>
        </p:blipFill>
        <p:spPr>
          <a:xfrm>
            <a:off x="353683" y="84259"/>
            <a:ext cx="2743200" cy="575510"/>
          </a:xfrm>
          <a:prstGeom prst="rect">
            <a:avLst/>
          </a:prstGeom>
          <a:noFill/>
          <a:ln>
            <a:noFill/>
          </a:ln>
        </p:spPr>
      </p:pic>
      <p:pic>
        <p:nvPicPr>
          <p:cNvPr id="205" name="Google Shape;205;g1c4477f9b8a_2_119" descr="A group of people outside of a building&#10;&#10;Descrizione generata automaticamente"/>
          <p:cNvPicPr preferRelativeResize="0"/>
          <p:nvPr/>
        </p:nvPicPr>
        <p:blipFill rotWithShape="1">
          <a:blip r:embed="rId5">
            <a:alphaModFix/>
          </a:blip>
          <a:srcRect/>
          <a:stretch/>
        </p:blipFill>
        <p:spPr>
          <a:xfrm>
            <a:off x="278202" y="655384"/>
            <a:ext cx="8512114" cy="3983693"/>
          </a:xfrm>
          <a:prstGeom prst="rect">
            <a:avLst/>
          </a:prstGeom>
          <a:noFill/>
          <a:ln>
            <a:noFill/>
          </a:ln>
        </p:spPr>
      </p:pic>
      <p:pic>
        <p:nvPicPr>
          <p:cNvPr id="206" name="Google Shape;206;g1c4477f9b8a_2_119"/>
          <p:cNvPicPr preferRelativeResize="0"/>
          <p:nvPr/>
        </p:nvPicPr>
        <p:blipFill rotWithShape="1">
          <a:blip r:embed="rId6">
            <a:alphaModFix/>
          </a:blip>
          <a:srcRect/>
          <a:stretch/>
        </p:blipFill>
        <p:spPr>
          <a:xfrm>
            <a:off x="7656207" y="151819"/>
            <a:ext cx="1174044" cy="428821"/>
          </a:xfrm>
          <a:prstGeom prst="rect">
            <a:avLst/>
          </a:prstGeom>
          <a:noFill/>
          <a:ln>
            <a:noFill/>
          </a:ln>
        </p:spPr>
      </p:pic>
      <p:sp>
        <p:nvSpPr>
          <p:cNvPr id="207" name="Google Shape;207;g1c4477f9b8a_2_1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4458</Words>
  <Application>Microsoft Office PowerPoint</Application>
  <PresentationFormat>Προβολή στην οθόνη (16:9)</PresentationFormat>
  <Paragraphs>552</Paragraphs>
  <Slides>64</Slides>
  <Notes>64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64</vt:i4>
      </vt:variant>
    </vt:vector>
  </HeadingPairs>
  <TitlesOfParts>
    <vt:vector size="71" baseType="lpstr">
      <vt:lpstr>Open Sans</vt:lpstr>
      <vt:lpstr>Play</vt:lpstr>
      <vt:lpstr>Noto Sans Symbols</vt:lpstr>
      <vt:lpstr>Calibri</vt:lpstr>
      <vt:lpstr>Roboto</vt:lpstr>
      <vt:lpstr>Arial</vt:lpstr>
      <vt:lpstr>Θέμα του Office</vt:lpstr>
      <vt:lpstr>  Gestione online del tempo libero:</vt:lpstr>
      <vt:lpstr>1.      Attività introduttiva</vt:lpstr>
      <vt:lpstr>2.      Esercizio comparativo</vt:lpstr>
      <vt:lpstr>2.      Esercizio comparativo</vt:lpstr>
      <vt:lpstr>2.      Esercizio comparativo</vt:lpstr>
      <vt:lpstr>2.      Esercizio comparativo</vt:lpstr>
      <vt:lpstr>3.    Caso di studio </vt:lpstr>
      <vt:lpstr>3.     Caso di studio </vt:lpstr>
      <vt:lpstr>Παρουσίαση του PowerPoint</vt:lpstr>
      <vt:lpstr>3.     Caso di studio </vt:lpstr>
      <vt:lpstr>3.     Caso di studio </vt:lpstr>
      <vt:lpstr>3.     Caso di studio </vt:lpstr>
      <vt:lpstr>3.     Caso di studio </vt:lpstr>
      <vt:lpstr>3.     Caso di studio</vt:lpstr>
      <vt:lpstr>4.      Individua la truffa</vt:lpstr>
      <vt:lpstr>4.      Individua la truffa </vt:lpstr>
      <vt:lpstr>4.      Individua la truffa </vt:lpstr>
      <vt:lpstr>4.      Individua la truffa </vt:lpstr>
      <vt:lpstr>5.      Esercizio </vt:lpstr>
      <vt:lpstr>4.      Individua la truffa </vt:lpstr>
      <vt:lpstr>5.      Esercizio </vt:lpstr>
      <vt:lpstr>5.      Esercizio </vt:lpstr>
      <vt:lpstr>5.      Esercizio </vt:lpstr>
      <vt:lpstr>5.      Esercizio </vt:lpstr>
      <vt:lpstr>5.      Esercizio </vt:lpstr>
      <vt:lpstr>5.      Esercizio </vt:lpstr>
      <vt:lpstr>5.      Esercizio </vt:lpstr>
      <vt:lpstr>5.      Esercizio </vt:lpstr>
      <vt:lpstr>5.      Esercizio </vt:lpstr>
      <vt:lpstr>5.      Esercizio </vt:lpstr>
      <vt:lpstr>5.      Esercizio </vt:lpstr>
      <vt:lpstr>Παρουσίαση του PowerPoint</vt:lpstr>
      <vt:lpstr>  Gestione online del tempo libero:</vt:lpstr>
      <vt:lpstr>1.      Attività introduttiva</vt:lpstr>
      <vt:lpstr>2.      Esercizio comparativo</vt:lpstr>
      <vt:lpstr>3.      Brainstorming</vt:lpstr>
      <vt:lpstr>3.      Brainstorming</vt:lpstr>
      <vt:lpstr>3.      Brainstorming</vt:lpstr>
      <vt:lpstr>3.      Brainstorming</vt:lpstr>
      <vt:lpstr>4.      Dimostrazione</vt:lpstr>
      <vt:lpstr>4.      Dimostrazione</vt:lpstr>
      <vt:lpstr>4.      Dimostrazione</vt:lpstr>
      <vt:lpstr>5.      Esercizio</vt:lpstr>
      <vt:lpstr>6.      Valutazione e riflessione</vt:lpstr>
      <vt:lpstr>Παρουσίαση του PowerPoint</vt:lpstr>
      <vt:lpstr>  Gestione online del tempo libero: </vt:lpstr>
      <vt:lpstr> Introduzione</vt:lpstr>
      <vt:lpstr>1. Introduzione dell'accessibilità del Web</vt:lpstr>
      <vt:lpstr>1.1 Caratteristiche chiave per l'accessibilità del Web</vt:lpstr>
      <vt:lpstr>2. Difetti di conformità all'accessibilità</vt:lpstr>
      <vt:lpstr>3. Migliorare l'accessibilità da parte dell'utente </vt:lpstr>
      <vt:lpstr>4.1 Impostazioni del browser</vt:lpstr>
      <vt:lpstr>4. Impostazioni Browser </vt:lpstr>
      <vt:lpstr>5. Estensioni del browser</vt:lpstr>
      <vt:lpstr>4.2 Impostazioni del browser — provalo!</vt:lpstr>
      <vt:lpstr>5.1 Estensioni del browser — facciamo pratica!</vt:lpstr>
      <vt:lpstr>5.1 Estensioni del browser — facciamo pratica!</vt:lpstr>
      <vt:lpstr>5.1 Estensioni del browser — facciamo pratica!</vt:lpstr>
      <vt:lpstr>5.2 Estensioni del browser: Un potente assistente web</vt:lpstr>
      <vt:lpstr>5.2 Estensioni del browser: Un potente assistente web</vt:lpstr>
      <vt:lpstr>5.3 Un potente assistente web: esercizio</vt:lpstr>
      <vt:lpstr>5.3 Un potente assistente web: esercizio</vt:lpstr>
      <vt:lpstr>5.4 Estensioni del browser: Ultimate Ad Blocker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Gestione online del tempo libero:</dc:title>
  <dc:creator>MM design</dc:creator>
  <cp:lastModifiedBy>Panagiotis Anastassopoulos</cp:lastModifiedBy>
  <cp:revision>1</cp:revision>
  <dcterms:created xsi:type="dcterms:W3CDTF">2020-11-16T07:54:04Z</dcterms:created>
  <dcterms:modified xsi:type="dcterms:W3CDTF">2023-11-17T21:58:53Z</dcterms:modified>
</cp:coreProperties>
</file>