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9" r:id="rId2"/>
    <p:sldMasterId id="2147483680"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8" r:id="rId19"/>
    <p:sldId id="291" r:id="rId20"/>
    <p:sldId id="294" r:id="rId21"/>
    <p:sldId id="297" r:id="rId22"/>
    <p:sldId id="300" r:id="rId23"/>
    <p:sldId id="303" r:id="rId24"/>
    <p:sldId id="306" r:id="rId25"/>
    <p:sldId id="309" r:id="rId26"/>
    <p:sldId id="312" r:id="rId27"/>
    <p:sldId id="315" r:id="rId28"/>
    <p:sldId id="318" r:id="rId29"/>
    <p:sldId id="321" r:id="rId30"/>
    <p:sldId id="324" r:id="rId31"/>
    <p:sldId id="327" r:id="rId32"/>
    <p:sldId id="330" r:id="rId33"/>
    <p:sldId id="333" r:id="rId34"/>
    <p:sldId id="336" r:id="rId35"/>
    <p:sldId id="339" r:id="rId36"/>
    <p:sldId id="342" r:id="rId37"/>
    <p:sldId id="345" r:id="rId38"/>
    <p:sldId id="348" r:id="rId39"/>
    <p:sldId id="351" r:id="rId40"/>
    <p:sldId id="354" r:id="rId41"/>
    <p:sldId id="357" r:id="rId42"/>
    <p:sldId id="360" r:id="rId43"/>
    <p:sldId id="363" r:id="rId44"/>
    <p:sldId id="366" r:id="rId45"/>
    <p:sldId id="369" r:id="rId46"/>
    <p:sldId id="372" r:id="rId47"/>
    <p:sldId id="375" r:id="rId48"/>
    <p:sldId id="378" r:id="rId49"/>
    <p:sldId id="381" r:id="rId50"/>
    <p:sldId id="384" r:id="rId51"/>
    <p:sldId id="387" r:id="rId52"/>
    <p:sldId id="390" r:id="rId53"/>
    <p:sldId id="393" r:id="rId54"/>
    <p:sldId id="396" r:id="rId55"/>
    <p:sldId id="399" r:id="rId56"/>
    <p:sldId id="402" r:id="rId57"/>
    <p:sldId id="405"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lay" panose="020B0604020202020204" charset="0"/>
      <p:regular r:id="rId68"/>
      <p:bold r:id="rId69"/>
    </p:embeddedFont>
  </p:embeddedFontLst>
  <p:custDataLst>
    <p:tags r:id="rId7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 r:id="rId71" roundtripDataSignature="AMtx7mjKEYGUbSKllZ4ZsvSybaRz0Fha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snapToGrid="0">
      <p:cViewPr varScale="1">
        <p:scale>
          <a:sx n="84" d="100"/>
          <a:sy n="84" d="100"/>
        </p:scale>
        <p:origin x="696" y="44"/>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6" name="Google Shape;216;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1" name="Google Shape;23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6" name="Google Shape;24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1" name="Google Shape;26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6" name="Google Shape;2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292" name="Google Shape;2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4477f9b8a_2_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71" name="Google Shape;171;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86" name="Google Shape;18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01" name="Google Shape;20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6" name="Google Shape;216;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2" name="Google Shape;232;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4" name="Google Shape;2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6" name="Google Shape;29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12" name="Google Shape;31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8" name="Google Shape;32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4" name="Google Shape;34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60" name="Google Shape;36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376" name="Google Shape;37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4477f9b8a_0_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c4477f9b8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11" name="Google Shape;111;g1c4477f9b8a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73" name="Google Shape;17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88" name="Google Shape;18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4477f9b8a_2_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03" name="Google Shape;203;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8" name="Google Shape;21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c4477f9b8a_2_6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c4477f9b8a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3" name="Google Shape;233;g1c4477f9b8a_2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4477f9b8a_2_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c4477f9b8a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g1c4477f9b8a_2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c4477f9b8a_2_10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c4477f9b8a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3" name="Google Shape;263;g1c4477f9b8a_2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c4477f9b8a_2_1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c4477f9b8a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8" name="Google Shape;278;g1c4477f9b8a_2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1" name="Google Shape;14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3" name="Google Shape;293;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09" name="Google Shape;309;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5" name="Google Shape;32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1" name="Google Shape;34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57" name="Google Shape;35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373" name="Google Shape;3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6" name="Google Shape;15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71" name="Google Shape;1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86" name="Google Shape;1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spcBef>
                <a:spcPts val="1100"/>
              </a:spcBef>
              <a:spcAft>
                <a:spcPct val="0"/>
              </a:spcAft>
              <a:buClr>
                <a:schemeClr val="dk1"/>
              </a:buClr>
              <a:buSzPts val="1100"/>
              <a:buFont typeface="Noto Sans Symbols"/>
              <a:buChar char="❑"/>
            </a:pPr>
            <a:r>
              <a:rPr lang="en-US" sz="2000"/>
              <a:t>You will have to form two teams.</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The educator distributes several props to each team.</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Each prop has a word related to e-government services. </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You will have to group the props related only to e-participation.</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First team to do so, wins.</a:t>
            </a:r>
            <a:endParaRPr sz="1400">
              <a:latin typeface="Arial"/>
              <a:ea typeface="Arial"/>
              <a:cs typeface="Arial"/>
              <a:sym typeface="Arial"/>
            </a:endParaRPr>
          </a:p>
          <a:p>
            <a:pPr marL="0" lvl="0" indent="0" algn="just" rtl="0">
              <a:spcBef>
                <a:spcPts val="1100"/>
              </a:spcBef>
              <a:spcAft>
                <a:spcPct val="0"/>
              </a:spcAft>
              <a:buClr>
                <a:schemeClr val="dk1"/>
              </a:buClr>
              <a:buSzPts val="1100"/>
              <a:buFont typeface="Arial"/>
              <a:buNone/>
            </a:pPr>
            <a:endParaRPr sz="1800"/>
          </a:p>
          <a:p>
            <a:pPr marL="0" lvl="0" indent="0" algn="l" rtl="0">
              <a:lnSpc>
                <a:spcPct val="100000"/>
              </a:lnSpc>
              <a:spcBef>
                <a:spcPct val="0"/>
              </a:spcBef>
              <a:spcAft>
                <a:spcPct val="0"/>
              </a:spcAft>
              <a:buSzPts val="1400"/>
              <a:buNone/>
            </a:pPr>
            <a:endParaRPr/>
          </a:p>
        </p:txBody>
      </p:sp>
      <p:sp>
        <p:nvSpPr>
          <p:cNvPr id="201" name="Google Shape;201;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our.space/" TargetMode="External"/><Relationship Id="rId3" Type="http://schemas.openxmlformats.org/officeDocument/2006/relationships/image" Target="../media/image4.png"/><Relationship Id="rId7" Type="http://schemas.openxmlformats.org/officeDocument/2006/relationships/hyperlink" Target="https://www.citizenlab.co/"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consulproject.org/en/" TargetMode="External"/><Relationship Id="rId11" Type="http://schemas.openxmlformats.org/officeDocument/2006/relationships/image" Target="../media/image3.jpeg"/><Relationship Id="rId5" Type="http://schemas.openxmlformats.org/officeDocument/2006/relationships/hyperlink" Target="https://joinup.ec.europa.eu/collection/eparticipation-and-evoting" TargetMode="External"/><Relationship Id="rId10" Type="http://schemas.openxmlformats.org/officeDocument/2006/relationships/hyperlink" Target="https://mybb.com/" TargetMode="External"/><Relationship Id="rId4" Type="http://schemas.openxmlformats.org/officeDocument/2006/relationships/image" Target="../media/image5.png"/><Relationship Id="rId9" Type="http://schemas.openxmlformats.org/officeDocument/2006/relationships/hyperlink" Target="https://decidim.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3.jpe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yrpri.org/domain/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hange.org/" TargetMode="External"/><Relationship Id="rId5" Type="http://schemas.openxmlformats.org/officeDocument/2006/relationships/hyperlink" Target="https://www.citizenlab.co/" TargetMode="External"/><Relationship Id="rId4" Type="http://schemas.openxmlformats.org/officeDocument/2006/relationships/image" Target="../media/image5.png"/><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4" name="Google Shape;84;p1"/>
          <p:cNvSpPr txBox="1">
            <a:spLocks noGrp="1"/>
          </p:cNvSpPr>
          <p:nvPr>
            <p:ph type="ctrTitle"/>
          </p:nvPr>
        </p:nvSpPr>
        <p:spPr>
          <a:xfrm>
            <a:off x="5397484" y="1530273"/>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a:solidFill>
                  <a:srgbClr val="1F108C"/>
                </a:solidFill>
              </a:rPr>
              <a:t>  e-government activities</a:t>
            </a:r>
            <a:endParaRPr sz="3600">
              <a:solidFill>
                <a:srgbClr val="1F108C"/>
              </a:solidFill>
            </a:endParaRPr>
          </a:p>
        </p:txBody>
      </p:sp>
      <p:sp>
        <p:nvSpPr>
          <p:cNvPr id="86" name="Google Shape;86;p1"/>
          <p:cNvSpPr txBox="1">
            <a:spLocks noGrp="1"/>
          </p:cNvSpPr>
          <p:nvPr>
            <p:ph type="subTitle" idx="1"/>
          </p:nvPr>
        </p:nvSpPr>
        <p:spPr>
          <a:xfrm>
            <a:off x="5919638" y="3181775"/>
            <a:ext cx="2668550" cy="671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n-US" sz="9600" b="1">
                <a:solidFill>
                  <a:srgbClr val="00B050"/>
                </a:solidFill>
              </a:rPr>
              <a:t>e-participation</a:t>
            </a:r>
            <a:endParaRPr dirty="0"/>
          </a:p>
          <a:p>
            <a:pPr marL="0" lvl="0" indent="0" algn="ctr" rtl="0">
              <a:lnSpc>
                <a:spcPct val="100000"/>
              </a:lnSpc>
              <a:spcBef>
                <a:spcPts val="360"/>
              </a:spcBef>
              <a:spcAft>
                <a:spcPct val="0"/>
              </a:spcAft>
              <a:buClr>
                <a:srgbClr val="888888"/>
              </a:buClr>
              <a:buSzTx/>
              <a:buNone/>
            </a:pPr>
            <a:endParaRPr sz="7200" b="1" dirty="0">
              <a:solidFill>
                <a:srgbClr val="1F108C"/>
              </a:solidFill>
            </a:endParaRPr>
          </a:p>
          <a:p>
            <a:pPr marL="0" lvl="0" indent="0" algn="ctr" rtl="0">
              <a:lnSpc>
                <a:spcPct val="100000"/>
              </a:lnSpc>
              <a:spcBef>
                <a:spcPts val="280"/>
              </a:spcBef>
              <a:spcAft>
                <a:spcPct val="0"/>
              </a:spcAft>
              <a:buClr>
                <a:srgbClr val="5324D6"/>
              </a:buClr>
              <a:buSzTx/>
              <a:buNone/>
            </a:pPr>
            <a:r>
              <a:rPr lang="en-US" sz="5600" dirty="0">
                <a:solidFill>
                  <a:srgbClr val="5324D6"/>
                </a:solidFill>
              </a:rPr>
              <a:t> </a:t>
            </a:r>
            <a:r>
              <a:rPr lang="en-US" dirty="0">
                <a:solidFill>
                  <a:srgbClr val="5324D6"/>
                </a:solidFill>
              </a:rPr>
              <a:t> </a:t>
            </a:r>
            <a:endParaRPr dirty="0"/>
          </a:p>
          <a:p>
            <a:pPr marL="0" lvl="0" indent="0" algn="ctr" rtl="0">
              <a:lnSpc>
                <a:spcPct val="100000"/>
              </a:lnSpc>
              <a:spcBef>
                <a:spcPts val="160"/>
              </a:spcBef>
              <a:spcAft>
                <a:spcPct val="0"/>
              </a:spcAft>
              <a:buClr>
                <a:srgbClr val="5324D6"/>
              </a:buClr>
              <a:buSzTx/>
              <a:buNone/>
            </a:pPr>
            <a:r>
              <a:rPr lang="en-US" dirty="0">
                <a:solidFill>
                  <a:srgbClr val="5324D6"/>
                </a:solidFill>
              </a:rPr>
              <a:t> </a:t>
            </a:r>
            <a:endParaRPr dirty="0"/>
          </a:p>
        </p:txBody>
      </p:sp>
      <p:cxnSp>
        <p:nvCxnSpPr>
          <p:cNvPr id="87" name="Google Shape;87;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8" name="Google Shape;88;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9" name="Google Shape;89;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pic>
        <p:nvPicPr>
          <p:cNvPr id="90" name="Google Shape;90;p1"/>
          <p:cNvPicPr preferRelativeResize="0"/>
          <p:nvPr/>
        </p:nvPicPr>
        <p:blipFill>
          <a:blip r:embed="rId5">
            <a:alphaModFix/>
          </a:blip>
          <a:stretch>
            <a:fillRect/>
          </a:stretch>
        </p:blipFill>
        <p:spPr>
          <a:xfrm>
            <a:off x="6620525" y="4618600"/>
            <a:ext cx="1855452" cy="411600"/>
          </a:xfrm>
          <a:prstGeom prst="rect">
            <a:avLst/>
          </a:prstGeom>
          <a:noFill/>
          <a:ln>
            <a:noFill/>
          </a:ln>
        </p:spPr>
      </p:pic>
      <p:sp>
        <p:nvSpPr>
          <p:cNvPr id="91" name="Google Shape;91;p1"/>
          <p:cNvSpPr txBox="1"/>
          <p:nvPr/>
        </p:nvSpPr>
        <p:spPr>
          <a:xfrm>
            <a:off x="6524400" y="3943500"/>
            <a:ext cx="2619600" cy="6096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ct val="0"/>
              </a:spcBef>
              <a:spcAft>
                <a:spcPct val="0"/>
              </a:spcAft>
              <a:buClr>
                <a:schemeClr val="dk1"/>
              </a:buClr>
              <a:buSzPts val="1100"/>
              <a:buFont typeface="Arial"/>
              <a:buNone/>
            </a:pPr>
            <a:r>
              <a:rPr lang="en-US" sz="600" b="0" i="1" u="none" strike="noStrike" cap="none">
                <a:solidFill>
                  <a:srgbClr val="20124D"/>
                </a:solidFill>
                <a:latin typeface="Open Sans"/>
                <a:ea typeface="Open Sans"/>
                <a:cs typeface="Open Sans"/>
                <a:sym typeface="Open Sans"/>
              </a:rPr>
              <a:t>“</a:t>
            </a:r>
            <a:r>
              <a:rPr lang="en-US" sz="600" b="0" i="1" u="none" strike="noStrike" cap="none">
                <a:solidFill>
                  <a:srgbClr val="20124D"/>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a:t>
            </a:r>
            <a:r>
              <a:rPr lang="en-US" sz="500" b="0" i="1" u="none" strike="noStrike" cap="none">
                <a:solidFill>
                  <a:srgbClr val="20124D"/>
                </a:solidFill>
                <a:latin typeface="Calibri"/>
                <a:ea typeface="Calibri"/>
                <a:cs typeface="Calibri"/>
                <a:sym typeface="Calibri"/>
              </a:rPr>
              <a:t>Executive </a:t>
            </a:r>
            <a:r>
              <a:rPr lang="en-US" sz="600" b="0" i="1" u="none" strike="noStrike" cap="none">
                <a:solidFill>
                  <a:srgbClr val="20124D"/>
                </a:solidFill>
                <a:latin typeface="Calibri"/>
                <a:ea typeface="Calibri"/>
                <a:cs typeface="Calibri"/>
                <a:sym typeface="Calibri"/>
              </a:rPr>
              <a:t>Agency (EACEA). Neither the European Union nor EACEA can be held responsible for them.</a:t>
            </a:r>
            <a:r>
              <a:rPr lang="en-US" sz="600" b="0" i="1" u="none" strike="noStrike" cap="none">
                <a:solidFill>
                  <a:srgbClr val="20124D"/>
                </a:solidFill>
                <a:latin typeface="Open Sans"/>
                <a:ea typeface="Open Sans"/>
                <a:cs typeface="Open Sans"/>
                <a:sym typeface="Open Sans"/>
              </a:rPr>
              <a:t>”</a:t>
            </a:r>
            <a:endParaRPr sz="600" b="0" i="1" u="none" strike="noStrike" cap="none">
              <a:solidFill>
                <a:srgbClr val="20124D"/>
              </a:solidFill>
              <a:latin typeface="Arial"/>
              <a:ea typeface="Arial"/>
              <a:cs typeface="Arial"/>
              <a:sym typeface="Arial"/>
            </a:endParaRPr>
          </a:p>
        </p:txBody>
      </p:sp>
      <p:sp>
        <p:nvSpPr>
          <p:cNvPr id="92" name="Google Shape;92;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Project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20" name="Google Shape;220;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21" name="Google Shape;221;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2" name="Google Shape;222;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3" name="Google Shape;223;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4" name="Google Shape;224;g1c45d1c72da_1_15"/>
          <p:cNvSpPr txBox="1"/>
          <p:nvPr/>
        </p:nvSpPr>
        <p:spPr>
          <a:xfrm>
            <a:off x="412848" y="1383405"/>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e-government services</a:t>
            </a:r>
            <a:endParaRPr sz="2200" b="1" i="0" u="none" strike="noStrike" cap="none">
              <a:solidFill>
                <a:schemeClr val="dk1"/>
              </a:solidFill>
              <a:latin typeface="Calibri"/>
              <a:ea typeface="Calibri"/>
              <a:cs typeface="Calibri"/>
              <a:sym typeface="Calibri"/>
            </a:endParaRPr>
          </a:p>
        </p:txBody>
      </p:sp>
      <p:sp>
        <p:nvSpPr>
          <p:cNvPr id="225" name="Google Shape;225;g1c45d1c72da_1_15"/>
          <p:cNvSpPr txBox="1"/>
          <p:nvPr/>
        </p:nvSpPr>
        <p:spPr>
          <a:xfrm>
            <a:off x="515959" y="2034768"/>
            <a:ext cx="7034566" cy="214516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1. Online consultation platform</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2. e-procurement platform for government contracts</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3. Digital public records archive</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4. Electronic voting system</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5. Crowdsourcing tool for policy ideas</a:t>
            </a:r>
            <a:endParaRPr/>
          </a:p>
          <a:p>
            <a:pPr marL="0" marR="0" lvl="0" indent="0" algn="just" rtl="0">
              <a:lnSpc>
                <a:spcPct val="115000"/>
              </a:lnSpc>
              <a:spcBef>
                <a:spcPct val="0"/>
              </a:spcBef>
              <a:spcAft>
                <a:spcPct val="0"/>
              </a:spcAft>
              <a:buNone/>
            </a:pPr>
            <a:endParaRPr sz="1600" b="0" i="0" u="none" strike="noStrike" cap="none">
              <a:solidFill>
                <a:schemeClr val="dk1"/>
              </a:solidFill>
              <a:latin typeface="Calibri"/>
              <a:ea typeface="Calibri"/>
              <a:cs typeface="Calibri"/>
              <a:sym typeface="Calibri"/>
            </a:endParaRPr>
          </a:p>
        </p:txBody>
      </p:sp>
      <p:pic>
        <p:nvPicPr>
          <p:cNvPr id="226" name="Google Shape;226;g1c45d1c72da_1_1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27" name="Google Shape;227;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35" name="Google Shape;235;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36" name="Google Shape;236;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7" name="Google Shape;237;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8" name="Google Shape;238;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39" name="Google Shape;239;p10"/>
          <p:cNvSpPr txBox="1"/>
          <p:nvPr/>
        </p:nvSpPr>
        <p:spPr>
          <a:xfrm>
            <a:off x="412848" y="1383718"/>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e-government services</a:t>
            </a:r>
            <a:endParaRPr sz="2200" b="1" i="0" u="none" strike="noStrike" cap="none">
              <a:solidFill>
                <a:schemeClr val="dk1"/>
              </a:solidFill>
              <a:latin typeface="Calibri"/>
              <a:ea typeface="Calibri"/>
              <a:cs typeface="Calibri"/>
              <a:sym typeface="Calibri"/>
            </a:endParaRPr>
          </a:p>
        </p:txBody>
      </p:sp>
      <p:sp>
        <p:nvSpPr>
          <p:cNvPr id="240" name="Google Shape;240;p10"/>
          <p:cNvSpPr txBox="1"/>
          <p:nvPr/>
        </p:nvSpPr>
        <p:spPr>
          <a:xfrm>
            <a:off x="515958" y="2049418"/>
            <a:ext cx="8314293"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6.   Online petition platform</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7.   Online payment system for taxes and fees</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8.   Collaborative decision-making software</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9.   Digital citizen survey tool</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10. Online platform for citizen complaints and feedback</a:t>
            </a:r>
            <a:endParaRPr/>
          </a:p>
        </p:txBody>
      </p:sp>
      <p:pic>
        <p:nvPicPr>
          <p:cNvPr id="241" name="Google Shape;241;p1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42" name="Google Shape;242;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50" name="Google Shape;250;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1" name="Google Shape;251;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2" name="Google Shape;252;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3" name="Google Shape;253;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4" name="Google Shape;254;p11"/>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Discussion topic</a:t>
            </a:r>
            <a:endParaRPr sz="2200" b="1" i="0" u="none" strike="noStrike" cap="none">
              <a:solidFill>
                <a:schemeClr val="dk1"/>
              </a:solidFill>
              <a:latin typeface="Calibri"/>
              <a:ea typeface="Calibri"/>
              <a:cs typeface="Calibri"/>
              <a:sym typeface="Calibri"/>
            </a:endParaRPr>
          </a:p>
        </p:txBody>
      </p:sp>
      <p:sp>
        <p:nvSpPr>
          <p:cNvPr id="255" name="Google Shape;255;p11"/>
          <p:cNvSpPr txBox="1"/>
          <p:nvPr/>
        </p:nvSpPr>
        <p:spPr>
          <a:xfrm>
            <a:off x="412846" y="2137505"/>
            <a:ext cx="598123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Which of the given e-government services are related to e-participation? </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Please justify your answer.</a:t>
            </a:r>
            <a:endParaRPr sz="2000" b="0" i="0" u="none" strike="noStrike" cap="none">
              <a:solidFill>
                <a:schemeClr val="dk1"/>
              </a:solidFill>
              <a:latin typeface="Calibri"/>
              <a:ea typeface="Calibri"/>
              <a:cs typeface="Calibri"/>
              <a:sym typeface="Calibri"/>
            </a:endParaRPr>
          </a:p>
        </p:txBody>
      </p:sp>
      <p:pic>
        <p:nvPicPr>
          <p:cNvPr id="256" name="Google Shape;256;p11"/>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57" name="Google Shape;257;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65" name="Google Shape;265;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6" name="Google Shape;266;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7" name="Google Shape;267;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68" name="Google Shape;268;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69" name="Google Shape;269;p25"/>
          <p:cNvSpPr txBox="1"/>
          <p:nvPr/>
        </p:nvSpPr>
        <p:spPr>
          <a:xfrm>
            <a:off x="412848" y="1346081"/>
            <a:ext cx="62098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Become a part of decision-making processes!</a:t>
            </a:r>
            <a:endParaRPr sz="2200" b="1" i="0" u="none" strike="noStrike" cap="none">
              <a:solidFill>
                <a:schemeClr val="dk1"/>
              </a:solidFill>
              <a:latin typeface="Calibri"/>
              <a:ea typeface="Calibri"/>
              <a:cs typeface="Calibri"/>
              <a:sym typeface="Calibri"/>
            </a:endParaRPr>
          </a:p>
        </p:txBody>
      </p:sp>
      <p:sp>
        <p:nvSpPr>
          <p:cNvPr id="270" name="Google Shape;270;p25"/>
          <p:cNvSpPr txBox="1"/>
          <p:nvPr/>
        </p:nvSpPr>
        <p:spPr>
          <a:xfrm>
            <a:off x="412506" y="1922081"/>
            <a:ext cx="73677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Clr>
                <a:schemeClr val="dk1"/>
              </a:buClr>
              <a:buSzPts val="1100"/>
              <a:buFont typeface="Arial"/>
              <a:buNone/>
            </a:pPr>
            <a:r>
              <a:rPr lang="en-US" sz="2000">
                <a:solidFill>
                  <a:schemeClr val="dk1"/>
                </a:solidFill>
                <a:latin typeface="Calibri"/>
                <a:ea typeface="Calibri"/>
                <a:cs typeface="Calibri"/>
                <a:sym typeface="Calibri"/>
              </a:rPr>
              <a:t>As</a:t>
            </a:r>
            <a:r>
              <a:rPr lang="en-US" sz="2000" b="0" i="0" u="none" strike="noStrike" cap="none">
                <a:solidFill>
                  <a:schemeClr val="dk1"/>
                </a:solidFill>
                <a:latin typeface="Calibri"/>
                <a:ea typeface="Calibri"/>
                <a:cs typeface="Calibri"/>
                <a:sym typeface="Calibri"/>
              </a:rPr>
              <a:t> learners-citizens we</a:t>
            </a:r>
            <a:r>
              <a:rPr lang="en-US" sz="2000">
                <a:solidFill>
                  <a:schemeClr val="dk1"/>
                </a:solidFill>
                <a:latin typeface="Calibri"/>
                <a:ea typeface="Calibri"/>
                <a:cs typeface="Calibri"/>
                <a:sym typeface="Calibri"/>
              </a:rPr>
              <a:t>’ll </a:t>
            </a:r>
            <a:r>
              <a:rPr lang="en-US" sz="2000" b="0" i="0" u="none" strike="noStrike" cap="none">
                <a:solidFill>
                  <a:schemeClr val="dk1"/>
                </a:solidFill>
                <a:latin typeface="Calibri"/>
                <a:ea typeface="Calibri"/>
                <a:cs typeface="Calibri"/>
                <a:sym typeface="Calibri"/>
              </a:rPr>
              <a:t>take time to read and understand the given topic and eventually we</a:t>
            </a:r>
            <a:r>
              <a:rPr lang="en-US" sz="2000">
                <a:solidFill>
                  <a:schemeClr val="dk1"/>
                </a:solidFill>
                <a:latin typeface="Calibri"/>
                <a:ea typeface="Calibri"/>
                <a:cs typeface="Calibri"/>
                <a:sym typeface="Calibri"/>
              </a:rPr>
              <a:t>’ll </a:t>
            </a:r>
            <a:r>
              <a:rPr lang="en-US" sz="2000" b="0" i="0" u="none" strike="noStrike" cap="none">
                <a:solidFill>
                  <a:schemeClr val="dk1"/>
                </a:solidFill>
                <a:latin typeface="Calibri"/>
                <a:ea typeface="Calibri"/>
                <a:cs typeface="Calibri"/>
                <a:sym typeface="Calibri"/>
              </a:rPr>
              <a:t>provide a justified response. </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Thus, </a:t>
            </a:r>
            <a:r>
              <a:rPr lang="en-US" sz="2000">
                <a:solidFill>
                  <a:schemeClr val="dk1"/>
                </a:solidFill>
                <a:latin typeface="Calibri"/>
                <a:ea typeface="Calibri"/>
                <a:cs typeface="Calibri"/>
                <a:sym typeface="Calibri"/>
              </a:rPr>
              <a:t>we</a:t>
            </a:r>
            <a:r>
              <a:rPr lang="en-US" sz="2000" b="0" i="0" u="none" strike="noStrike" cap="none">
                <a:solidFill>
                  <a:schemeClr val="dk1"/>
                </a:solidFill>
                <a:latin typeface="Calibri"/>
                <a:ea typeface="Calibri"/>
                <a:cs typeface="Calibri"/>
                <a:sym typeface="Calibri"/>
              </a:rPr>
              <a:t> become engaged with the concept of e-participation and build a solid understanding around its ecosystem. </a:t>
            </a:r>
            <a:endParaRPr sz="2000" b="0" i="0" u="none" strike="noStrike" cap="none">
              <a:solidFill>
                <a:schemeClr val="dk1"/>
              </a:solidFill>
              <a:latin typeface="Calibri"/>
              <a:ea typeface="Calibri"/>
              <a:cs typeface="Calibri"/>
              <a:sym typeface="Calibri"/>
            </a:endParaRPr>
          </a:p>
        </p:txBody>
      </p:sp>
      <p:pic>
        <p:nvPicPr>
          <p:cNvPr id="271" name="Google Shape;271;p2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72" name="Google Shape;272;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80" name="Google Shape;280;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1" name="Google Shape;281;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2" name="Google Shape;282;p2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3" name="Google Shape;283;p2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4" name="Google Shape;284;p26"/>
          <p:cNvSpPr txBox="1"/>
          <p:nvPr/>
        </p:nvSpPr>
        <p:spPr>
          <a:xfrm>
            <a:off x="412848" y="1344098"/>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Evaluation and Reflection</a:t>
            </a:r>
            <a:endParaRPr sz="2200" b="1" i="0" u="none" strike="noStrike" cap="none">
              <a:solidFill>
                <a:schemeClr val="dk1"/>
              </a:solidFill>
              <a:latin typeface="Calibri"/>
              <a:ea typeface="Calibri"/>
              <a:cs typeface="Calibri"/>
              <a:sym typeface="Calibri"/>
            </a:endParaRPr>
          </a:p>
        </p:txBody>
      </p:sp>
      <p:pic>
        <p:nvPicPr>
          <p:cNvPr id="285" name="Google Shape;285;p26"/>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86" name="Google Shape;286;p2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287" name="Google Shape;287;p26"/>
          <p:cNvPicPr preferRelativeResize="0"/>
          <p:nvPr/>
        </p:nvPicPr>
        <p:blipFill>
          <a:blip r:embed="rId6">
            <a:alphaModFix/>
          </a:blip>
          <a:stretch>
            <a:fillRect/>
          </a:stretch>
        </p:blipFill>
        <p:spPr>
          <a:xfrm>
            <a:off x="2627898" y="3396854"/>
            <a:ext cx="3700182" cy="1405022"/>
          </a:xfrm>
          <a:prstGeom prst="rect">
            <a:avLst/>
          </a:prstGeom>
          <a:noFill/>
          <a:ln>
            <a:noFill/>
          </a:ln>
        </p:spPr>
      </p:pic>
      <p:sp>
        <p:nvSpPr>
          <p:cNvPr id="288" name="Google Shape;288;p26"/>
          <p:cNvSpPr txBox="1"/>
          <p:nvPr/>
        </p:nvSpPr>
        <p:spPr>
          <a:xfrm>
            <a:off x="195391" y="1663471"/>
            <a:ext cx="8634860" cy="179121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Was the digital platform user-friendly and easy for you to use?</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Are you planning to use e-participation platforms in the future?</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What is your opinion on the use of e-participation platforms? Have you found them to be effective in increasing citizen engagement and participation in the policymaking process? </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Do you believe they have the potential to improve transparency, accountability, and citizen engagement in government decision-making? </a:t>
            </a:r>
            <a:endParaRPr sz="16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grpSp>
        <p:nvGrpSpPr>
          <p:cNvPr id="294" name="Google Shape;294;p12"/>
          <p:cNvGrpSpPr/>
          <p:nvPr/>
        </p:nvGrpSpPr>
        <p:grpSpPr>
          <a:xfrm>
            <a:off x="3491883" y="-20537"/>
            <a:ext cx="5643857" cy="4925766"/>
            <a:chOff x="0" y="0"/>
            <a:chExt cx="31136" cy="95943"/>
          </a:xfrm>
        </p:grpSpPr>
        <p:sp>
          <p:nvSpPr>
            <p:cNvPr id="295" name="Google Shape;295;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6" name="Google Shape;296;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97" name="Google Shape;297;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8" name="Google Shape;298;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99" name="Google Shape;299;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00" name="Google Shape;300;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Project</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01" name="Google Shape;301;p12"/>
          <p:cNvSpPr txBox="1"/>
          <p:nvPr/>
        </p:nvSpPr>
        <p:spPr>
          <a:xfrm>
            <a:off x="7125730" y="4121924"/>
            <a:ext cx="2054782"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302" name="Google Shape;302;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03" name="Google Shape;303;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04" name="Google Shape;304;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305" name="Google Shape;305;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306" name="Google Shape;306;p12"/>
          <p:cNvPicPr preferRelativeResize="0"/>
          <p:nvPr/>
        </p:nvPicPr>
        <p:blipFill>
          <a:blip r:embed="rId6">
            <a:alphaModFix/>
          </a:blip>
          <a:stretch>
            <a:fillRect/>
          </a:stretch>
        </p:blipFill>
        <p:spPr>
          <a:xfrm>
            <a:off x="7218052" y="4726204"/>
            <a:ext cx="1781175" cy="371475"/>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txBox="1">
            <a:spLocks noGrp="1"/>
          </p:cNvSpPr>
          <p:nvPr>
            <p:ph type="ctrTitle"/>
          </p:nvPr>
        </p:nvSpPr>
        <p:spPr>
          <a:xfrm>
            <a:off x="5397484" y="1530273"/>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a:solidFill>
                  <a:srgbClr val="1F108C"/>
                </a:solidFill>
              </a:rPr>
              <a:t>  e-government activities</a:t>
            </a:r>
            <a:endParaRPr sz="3600">
              <a:solidFill>
                <a:srgbClr val="1F108C"/>
              </a:solidFill>
            </a:endParaRPr>
          </a:p>
        </p:txBody>
      </p:sp>
      <p:sp>
        <p:nvSpPr>
          <p:cNvPr id="85" name="Google Shape;85;p1"/>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p-consulting    |     </a:t>
            </a:r>
            <a:r>
              <a:rPr lang="en-US" sz="900" b="0" i="0" u="none" strike="noStrike" cap="none">
                <a:solidFill>
                  <a:srgbClr val="1F108C"/>
                </a:solidFill>
                <a:latin typeface="Calibri"/>
                <a:ea typeface="Calibri"/>
                <a:cs typeface="Calibri"/>
                <a:sym typeface="Calibri"/>
              </a:rPr>
              <a:t>April 2023</a:t>
            </a:r>
            <a:endParaRPr sz="1400" b="0" i="0" u="none" strike="noStrike" cap="none">
              <a:solidFill>
                <a:srgbClr val="000000"/>
              </a:solidFill>
              <a:latin typeface="Arial"/>
              <a:ea typeface="Arial"/>
              <a:cs typeface="Arial"/>
              <a:sym typeface="Arial"/>
            </a:endParaRPr>
          </a:p>
        </p:txBody>
      </p:sp>
      <p:sp>
        <p:nvSpPr>
          <p:cNvPr id="86" name="Google Shape;86;p1"/>
          <p:cNvSpPr txBox="1">
            <a:spLocks noGrp="1"/>
          </p:cNvSpPr>
          <p:nvPr>
            <p:ph type="subTitle" idx="1"/>
          </p:nvPr>
        </p:nvSpPr>
        <p:spPr>
          <a:xfrm>
            <a:off x="5847188" y="3176750"/>
            <a:ext cx="2668500"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n-US" sz="9600" b="1">
                <a:solidFill>
                  <a:srgbClr val="00B050"/>
                </a:solidFill>
              </a:rPr>
              <a:t>e-policy Making </a:t>
            </a:r>
            <a:endParaRPr sz="9600" b="1">
              <a:solidFill>
                <a:srgbClr val="00B050"/>
              </a:solidFill>
            </a:endParaRPr>
          </a:p>
          <a:p>
            <a:pPr marL="0" lvl="0" indent="0" algn="ctr" rtl="0">
              <a:lnSpc>
                <a:spcPct val="100000"/>
              </a:lnSpc>
              <a:spcBef>
                <a:spcPct val="0"/>
              </a:spcBef>
              <a:spcAft>
                <a:spcPct val="0"/>
              </a:spcAft>
              <a:buClr>
                <a:srgbClr val="1F108C"/>
              </a:buClr>
              <a:buSzTx/>
              <a:buNone/>
            </a:pPr>
            <a:r>
              <a:rPr lang="en-US" sz="9600" b="1">
                <a:solidFill>
                  <a:srgbClr val="00B050"/>
                </a:solidFill>
              </a:rPr>
              <a:t>(Activity 2)</a:t>
            </a:r>
            <a:endParaRPr/>
          </a:p>
          <a:p>
            <a:pPr marL="0" lvl="0" indent="0" algn="ctr" rtl="0">
              <a:lnSpc>
                <a:spcPct val="100000"/>
              </a:lnSpc>
              <a:spcBef>
                <a:spcPts val="360"/>
              </a:spcBef>
              <a:spcAft>
                <a:spcPct val="0"/>
              </a:spcAft>
              <a:buClr>
                <a:srgbClr val="888888"/>
              </a:buClr>
              <a:buSzTx/>
              <a:buNone/>
            </a:pPr>
            <a:endParaRPr sz="7200" b="1">
              <a:solidFill>
                <a:srgbClr val="1F108C"/>
              </a:solidFill>
            </a:endParaRPr>
          </a:p>
          <a:p>
            <a:pPr marL="0" lvl="0" indent="0" algn="ctr" rtl="0">
              <a:lnSpc>
                <a:spcPct val="100000"/>
              </a:lnSpc>
              <a:spcBef>
                <a:spcPts val="280"/>
              </a:spcBef>
              <a:spcAft>
                <a:spcPct val="0"/>
              </a:spcAft>
              <a:buClr>
                <a:srgbClr val="5324D6"/>
              </a:buClr>
              <a:buSzTx/>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ct val="0"/>
              </a:spcAft>
              <a:buClr>
                <a:srgbClr val="5324D6"/>
              </a:buClr>
              <a:buSzTx/>
              <a:buNone/>
            </a:pPr>
            <a:r>
              <a:rPr lang="en-US">
                <a:solidFill>
                  <a:srgbClr val="5324D6"/>
                </a:solidFill>
              </a:rPr>
              <a:t> </a:t>
            </a:r>
            <a:endParaRPr/>
          </a:p>
        </p:txBody>
      </p:sp>
      <p:cxnSp>
        <p:nvCxnSpPr>
          <p:cNvPr id="87" name="Google Shape;87;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8" name="Google Shape;88;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9" name="Google Shape;89;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pic>
        <p:nvPicPr>
          <p:cNvPr id="90" name="Google Shape;90;p1"/>
          <p:cNvPicPr preferRelativeResize="0"/>
          <p:nvPr/>
        </p:nvPicPr>
        <p:blipFill>
          <a:blip r:embed="rId5">
            <a:alphaModFix/>
          </a:blip>
          <a:stretch>
            <a:fillRect/>
          </a:stretch>
        </p:blipFill>
        <p:spPr>
          <a:xfrm>
            <a:off x="6660250" y="4579600"/>
            <a:ext cx="1960351" cy="411600"/>
          </a:xfrm>
          <a:prstGeom prst="rect">
            <a:avLst/>
          </a:prstGeom>
          <a:noFill/>
          <a:ln>
            <a:noFill/>
          </a:ln>
        </p:spPr>
      </p:pic>
      <p:sp>
        <p:nvSpPr>
          <p:cNvPr id="91" name="Google Shape;91;p1"/>
          <p:cNvSpPr txBox="1"/>
          <p:nvPr/>
        </p:nvSpPr>
        <p:spPr>
          <a:xfrm>
            <a:off x="6535275" y="3883475"/>
            <a:ext cx="2608500" cy="720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20000"/>
              </a:lnSpc>
              <a:spcBef>
                <a:spcPct val="0"/>
              </a:spcBef>
              <a:spcAft>
                <a:spcPct val="0"/>
              </a:spcAft>
              <a:buClr>
                <a:schemeClr val="dk1"/>
              </a:buClr>
              <a:buSzPts val="1100"/>
              <a:buFont typeface="Arial"/>
              <a:buNone/>
            </a:pPr>
            <a:r>
              <a:rPr lang="en-US" sz="600" b="0" i="1" u="none" strike="noStrike" cap="none">
                <a:solidFill>
                  <a:srgbClr val="20124D"/>
                </a:solidFill>
                <a:latin typeface="Open Sans"/>
                <a:ea typeface="Open Sans"/>
                <a:cs typeface="Open Sans"/>
                <a:sym typeface="Open Sans"/>
              </a:rPr>
              <a:t>“</a:t>
            </a:r>
            <a:r>
              <a:rPr lang="en-US" sz="600" b="0" i="1" u="none" strike="noStrike" cap="none">
                <a:solidFill>
                  <a:srgbClr val="20124D"/>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600" b="0" i="1" u="none" strike="noStrike" cap="none">
                <a:solidFill>
                  <a:srgbClr val="20124D"/>
                </a:solidFill>
                <a:latin typeface="Open Sans"/>
                <a:ea typeface="Open Sans"/>
                <a:cs typeface="Open Sans"/>
                <a:sym typeface="Open Sans"/>
              </a:rPr>
              <a:t>”</a:t>
            </a:r>
            <a:endParaRPr sz="600" b="0" i="1" u="none" strike="noStrike" cap="none">
              <a:solidFill>
                <a:srgbClr val="20124D"/>
              </a:solidFill>
              <a:latin typeface="Arial"/>
              <a:ea typeface="Arial"/>
              <a:cs typeface="Arial"/>
              <a:sym typeface="Arial"/>
            </a:endParaRPr>
          </a:p>
        </p:txBody>
      </p:sp>
      <p:sp>
        <p:nvSpPr>
          <p:cNvPr id="92" name="Google Shape;92;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Project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activity</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12848" y="1347614"/>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8329" y="1955798"/>
            <a:ext cx="7704900" cy="276994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None/>
            </a:pPr>
            <a:r>
              <a:rPr lang="en-US" sz="2200" b="0" i="0" u="none" strike="noStrike" cap="none">
                <a:solidFill>
                  <a:srgbClr val="000000"/>
                </a:solidFill>
                <a:latin typeface="Calibri"/>
                <a:ea typeface="Calibri"/>
                <a:cs typeface="Calibri"/>
                <a:sym typeface="Calibri"/>
              </a:rPr>
              <a:t>The concept of policy making may be familiar to you, but have you considered its significance?</a:t>
            </a:r>
            <a:endParaRPr/>
          </a:p>
          <a:p>
            <a:pPr marL="0" marR="0" lvl="0" indent="0" algn="just" rtl="0">
              <a:lnSpc>
                <a:spcPct val="100000"/>
              </a:lnSpc>
              <a:spcBef>
                <a:spcPct val="0"/>
              </a:spcBef>
              <a:spcAft>
                <a:spcPct val="0"/>
              </a:spcAft>
              <a:buNone/>
            </a:pP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Why is policy making important?</a:t>
            </a:r>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Have you ever practiced it?</a:t>
            </a:r>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In what ways can it be practiced digitally? </a:t>
            </a:r>
            <a:endParaRPr/>
          </a:p>
          <a:p>
            <a:pPr marL="0" marR="0" lvl="0" indent="0" algn="l" rtl="0">
              <a:lnSpc>
                <a:spcPct val="100000"/>
              </a:lnSpc>
              <a:spcBef>
                <a:spcPct val="0"/>
              </a:spcBef>
              <a:spcAft>
                <a:spcPct val="0"/>
              </a:spcAft>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07" name="Google Shape;107;p2"/>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15" name="Google Shape;115;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p4"/>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19" name="Google Shape;119;p4"/>
          <p:cNvSpPr txBox="1"/>
          <p:nvPr/>
        </p:nvSpPr>
        <p:spPr>
          <a:xfrm>
            <a:off x="412848" y="1338432"/>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Policy making</a:t>
            </a:r>
            <a:endParaRPr sz="2200" b="1" i="0" u="none" strike="noStrike" cap="none">
              <a:solidFill>
                <a:schemeClr val="dk1"/>
              </a:solidFill>
              <a:latin typeface="Calibri"/>
              <a:ea typeface="Calibri"/>
              <a:cs typeface="Calibri"/>
              <a:sym typeface="Calibri"/>
            </a:endParaRPr>
          </a:p>
        </p:txBody>
      </p:sp>
      <p:sp>
        <p:nvSpPr>
          <p:cNvPr id="120" name="Google Shape;120;p4"/>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Policy making refers to the process of creating and implementing policies to address specific issues or achieve particular goals. This process involves a series of steps, including problem identification, agenda setting, policy formulation, adoption, implementation, and evaluation. </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Effective policy making requires collaboration, consultation, and engagement with stakeholders, as well as the use of evidence-based approaches to inform decision-making. Good policies are those that are feasible, effective, and efficient, and that reflect the values and aspirations of society as a whole.</a:t>
            </a:r>
            <a:endParaRPr/>
          </a:p>
        </p:txBody>
      </p:sp>
      <p:pic>
        <p:nvPicPr>
          <p:cNvPr id="121" name="Google Shape;121;p4"/>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22" name="Google Shape;122;p4"/>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30" name="Google Shape;130;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2" name="Google Shape;132;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3" name="Google Shape;133;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34" name="Google Shape;134;p6"/>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e-policy making</a:t>
            </a:r>
            <a:endParaRPr sz="2200" b="1" i="0" u="none" strike="noStrike" cap="none">
              <a:solidFill>
                <a:schemeClr val="dk1"/>
              </a:solidFill>
              <a:latin typeface="Calibri"/>
              <a:ea typeface="Calibri"/>
              <a:cs typeface="Calibri"/>
              <a:sym typeface="Calibri"/>
            </a:endParaRPr>
          </a:p>
        </p:txBody>
      </p:sp>
      <p:sp>
        <p:nvSpPr>
          <p:cNvPr id="135" name="Google Shape;135;p6"/>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e-policy making provides citizens with a platform to express their opinions, concerns, and feedback on policy issues. Through digital tools, citizens can share their views and ideas with policymakers and other members of the community. This engagement helps to increase transparency, accountability and public trust in the policymaking process. </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e-policy making also enables citizens to become part of an online community where they can interact with like-minded individuals, share their experiences, and collaborate on policy initiatives. </a:t>
            </a:r>
            <a:endParaRPr/>
          </a:p>
        </p:txBody>
      </p:sp>
      <p:pic>
        <p:nvPicPr>
          <p:cNvPr id="136" name="Google Shape;136;p6"/>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37" name="Google Shape;137;p6"/>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activity</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8329" y="1955798"/>
            <a:ext cx="7704900" cy="24321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Are you aware of the term e-participation?</a:t>
            </a:r>
            <a:endParaRPr/>
          </a:p>
          <a:p>
            <a:pPr marL="342900" marR="0" lvl="1"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Have you ever </a:t>
            </a:r>
            <a:r>
              <a:rPr lang="en-US" sz="2200">
                <a:latin typeface="Calibri"/>
                <a:ea typeface="Calibri"/>
                <a:cs typeface="Calibri"/>
                <a:sym typeface="Calibri"/>
              </a:rPr>
              <a:t>heard about</a:t>
            </a:r>
            <a:r>
              <a:rPr lang="en-US" sz="2200" b="0" i="0" u="none" strike="noStrike" cap="none">
                <a:solidFill>
                  <a:srgbClr val="000000"/>
                </a:solidFill>
                <a:latin typeface="Calibri"/>
                <a:ea typeface="Calibri"/>
                <a:cs typeface="Calibri"/>
                <a:sym typeface="Calibri"/>
              </a:rPr>
              <a:t> it?</a:t>
            </a:r>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In what ways can it be practiced? </a:t>
            </a: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Why do you think it is important for a functioning democratic society? </a:t>
            </a:r>
            <a:endParaRPr/>
          </a:p>
          <a:p>
            <a:pPr marL="0" marR="0" lvl="0" indent="0" algn="l" rtl="0">
              <a:lnSpc>
                <a:spcPct val="100000"/>
              </a:lnSpc>
              <a:spcBef>
                <a:spcPct val="0"/>
              </a:spcBef>
              <a:spcAft>
                <a:spcPct val="0"/>
              </a:spcAft>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07" name="Google Shape;107;p2"/>
          <p:cNvSpPr txBox="1"/>
          <p:nvPr/>
        </p:nvSpPr>
        <p:spPr>
          <a:xfrm>
            <a:off x="2946573" y="48703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45" name="Google Shape;145;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6" name="Google Shape;146;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48" name="Google Shape;148;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49" name="Google Shape;149;p5"/>
          <p:cNvSpPr txBox="1"/>
          <p:nvPr/>
        </p:nvSpPr>
        <p:spPr>
          <a:xfrm>
            <a:off x="412848" y="1312100"/>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1.4.   Do you know any of the following platforms?</a:t>
            </a:r>
            <a:endParaRPr/>
          </a:p>
        </p:txBody>
      </p:sp>
      <p:sp>
        <p:nvSpPr>
          <p:cNvPr id="150" name="Google Shape;150;p5"/>
          <p:cNvSpPr txBox="1"/>
          <p:nvPr/>
        </p:nvSpPr>
        <p:spPr>
          <a:xfrm>
            <a:off x="257771" y="1797871"/>
            <a:ext cx="8490900" cy="280072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eDemocracy platform of the European Commission </a:t>
            </a:r>
            <a:r>
              <a:rPr lang="en-US" sz="1600" b="0" i="0" u="none" strike="noStrike" cap="none">
                <a:solidFill>
                  <a:schemeClr val="dk1"/>
                </a:solidFill>
                <a:latin typeface="Calibri"/>
                <a:ea typeface="Calibri"/>
                <a:cs typeface="Calibri"/>
                <a:sym typeface="Calibri"/>
              </a:rPr>
              <a:t>- a platform that allows citizens to submit feedback and ideas on EU policies, initiatives and legislative proposals.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CONSUL</a:t>
            </a:r>
            <a:r>
              <a:rPr lang="en-US" sz="1600" b="0" i="1"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 a platform developed by the city of Madrid, Spain, that allows citizens to participate in decision-making processes and collaborate with public institutions.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a platform used by several EU cities to engage citizens in policymaking and crowdsource ideas.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OurSpace</a:t>
            </a:r>
            <a:r>
              <a:rPr lang="en-US" sz="1600" b="0" i="0" u="none" strike="noStrike" cap="none">
                <a:solidFill>
                  <a:schemeClr val="dk1"/>
                </a:solidFill>
                <a:latin typeface="Calibri"/>
                <a:ea typeface="Calibri"/>
                <a:cs typeface="Calibri"/>
                <a:sym typeface="Calibri"/>
              </a:rPr>
              <a:t> - a platform developed by the European Youth Forum that allows young people to participate in EU policy-making and share their opinions on youth-related issues.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a participatory democracy platform for cities and organizations.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0" i="0" u="sng" strike="noStrike" cap="non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MyBB</a:t>
            </a:r>
            <a:r>
              <a:rPr lang="en-US" sz="1600" b="0" i="0" u="none" strike="noStrike" cap="none">
                <a:solidFill>
                  <a:schemeClr val="dk1"/>
                </a:solidFill>
                <a:latin typeface="Calibri"/>
                <a:ea typeface="Calibri"/>
                <a:cs typeface="Calibri"/>
                <a:sym typeface="Calibri"/>
              </a:rPr>
              <a:t> – a forum software powering thousands of engaging, vibrant, and unique communities across the internet.</a:t>
            </a:r>
            <a:endParaRPr/>
          </a:p>
        </p:txBody>
      </p:sp>
      <p:pic>
        <p:nvPicPr>
          <p:cNvPr id="151" name="Google Shape;151;p5"/>
          <p:cNvPicPr preferRelativeResize="0"/>
          <p:nvPr/>
        </p:nvPicPr>
        <p:blipFill>
          <a:blip r:embed="rId11">
            <a:alphaModFix/>
          </a:blip>
          <a:stretch>
            <a:fillRect/>
          </a:stretch>
        </p:blipFill>
        <p:spPr>
          <a:xfrm>
            <a:off x="119175" y="151825"/>
            <a:ext cx="1800300" cy="377995"/>
          </a:xfrm>
          <a:prstGeom prst="rect">
            <a:avLst/>
          </a:prstGeom>
          <a:noFill/>
          <a:ln>
            <a:noFill/>
          </a:ln>
        </p:spPr>
      </p:pic>
      <p:sp>
        <p:nvSpPr>
          <p:cNvPr id="152" name="Google Shape;152;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e-policy making platform</a:t>
            </a:r>
            <a:endParaRPr sz="2400">
              <a:solidFill>
                <a:schemeClr val="lt1"/>
              </a:solidFill>
            </a:endParaRPr>
          </a:p>
        </p:txBody>
      </p:sp>
      <p:sp>
        <p:nvSpPr>
          <p:cNvPr id="160" name="Google Shape;160;p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1" name="Google Shape;161;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2" name="Google Shape;162;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3" name="Google Shape;163;p7"/>
          <p:cNvSpPr txBox="1"/>
          <p:nvPr/>
        </p:nvSpPr>
        <p:spPr>
          <a:xfrm>
            <a:off x="394156" y="1369638"/>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a:t>
            </a:r>
            <a:endParaRPr/>
          </a:p>
        </p:txBody>
      </p:sp>
      <p:sp>
        <p:nvSpPr>
          <p:cNvPr id="164" name="Google Shape;164;p7"/>
          <p:cNvSpPr txBox="1"/>
          <p:nvPr/>
        </p:nvSpPr>
        <p:spPr>
          <a:xfrm>
            <a:off x="448174" y="2038908"/>
            <a:ext cx="7848662" cy="16311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What would you think of the idea of a platform allowing you to participate in a subject of public interest?</a:t>
            </a:r>
            <a:endParaRPr/>
          </a:p>
          <a:p>
            <a:pPr marL="0" marR="0" lvl="0" indent="0" algn="just" rtl="0">
              <a:lnSpc>
                <a:spcPct val="100000"/>
              </a:lnSpc>
              <a:spcBef>
                <a:spcPct val="0"/>
              </a:spcBef>
              <a:spcAft>
                <a:spcPct val="0"/>
              </a:spcAft>
              <a:buClr>
                <a:schemeClr val="dk1"/>
              </a:buClr>
              <a:buSzPts val="11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Did you ever have an idea for a policy</a:t>
            </a:r>
            <a:r>
              <a:rPr lang="en-US" sz="2000" b="1" i="0" u="none" strike="noStrike" cap="none">
                <a:solidFill>
                  <a:schemeClr val="lt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that you think would benefit the community but didn’t know where and how to address it?</a:t>
            </a:r>
            <a:endParaRPr sz="2000" b="0" i="0" u="none" strike="noStrike" cap="none">
              <a:solidFill>
                <a:schemeClr val="dk1"/>
              </a:solidFill>
              <a:latin typeface="Calibri"/>
              <a:ea typeface="Calibri"/>
              <a:cs typeface="Calibri"/>
              <a:sym typeface="Calibri"/>
            </a:endParaRPr>
          </a:p>
        </p:txBody>
      </p:sp>
      <p:pic>
        <p:nvPicPr>
          <p:cNvPr id="165" name="Google Shape;165;p7"/>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66" name="Google Shape;166;p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7" name="Google Shape;167;p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1c4477f9b8a_2_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175" name="Google Shape;175;g1c4477f9b8a_2_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g1c4477f9b8a_2_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77" name="Google Shape;177;g1c4477f9b8a_2_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78" name="Google Shape;178;g1c4477f9b8a_2_3"/>
          <p:cNvSpPr txBox="1"/>
          <p:nvPr/>
        </p:nvSpPr>
        <p:spPr>
          <a:xfrm>
            <a:off x="412848" y="1340405"/>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Step by step:</a:t>
            </a:r>
            <a:endParaRPr sz="2200" b="1" i="0" u="none" strike="noStrike" cap="none">
              <a:solidFill>
                <a:schemeClr val="dk1"/>
              </a:solidFill>
              <a:latin typeface="Calibri"/>
              <a:ea typeface="Calibri"/>
              <a:cs typeface="Calibri"/>
              <a:sym typeface="Calibri"/>
            </a:endParaRPr>
          </a:p>
        </p:txBody>
      </p:sp>
      <p:sp>
        <p:nvSpPr>
          <p:cNvPr id="179" name="Google Shape;179;g1c4477f9b8a_2_3"/>
          <p:cNvSpPr txBox="1"/>
          <p:nvPr/>
        </p:nvSpPr>
        <p:spPr>
          <a:xfrm>
            <a:off x="427344" y="1849092"/>
            <a:ext cx="8225838"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marR="0" lvl="0" indent="-4000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A city government has recently launched an </a:t>
            </a:r>
            <a:r>
              <a:rPr lang="en-US" sz="1800" b="1" i="0" u="none" strike="noStrike" cap="none">
                <a:solidFill>
                  <a:schemeClr val="dk1"/>
                </a:solidFill>
                <a:latin typeface="Calibri"/>
                <a:ea typeface="Calibri"/>
                <a:cs typeface="Calibri"/>
                <a:sym typeface="Calibri"/>
              </a:rPr>
              <a:t>e-policy platform </a:t>
            </a:r>
            <a:r>
              <a:rPr lang="en-US" sz="1800" b="0" i="0" u="none" strike="noStrike" cap="none">
                <a:solidFill>
                  <a:schemeClr val="dk1"/>
                </a:solidFill>
                <a:latin typeface="Calibri"/>
                <a:ea typeface="Calibri"/>
                <a:cs typeface="Calibri"/>
                <a:sym typeface="Calibri"/>
              </a:rPr>
              <a:t>to engage citizens in the policymaking process. One day, a citizen named </a:t>
            </a:r>
            <a:r>
              <a:rPr lang="en-US" sz="1800" b="1" i="0" u="none" strike="noStrike" cap="none">
                <a:solidFill>
                  <a:schemeClr val="dk1"/>
                </a:solidFill>
                <a:latin typeface="Calibri"/>
                <a:ea typeface="Calibri"/>
                <a:cs typeface="Calibri"/>
                <a:sym typeface="Calibri"/>
              </a:rPr>
              <a:t>Jane</a:t>
            </a:r>
            <a:r>
              <a:rPr lang="en-US" sz="1800" b="0" i="0" u="none" strike="noStrike" cap="none">
                <a:solidFill>
                  <a:schemeClr val="dk1"/>
                </a:solidFill>
                <a:latin typeface="Calibri"/>
                <a:ea typeface="Calibri"/>
                <a:cs typeface="Calibri"/>
                <a:sym typeface="Calibri"/>
              </a:rPr>
              <a:t> logs onto the platform to submit a proposal. She notices that there is a section on the platform where citizens can introduce their own ideas for policies that they think would benefit the community.</a:t>
            </a:r>
            <a:endParaRPr/>
          </a:p>
          <a:p>
            <a:pPr marL="400050" marR="0" lvl="0" indent="-330200" algn="just" rtl="0">
              <a:lnSpc>
                <a:spcPct val="100000"/>
              </a:lnSpc>
              <a:spcBef>
                <a:spcPct val="0"/>
              </a:spcBef>
              <a:spcAft>
                <a:spcPct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400050" marR="0" lvl="0" indent="-4000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Jane decides to submit an idea she has been thinking about for a while: she </a:t>
            </a:r>
            <a:r>
              <a:rPr lang="en-US" sz="1800" b="1" i="0" u="none" strike="noStrike" cap="none">
                <a:solidFill>
                  <a:schemeClr val="dk1"/>
                </a:solidFill>
                <a:latin typeface="Calibri"/>
                <a:ea typeface="Calibri"/>
                <a:cs typeface="Calibri"/>
                <a:sym typeface="Calibri"/>
              </a:rPr>
              <a:t>suggests</a:t>
            </a:r>
            <a:r>
              <a:rPr lang="en-US" sz="1800" b="0" i="0" u="none" strike="noStrike" cap="none">
                <a:solidFill>
                  <a:schemeClr val="dk1"/>
                </a:solidFill>
                <a:latin typeface="Calibri"/>
                <a:ea typeface="Calibri"/>
                <a:cs typeface="Calibri"/>
                <a:sym typeface="Calibri"/>
              </a:rPr>
              <a:t> that the city government should invest in a new park in her neighborhood. She believes that the area lacks green space and that a new park would provide residents with a place to relax, exercise, and socialize.</a:t>
            </a:r>
            <a:endParaRPr/>
          </a:p>
        </p:txBody>
      </p:sp>
      <p:pic>
        <p:nvPicPr>
          <p:cNvPr id="180" name="Google Shape;180;g1c4477f9b8a_2_3"/>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81" name="Google Shape;181;g1c4477f9b8a_2_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82" name="Google Shape;182;g1c4477f9b8a_2_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190" name="Google Shape;190;p8"/>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2" name="Google Shape;192;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3" name="Google Shape;193;p8"/>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Step by step:</a:t>
            </a:r>
            <a:endParaRPr sz="2200" b="1" i="0" u="none" strike="noStrike" cap="none">
              <a:solidFill>
                <a:schemeClr val="dk1"/>
              </a:solidFill>
              <a:latin typeface="Calibri"/>
              <a:ea typeface="Calibri"/>
              <a:cs typeface="Calibri"/>
              <a:sym typeface="Calibri"/>
            </a:endParaRPr>
          </a:p>
        </p:txBody>
      </p:sp>
      <p:sp>
        <p:nvSpPr>
          <p:cNvPr id="194" name="Google Shape;194;p8"/>
          <p:cNvSpPr txBox="1"/>
          <p:nvPr/>
        </p:nvSpPr>
        <p:spPr>
          <a:xfrm>
            <a:off x="412848" y="1920953"/>
            <a:ext cx="8417403" cy="258528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Jane </a:t>
            </a:r>
            <a:r>
              <a:rPr lang="en-US" sz="1800" b="1" i="0" u="none" strike="noStrike" cap="none">
                <a:solidFill>
                  <a:schemeClr val="dk1"/>
                </a:solidFill>
                <a:latin typeface="Calibri"/>
                <a:ea typeface="Calibri"/>
                <a:cs typeface="Calibri"/>
                <a:sym typeface="Calibri"/>
              </a:rPr>
              <a:t>fills out the submission form </a:t>
            </a:r>
            <a:r>
              <a:rPr lang="en-US" sz="1800" b="0" i="0" u="none" strike="noStrike" cap="none">
                <a:solidFill>
                  <a:schemeClr val="dk1"/>
                </a:solidFill>
                <a:latin typeface="Calibri"/>
                <a:ea typeface="Calibri"/>
                <a:cs typeface="Calibri"/>
                <a:sym typeface="Calibri"/>
              </a:rPr>
              <a:t>on the e-policy platform, describing her proposal and why she thinks it's important. She also includes some pictures of the neighborhood to illustrate her point.</a:t>
            </a:r>
            <a:endParaRPr/>
          </a:p>
          <a:p>
            <a:pPr marL="285750" marR="0" lvl="0" indent="-215900" algn="just" rtl="0">
              <a:lnSpc>
                <a:spcPct val="100000"/>
              </a:lnSpc>
              <a:spcBef>
                <a:spcPct val="0"/>
              </a:spcBef>
              <a:spcAft>
                <a:spcPct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The platform automatically sends Jane's proposal to the relevant government officials and posts it publicly on the platform for other citizens to view and comment on. Within a few days, </a:t>
            </a:r>
            <a:r>
              <a:rPr lang="en-US" sz="1800" b="1" i="0" u="none" strike="noStrike" cap="none">
                <a:solidFill>
                  <a:schemeClr val="dk1"/>
                </a:solidFill>
                <a:latin typeface="Calibri"/>
                <a:ea typeface="Calibri"/>
                <a:cs typeface="Calibri"/>
                <a:sym typeface="Calibri"/>
              </a:rPr>
              <a:t>several other residents </a:t>
            </a:r>
            <a:r>
              <a:rPr lang="en-US" sz="1800" b="0" i="0" u="none" strike="noStrike" cap="none">
                <a:solidFill>
                  <a:schemeClr val="dk1"/>
                </a:solidFill>
                <a:latin typeface="Calibri"/>
                <a:ea typeface="Calibri"/>
                <a:cs typeface="Calibri"/>
                <a:sym typeface="Calibri"/>
              </a:rPr>
              <a:t>in Jane's neighborhood have commented on her proposal, expressing their support and adding their own suggestions for features they would like to see in the new park.</a:t>
            </a:r>
            <a:endParaRPr sz="1800" b="0" i="0" u="none" strike="noStrike" cap="none">
              <a:solidFill>
                <a:schemeClr val="dk1"/>
              </a:solidFill>
              <a:latin typeface="Calibri"/>
              <a:ea typeface="Calibri"/>
              <a:cs typeface="Calibri"/>
              <a:sym typeface="Calibri"/>
            </a:endParaRPr>
          </a:p>
        </p:txBody>
      </p:sp>
      <p:pic>
        <p:nvPicPr>
          <p:cNvPr id="195" name="Google Shape;195;p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96" name="Google Shape;196;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7" name="Google Shape;197;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205" name="Google Shape;205;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6" name="Google Shape;206;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7" name="Google Shape;207;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8" name="Google Shape;208;p9"/>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Step by step:</a:t>
            </a:r>
            <a:endParaRPr sz="2200" b="1" i="0" u="none" strike="noStrike" cap="none">
              <a:solidFill>
                <a:schemeClr val="dk1"/>
              </a:solidFill>
              <a:latin typeface="Calibri"/>
              <a:ea typeface="Calibri"/>
              <a:cs typeface="Calibri"/>
              <a:sym typeface="Calibri"/>
            </a:endParaRPr>
          </a:p>
        </p:txBody>
      </p:sp>
      <p:sp>
        <p:nvSpPr>
          <p:cNvPr id="209" name="Google Shape;209;p9"/>
          <p:cNvSpPr txBox="1"/>
          <p:nvPr/>
        </p:nvSpPr>
        <p:spPr>
          <a:xfrm>
            <a:off x="412848" y="1920953"/>
            <a:ext cx="8417403"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The city government officials responsible for parks and recreation also see Jane's proposal and decide to </a:t>
            </a:r>
            <a:r>
              <a:rPr lang="en-US" sz="1800" b="1" i="0" u="none" strike="noStrike" cap="none">
                <a:solidFill>
                  <a:schemeClr val="dk1"/>
                </a:solidFill>
                <a:latin typeface="Calibri"/>
                <a:ea typeface="Calibri"/>
                <a:cs typeface="Calibri"/>
                <a:sym typeface="Calibri"/>
              </a:rPr>
              <a:t>hold a public meeting </a:t>
            </a:r>
            <a:r>
              <a:rPr lang="en-US" sz="1800" b="0" i="0" u="none" strike="noStrike" cap="none">
                <a:solidFill>
                  <a:schemeClr val="dk1"/>
                </a:solidFill>
                <a:latin typeface="Calibri"/>
                <a:ea typeface="Calibri"/>
                <a:cs typeface="Calibri"/>
                <a:sym typeface="Calibri"/>
              </a:rPr>
              <a:t>to discuss the idea further. They invite Jane and other interested citizens to attend the meeting and share their thoughts on the proposal.</a:t>
            </a:r>
            <a:endParaRPr/>
          </a:p>
          <a:p>
            <a:pPr marL="285750" marR="0" lvl="0" indent="-215900" algn="just" rtl="0">
              <a:lnSpc>
                <a:spcPct val="100000"/>
              </a:lnSpc>
              <a:spcBef>
                <a:spcPct val="0"/>
              </a:spcBef>
              <a:spcAft>
                <a:spcPct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Thanks to the e-policy platform, Jane's idea has gained traction and </a:t>
            </a:r>
            <a:r>
              <a:rPr lang="en-US" sz="1800" b="1" i="0" u="none" strike="noStrike" cap="none">
                <a:solidFill>
                  <a:schemeClr val="dk1"/>
                </a:solidFill>
                <a:latin typeface="Calibri"/>
                <a:ea typeface="Calibri"/>
                <a:cs typeface="Calibri"/>
                <a:sym typeface="Calibri"/>
              </a:rPr>
              <a:t>sparked a conversation</a:t>
            </a:r>
            <a:r>
              <a:rPr lang="en-US" sz="1800" b="0" i="0" u="none" strike="noStrike" cap="none">
                <a:solidFill>
                  <a:schemeClr val="dk1"/>
                </a:solidFill>
                <a:latin typeface="Calibri"/>
                <a:ea typeface="Calibri"/>
                <a:cs typeface="Calibri"/>
                <a:sym typeface="Calibri"/>
              </a:rPr>
              <a:t> about the need for more green space in the neighborhood. The city government officials take the proposal seriously and ultimately decide to allocate funding for a new park in Jane's neighborhood, incorporating some of the suggestions made by other residents.</a:t>
            </a:r>
            <a:endParaRPr sz="1800" b="0" i="0" u="none" strike="noStrike" cap="none">
              <a:solidFill>
                <a:schemeClr val="dk1"/>
              </a:solidFill>
              <a:latin typeface="Calibri"/>
              <a:ea typeface="Calibri"/>
              <a:cs typeface="Calibri"/>
              <a:sym typeface="Calibri"/>
            </a:endParaRPr>
          </a:p>
        </p:txBody>
      </p:sp>
      <p:pic>
        <p:nvPicPr>
          <p:cNvPr id="210" name="Google Shape;210;p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11" name="Google Shape;211;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12" name="Google Shape;212;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1c45d1c72da_1_0"/>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20" name="Google Shape;220;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21" name="Google Shape;221;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2" name="Google Shape;222;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3" name="Google Shape;223;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4" name="Google Shape;224;g1c45d1c72da_1_0"/>
          <p:cNvSpPr txBox="1"/>
          <p:nvPr/>
        </p:nvSpPr>
        <p:spPr>
          <a:xfrm>
            <a:off x="404854" y="1343786"/>
            <a:ext cx="4227658" cy="41545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Digital policy making platform</a:t>
            </a:r>
            <a:endParaRPr sz="2100" b="1" i="0" u="none" strike="noStrike" cap="none">
              <a:solidFill>
                <a:schemeClr val="dk1"/>
              </a:solidFill>
              <a:latin typeface="Calibri"/>
              <a:ea typeface="Calibri"/>
              <a:cs typeface="Calibri"/>
              <a:sym typeface="Calibri"/>
            </a:endParaRPr>
          </a:p>
        </p:txBody>
      </p:sp>
      <p:sp>
        <p:nvSpPr>
          <p:cNvPr id="225" name="Google Shape;225;g1c45d1c72da_1_0"/>
          <p:cNvSpPr txBox="1"/>
          <p:nvPr/>
        </p:nvSpPr>
        <p:spPr>
          <a:xfrm>
            <a:off x="202427" y="2018609"/>
            <a:ext cx="3699791" cy="2177479"/>
          </a:xfrm>
          <a:prstGeom prst="rect">
            <a:avLst/>
          </a:prstGeom>
          <a:solidFill>
            <a:schemeClr val="lt1"/>
          </a:solid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1100"/>
              </a:spcBef>
              <a:spcAft>
                <a:spcPct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1. Go to </a:t>
            </a:r>
            <a:r>
              <a:rPr lang="en-US" sz="1800" b="1" i="0" u="none" strike="noStrike" cap="none">
                <a:solidFill>
                  <a:schemeClr val="dk1"/>
                </a:solidFill>
                <a:latin typeface="Calibri"/>
                <a:ea typeface="Calibri"/>
                <a:cs typeface="Calibri"/>
                <a:sym typeface="Calibri"/>
              </a:rPr>
              <a:t>https://www.kialo-edu.com</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1100"/>
              </a:spcBef>
              <a:spcAft>
                <a:spcPct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2. </a:t>
            </a:r>
            <a:r>
              <a:rPr lang="en-US" sz="1800" b="1" i="0" u="none" strike="noStrike" cap="none">
                <a:solidFill>
                  <a:schemeClr val="dk1"/>
                </a:solidFill>
                <a:latin typeface="Calibri"/>
                <a:ea typeface="Calibri"/>
                <a:cs typeface="Calibri"/>
                <a:sym typeface="Calibri"/>
              </a:rPr>
              <a:t>Click </a:t>
            </a:r>
            <a:r>
              <a:rPr lang="en-US" sz="1800" b="0" i="0" u="none" strike="noStrike" cap="none">
                <a:solidFill>
                  <a:schemeClr val="dk1"/>
                </a:solidFill>
                <a:latin typeface="Calibri"/>
                <a:ea typeface="Calibri"/>
                <a:cs typeface="Calibri"/>
                <a:sym typeface="Calibri"/>
              </a:rPr>
              <a:t>the blue button to </a:t>
            </a:r>
            <a:r>
              <a:rPr lang="en-US" sz="1800" b="1" i="0" u="none" strike="noStrike" cap="none">
                <a:solidFill>
                  <a:schemeClr val="dk1"/>
                </a:solidFill>
                <a:latin typeface="Calibri"/>
                <a:ea typeface="Calibri"/>
                <a:cs typeface="Calibri"/>
                <a:sym typeface="Calibri"/>
              </a:rPr>
              <a:t>sign up, </a:t>
            </a:r>
            <a:r>
              <a:rPr lang="en-US" sz="1800" b="0" i="0" u="none" strike="noStrike" cap="none">
                <a:solidFill>
                  <a:schemeClr val="dk1"/>
                </a:solidFill>
                <a:latin typeface="Calibri"/>
                <a:ea typeface="Calibri"/>
                <a:cs typeface="Calibri"/>
                <a:sym typeface="Calibri"/>
              </a:rPr>
              <a:t>or the </a:t>
            </a:r>
            <a:r>
              <a:rPr lang="en-US" sz="1800" b="1" i="0" u="none" strike="noStrike" cap="none">
                <a:solidFill>
                  <a:schemeClr val="dk1"/>
                </a:solidFill>
                <a:latin typeface="Calibri"/>
                <a:ea typeface="Calibri"/>
                <a:cs typeface="Calibri"/>
                <a:sym typeface="Calibri"/>
              </a:rPr>
              <a:t>“log in” </a:t>
            </a:r>
            <a:r>
              <a:rPr lang="en-US" sz="1800" b="0" i="0" u="none" strike="noStrike" cap="none">
                <a:solidFill>
                  <a:schemeClr val="dk1"/>
                </a:solidFill>
                <a:latin typeface="Calibri"/>
                <a:ea typeface="Calibri"/>
                <a:cs typeface="Calibri"/>
                <a:sym typeface="Calibri"/>
              </a:rPr>
              <a:t>button, if you already have an account.</a:t>
            </a:r>
            <a:endParaRPr/>
          </a:p>
          <a:p>
            <a:pPr marL="0" marR="0" lvl="0" indent="0" algn="just" rtl="0">
              <a:lnSpc>
                <a:spcPct val="100000"/>
              </a:lnSpc>
              <a:spcBef>
                <a:spcPts val="1100"/>
              </a:spcBef>
              <a:spcAft>
                <a:spcPct val="0"/>
              </a:spcAft>
              <a:buNone/>
            </a:pPr>
            <a:r>
              <a:rPr lang="en-US" sz="1800" b="1" i="0" u="none" strike="noStrike" cap="none">
                <a:solidFill>
                  <a:schemeClr val="dk1"/>
                </a:solidFill>
                <a:latin typeface="Calibri"/>
                <a:ea typeface="Calibri"/>
                <a:cs typeface="Calibri"/>
                <a:sym typeface="Calibri"/>
              </a:rPr>
              <a:t>Note: </a:t>
            </a:r>
            <a:r>
              <a:rPr lang="en-US" sz="1800" b="0" i="0" u="none" strike="noStrike" cap="none">
                <a:solidFill>
                  <a:schemeClr val="dk1"/>
                </a:solidFill>
                <a:latin typeface="Calibri"/>
                <a:ea typeface="Calibri"/>
                <a:cs typeface="Calibri"/>
                <a:sym typeface="Calibri"/>
              </a:rPr>
              <a:t>You can use a smartphone, a tablet or a desktop/laptop computer.</a:t>
            </a:r>
            <a:endParaRPr/>
          </a:p>
        </p:txBody>
      </p:sp>
      <p:pic>
        <p:nvPicPr>
          <p:cNvPr id="226" name="Google Shape;226;g1c45d1c72da_1_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27" name="Google Shape;227;g1c45d1c72da_1_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228" name="Google Shape;228;g1c45d1c72da_1_0"/>
          <p:cNvPicPr preferRelativeResize="0"/>
          <p:nvPr/>
        </p:nvPicPr>
        <p:blipFill>
          <a:blip r:embed="rId6">
            <a:alphaModFix/>
          </a:blip>
          <a:stretch>
            <a:fillRect/>
          </a:stretch>
        </p:blipFill>
        <p:spPr>
          <a:xfrm>
            <a:off x="4404633" y="2000090"/>
            <a:ext cx="4708730" cy="2348328"/>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36" name="Google Shape;236;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37" name="Google Shape;237;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9" name="Google Shape;239;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40" name="Google Shape;240;g1c45d1c72da_1_15"/>
          <p:cNvSpPr txBox="1"/>
          <p:nvPr/>
        </p:nvSpPr>
        <p:spPr>
          <a:xfrm>
            <a:off x="412848" y="1323036"/>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Register as a new user</a:t>
            </a:r>
            <a:endParaRPr sz="2200" b="1" i="0" u="none" strike="noStrike" cap="none">
              <a:solidFill>
                <a:schemeClr val="dk1"/>
              </a:solidFill>
              <a:latin typeface="Calibri"/>
              <a:ea typeface="Calibri"/>
              <a:cs typeface="Calibri"/>
              <a:sym typeface="Calibri"/>
            </a:endParaRPr>
          </a:p>
        </p:txBody>
      </p:sp>
      <p:sp>
        <p:nvSpPr>
          <p:cNvPr id="241" name="Google Shape;241;g1c45d1c72da_1_15"/>
          <p:cNvSpPr txBox="1"/>
          <p:nvPr/>
        </p:nvSpPr>
        <p:spPr>
          <a:xfrm>
            <a:off x="231315" y="2034674"/>
            <a:ext cx="3695225" cy="221595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Follow the steps to </a:t>
            </a:r>
            <a:r>
              <a:rPr lang="en-US" sz="2000" b="1" i="0" u="none" strike="noStrike" cap="none">
                <a:solidFill>
                  <a:schemeClr val="dk1"/>
                </a:solidFill>
                <a:latin typeface="Calibri"/>
                <a:ea typeface="Calibri"/>
                <a:cs typeface="Calibri"/>
                <a:sym typeface="Calibri"/>
              </a:rPr>
              <a:t>sign up</a:t>
            </a:r>
            <a:r>
              <a:rPr lang="en-US" sz="2000" b="0" i="0" u="none" strike="noStrike" cap="none">
                <a:solidFill>
                  <a:schemeClr val="dk1"/>
                </a:solidFill>
                <a:latin typeface="Calibri"/>
                <a:ea typeface="Calibri"/>
                <a:cs typeface="Calibri"/>
                <a:sym typeface="Calibri"/>
              </a:rPr>
              <a:t>.</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You will need to fill in the following:</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Name</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Email (optional)</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Password</a:t>
            </a:r>
            <a:endParaRPr/>
          </a:p>
        </p:txBody>
      </p:sp>
      <p:pic>
        <p:nvPicPr>
          <p:cNvPr id="242" name="Google Shape;242;g1c45d1c72da_1_1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43" name="Google Shape;243;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244" name="Google Shape;244;g1c45d1c72da_1_15"/>
          <p:cNvPicPr preferRelativeResize="0"/>
          <p:nvPr/>
        </p:nvPicPr>
        <p:blipFill>
          <a:blip r:embed="rId6">
            <a:alphaModFix/>
          </a:blip>
          <a:stretch>
            <a:fillRect/>
          </a:stretch>
        </p:blipFill>
        <p:spPr>
          <a:xfrm>
            <a:off x="4642829" y="1605894"/>
            <a:ext cx="3600400" cy="3002909"/>
          </a:xfrm>
          <a:prstGeom prst="rect">
            <a:avLst/>
          </a:prstGeom>
          <a:noFill/>
          <a:ln>
            <a:noFill/>
          </a:ln>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52" name="Google Shape;252;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5" name="Google Shape;255;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6" name="Google Shape;256;p10"/>
          <p:cNvSpPr txBox="1"/>
          <p:nvPr/>
        </p:nvSpPr>
        <p:spPr>
          <a:xfrm>
            <a:off x="412848" y="1347550"/>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Start a discussion</a:t>
            </a:r>
            <a:endParaRPr sz="2200" b="1" i="0" u="none" strike="noStrike" cap="none">
              <a:solidFill>
                <a:schemeClr val="dk1"/>
              </a:solidFill>
              <a:latin typeface="Calibri"/>
              <a:ea typeface="Calibri"/>
              <a:cs typeface="Calibri"/>
              <a:sym typeface="Calibri"/>
            </a:endParaRPr>
          </a:p>
        </p:txBody>
      </p:sp>
      <p:sp>
        <p:nvSpPr>
          <p:cNvPr id="257" name="Google Shape;257;p10"/>
          <p:cNvSpPr txBox="1"/>
          <p:nvPr/>
        </p:nvSpPr>
        <p:spPr>
          <a:xfrm>
            <a:off x="412848" y="2137505"/>
            <a:ext cx="3379220" cy="8001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Click the link to initiate a discussion.</a:t>
            </a:r>
            <a:endParaRPr sz="2000" b="0" i="0" u="none" strike="noStrike" cap="none">
              <a:solidFill>
                <a:schemeClr val="dk1"/>
              </a:solidFill>
              <a:latin typeface="Calibri"/>
              <a:ea typeface="Calibri"/>
              <a:cs typeface="Calibri"/>
              <a:sym typeface="Calibri"/>
            </a:endParaRPr>
          </a:p>
        </p:txBody>
      </p:sp>
      <p:pic>
        <p:nvPicPr>
          <p:cNvPr id="258" name="Google Shape;258;p1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59" name="Google Shape;259;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260" name="Google Shape;260;p10"/>
          <p:cNvPicPr preferRelativeResize="0"/>
          <p:nvPr/>
        </p:nvPicPr>
        <p:blipFill>
          <a:blip r:embed="rId6">
            <a:alphaModFix/>
          </a:blip>
          <a:stretch>
            <a:fillRect/>
          </a:stretch>
        </p:blipFill>
        <p:spPr>
          <a:xfrm>
            <a:off x="3582113" y="1751146"/>
            <a:ext cx="5149039" cy="2715249"/>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68" name="Google Shape;268;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9" name="Google Shape;269;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0" name="Google Shape;270;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71" name="Google Shape;271;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72" name="Google Shape;272;p11"/>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Discussion topic</a:t>
            </a:r>
            <a:endParaRPr sz="2200" b="1" i="0" u="none" strike="noStrike" cap="none">
              <a:solidFill>
                <a:schemeClr val="dk1"/>
              </a:solidFill>
              <a:latin typeface="Calibri"/>
              <a:ea typeface="Calibri"/>
              <a:cs typeface="Calibri"/>
              <a:sym typeface="Calibri"/>
            </a:endParaRPr>
          </a:p>
        </p:txBody>
      </p:sp>
      <p:sp>
        <p:nvSpPr>
          <p:cNvPr id="273" name="Google Shape;273;p11"/>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Choose the specifics of the discussion: </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 Discussion Type</a:t>
            </a:r>
            <a:endParaRPr/>
          </a:p>
          <a:p>
            <a:pPr marL="0" marR="0" lvl="0" indent="0" algn="just" rtl="0">
              <a:lnSpc>
                <a:spcPct val="115000"/>
              </a:lnSpc>
              <a:spcBef>
                <a:spcPct val="0"/>
              </a:spcBef>
              <a:spcAft>
                <a:spcPct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274" name="Google Shape;274;p11"/>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75" name="Google Shape;275;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276" name="Google Shape;276;p11"/>
          <p:cNvPicPr preferRelativeResize="0"/>
          <p:nvPr/>
        </p:nvPicPr>
        <p:blipFill>
          <a:blip r:embed="rId6">
            <a:alphaModFix/>
          </a:blip>
          <a:stretch>
            <a:fillRect/>
          </a:stretch>
        </p:blipFill>
        <p:spPr>
          <a:xfrm>
            <a:off x="4842948" y="1446423"/>
            <a:ext cx="3285868" cy="32244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84" name="Google Shape;284;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5" name="Google Shape;285;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6" name="Google Shape;286;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7" name="Google Shape;287;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8" name="Google Shape;288;p25"/>
          <p:cNvSpPr txBox="1"/>
          <p:nvPr/>
        </p:nvSpPr>
        <p:spPr>
          <a:xfrm>
            <a:off x="420354"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Discussion topic</a:t>
            </a:r>
            <a:endParaRPr sz="2200" b="1" i="0" u="none" strike="noStrike" cap="none">
              <a:solidFill>
                <a:schemeClr val="dk1"/>
              </a:solidFill>
              <a:latin typeface="Calibri"/>
              <a:ea typeface="Calibri"/>
              <a:cs typeface="Calibri"/>
              <a:sym typeface="Calibri"/>
            </a:endParaRPr>
          </a:p>
        </p:txBody>
      </p:sp>
      <p:sp>
        <p:nvSpPr>
          <p:cNvPr id="289" name="Google Shape;289;p25"/>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Choose the specifics of the discussion:</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B. Discussion details</a:t>
            </a:r>
            <a:endParaRPr sz="2000" b="0" i="0" u="none" strike="noStrike" cap="none">
              <a:solidFill>
                <a:schemeClr val="dk1"/>
              </a:solidFill>
              <a:latin typeface="Calibri"/>
              <a:ea typeface="Calibri"/>
              <a:cs typeface="Calibri"/>
              <a:sym typeface="Calibri"/>
            </a:endParaRPr>
          </a:p>
        </p:txBody>
      </p:sp>
      <p:pic>
        <p:nvPicPr>
          <p:cNvPr id="290" name="Google Shape;290;p2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91" name="Google Shape;291;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292" name="Google Shape;292;p25"/>
          <p:cNvPicPr preferRelativeResize="0"/>
          <p:nvPr/>
        </p:nvPicPr>
        <p:blipFill>
          <a:blip r:embed="rId6">
            <a:alphaModFix/>
          </a:blip>
          <a:stretch>
            <a:fillRect/>
          </a:stretch>
        </p:blipFill>
        <p:spPr>
          <a:xfrm>
            <a:off x="4281664" y="1429565"/>
            <a:ext cx="4276606" cy="3195875"/>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15" name="Google Shape;115;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p4"/>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19" name="Google Shape;119;p4"/>
          <p:cNvSpPr txBox="1"/>
          <p:nvPr/>
        </p:nvSpPr>
        <p:spPr>
          <a:xfrm>
            <a:off x="412848" y="1331990"/>
            <a:ext cx="34666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Citizen participation</a:t>
            </a:r>
            <a:endParaRPr sz="2200" b="1" i="0" u="none" strike="noStrike" cap="none">
              <a:solidFill>
                <a:schemeClr val="dk1"/>
              </a:solidFill>
              <a:latin typeface="Calibri"/>
              <a:ea typeface="Calibri"/>
              <a:cs typeface="Calibri"/>
              <a:sym typeface="Calibri"/>
            </a:endParaRPr>
          </a:p>
        </p:txBody>
      </p:sp>
      <p:sp>
        <p:nvSpPr>
          <p:cNvPr id="120" name="Google Shape;120;p4"/>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Citizen participation is a crucial component of a healthy and functioning democracy. It allows citizens to have a voice in decision-making processes and helps to ensure that government policies and actions reflect the needs and values of the community. </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Traditionally, citizen participation has taken the form of town hall meetings, public hearings, and other in-person events. However, with the advent of digital technologies, e-participation has become an increasingly important and popular form of citizen participation.</a:t>
            </a:r>
            <a:endParaRPr/>
          </a:p>
        </p:txBody>
      </p:sp>
      <p:pic>
        <p:nvPicPr>
          <p:cNvPr id="121" name="Google Shape;121;p4"/>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22" name="Google Shape;122;p4"/>
          <p:cNvSpPr txBox="1"/>
          <p:nvPr/>
        </p:nvSpPr>
        <p:spPr>
          <a:xfrm>
            <a:off x="2848885" y="48747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300" name="Google Shape;300;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301" name="Google Shape;301;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2" name="Google Shape;302;p2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03" name="Google Shape;303;p2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04" name="Google Shape;304;p26"/>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Discussion topic</a:t>
            </a:r>
            <a:endParaRPr sz="2200" b="1" i="0" u="none" strike="noStrike" cap="none">
              <a:solidFill>
                <a:schemeClr val="dk1"/>
              </a:solidFill>
              <a:latin typeface="Calibri"/>
              <a:ea typeface="Calibri"/>
              <a:cs typeface="Calibri"/>
              <a:sym typeface="Calibri"/>
            </a:endParaRPr>
          </a:p>
        </p:txBody>
      </p:sp>
      <p:sp>
        <p:nvSpPr>
          <p:cNvPr id="305" name="Google Shape;305;p26"/>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Choose the specifics of the discussion:</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 Participation type</a:t>
            </a:r>
            <a:endParaRPr sz="2000" b="0" i="0" u="none" strike="noStrike" cap="none">
              <a:solidFill>
                <a:schemeClr val="dk1"/>
              </a:solidFill>
              <a:latin typeface="Calibri"/>
              <a:ea typeface="Calibri"/>
              <a:cs typeface="Calibri"/>
              <a:sym typeface="Calibri"/>
            </a:endParaRPr>
          </a:p>
        </p:txBody>
      </p:sp>
      <p:pic>
        <p:nvPicPr>
          <p:cNvPr id="306" name="Google Shape;306;p26"/>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07" name="Google Shape;307;p2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308" name="Google Shape;308;p26"/>
          <p:cNvPicPr preferRelativeResize="0"/>
          <p:nvPr/>
        </p:nvPicPr>
        <p:blipFill>
          <a:blip r:embed="rId6">
            <a:alphaModFix/>
          </a:blip>
          <a:stretch>
            <a:fillRect/>
          </a:stretch>
        </p:blipFill>
        <p:spPr>
          <a:xfrm>
            <a:off x="4833560" y="1407655"/>
            <a:ext cx="3878950" cy="3263117"/>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2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316" name="Google Shape;316;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7" name="Google Shape;317;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8" name="Google Shape;318;p2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19" name="Google Shape;319;p2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20" name="Google Shape;320;p27"/>
          <p:cNvSpPr txBox="1"/>
          <p:nvPr/>
        </p:nvSpPr>
        <p:spPr>
          <a:xfrm>
            <a:off x="412848" y="1354116"/>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Discussion topic</a:t>
            </a:r>
            <a:endParaRPr sz="2200" b="1" i="0" u="none" strike="noStrike" cap="none">
              <a:solidFill>
                <a:schemeClr val="dk1"/>
              </a:solidFill>
              <a:latin typeface="Calibri"/>
              <a:ea typeface="Calibri"/>
              <a:cs typeface="Calibri"/>
              <a:sym typeface="Calibri"/>
            </a:endParaRPr>
          </a:p>
        </p:txBody>
      </p:sp>
      <p:sp>
        <p:nvSpPr>
          <p:cNvPr id="321" name="Google Shape;321;p27"/>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Choose the specifics of the discussion:</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 Add any additional details (optional)</a:t>
            </a:r>
            <a:endParaRPr sz="2000" b="0" i="0" u="none" strike="noStrike" cap="none">
              <a:solidFill>
                <a:schemeClr val="dk1"/>
              </a:solidFill>
              <a:latin typeface="Calibri"/>
              <a:ea typeface="Calibri"/>
              <a:cs typeface="Calibri"/>
              <a:sym typeface="Calibri"/>
            </a:endParaRPr>
          </a:p>
        </p:txBody>
      </p:sp>
      <p:pic>
        <p:nvPicPr>
          <p:cNvPr id="322" name="Google Shape;322;p27"/>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23" name="Google Shape;323;p2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324" name="Google Shape;324;p27"/>
          <p:cNvPicPr preferRelativeResize="0"/>
          <p:nvPr/>
        </p:nvPicPr>
        <p:blipFill>
          <a:blip r:embed="rId6">
            <a:alphaModFix/>
          </a:blip>
          <a:stretch>
            <a:fillRect/>
          </a:stretch>
        </p:blipFill>
        <p:spPr>
          <a:xfrm>
            <a:off x="4308112" y="1456618"/>
            <a:ext cx="4273365" cy="3172062"/>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332" name="Google Shape;332;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333" name="Google Shape;333;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4" name="Google Shape;334;p2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35" name="Google Shape;335;p2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36" name="Google Shape;336;p28"/>
          <p:cNvSpPr txBox="1"/>
          <p:nvPr/>
        </p:nvSpPr>
        <p:spPr>
          <a:xfrm>
            <a:off x="412848" y="133934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Discussion topic</a:t>
            </a:r>
            <a:endParaRPr sz="2200" b="1" i="0" u="none" strike="noStrike" cap="none">
              <a:solidFill>
                <a:schemeClr val="dk1"/>
              </a:solidFill>
              <a:latin typeface="Calibri"/>
              <a:ea typeface="Calibri"/>
              <a:cs typeface="Calibri"/>
              <a:sym typeface="Calibri"/>
            </a:endParaRPr>
          </a:p>
        </p:txBody>
      </p:sp>
      <p:sp>
        <p:nvSpPr>
          <p:cNvPr id="337" name="Google Shape;337;p28"/>
          <p:cNvSpPr txBox="1"/>
          <p:nvPr/>
        </p:nvSpPr>
        <p:spPr>
          <a:xfrm>
            <a:off x="229865" y="1793233"/>
            <a:ext cx="3468076" cy="292383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Choose the specifics of the discussion:</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 Advanced options</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You can select whether the voting results will be visible to all users and/or whether the users will be able to see the educator’s feedback.</a:t>
            </a:r>
            <a:endParaRPr sz="2000" b="0" i="0" u="none" strike="noStrike" cap="none">
              <a:solidFill>
                <a:schemeClr val="dk1"/>
              </a:solidFill>
              <a:latin typeface="Calibri"/>
              <a:ea typeface="Calibri"/>
              <a:cs typeface="Calibri"/>
              <a:sym typeface="Calibri"/>
            </a:endParaRPr>
          </a:p>
        </p:txBody>
      </p:sp>
      <p:pic>
        <p:nvPicPr>
          <p:cNvPr id="338" name="Google Shape;338;p2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39" name="Google Shape;339;p2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340" name="Google Shape;340;p28"/>
          <p:cNvPicPr preferRelativeResize="0"/>
          <p:nvPr/>
        </p:nvPicPr>
        <p:blipFill>
          <a:blip r:embed="rId6">
            <a:alphaModFix/>
          </a:blip>
          <a:stretch>
            <a:fillRect/>
          </a:stretch>
        </p:blipFill>
        <p:spPr>
          <a:xfrm>
            <a:off x="4072280" y="1524596"/>
            <a:ext cx="4757971" cy="3042397"/>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2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348" name="Google Shape;348;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9" name="Google Shape;349;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0" name="Google Shape;350;p2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51" name="Google Shape;351;p2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52" name="Google Shape;352;p29"/>
          <p:cNvSpPr txBox="1"/>
          <p:nvPr/>
        </p:nvSpPr>
        <p:spPr>
          <a:xfrm>
            <a:off x="412619" y="1346082"/>
            <a:ext cx="463633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Become a part of policy-making!</a:t>
            </a:r>
            <a:endParaRPr sz="2200" b="1" i="0" u="none" strike="noStrike" cap="none">
              <a:solidFill>
                <a:schemeClr val="dk1"/>
              </a:solidFill>
              <a:latin typeface="Calibri"/>
              <a:ea typeface="Calibri"/>
              <a:cs typeface="Calibri"/>
              <a:sym typeface="Calibri"/>
            </a:endParaRPr>
          </a:p>
        </p:txBody>
      </p:sp>
      <p:sp>
        <p:nvSpPr>
          <p:cNvPr id="353" name="Google Shape;353;p29"/>
          <p:cNvSpPr txBox="1"/>
          <p:nvPr/>
        </p:nvSpPr>
        <p:spPr>
          <a:xfrm>
            <a:off x="243311" y="1978670"/>
            <a:ext cx="4140429" cy="256989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The users-citizens take time to read and understand the given topic and are eventually asked to provide a positive/negative response and elaborate on an alternative/why they think it is a good proposal.</a:t>
            </a:r>
            <a:endParaRPr/>
          </a:p>
          <a:p>
            <a:pPr marL="0" marR="0" lvl="0" indent="0" algn="just" rtl="0">
              <a:lnSpc>
                <a:spcPct val="115000"/>
              </a:lnSpc>
              <a:spcBef>
                <a:spcPct val="0"/>
              </a:spcBef>
              <a:spcAft>
                <a:spcPct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354" name="Google Shape;354;p2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55" name="Google Shape;355;p2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356" name="Google Shape;356;p29"/>
          <p:cNvPicPr preferRelativeResize="0"/>
          <p:nvPr/>
        </p:nvPicPr>
        <p:blipFill>
          <a:blip r:embed="rId6">
            <a:alphaModFix/>
          </a:blip>
          <a:stretch>
            <a:fillRect/>
          </a:stretch>
        </p:blipFill>
        <p:spPr>
          <a:xfrm>
            <a:off x="5048949" y="1496354"/>
            <a:ext cx="3365307" cy="3174418"/>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3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364" name="Google Shape;364;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365" name="Google Shape;365;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6" name="Google Shape;366;p3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67" name="Google Shape;367;p3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68" name="Google Shape;368;p30"/>
          <p:cNvSpPr txBox="1"/>
          <p:nvPr/>
        </p:nvSpPr>
        <p:spPr>
          <a:xfrm>
            <a:off x="412848" y="1354684"/>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4.6.   Evaluation and Reflection</a:t>
            </a:r>
            <a:endParaRPr sz="2200" b="1" i="0" u="none" strike="noStrike" cap="none">
              <a:solidFill>
                <a:schemeClr val="dk1"/>
              </a:solidFill>
              <a:latin typeface="Calibri"/>
              <a:ea typeface="Calibri"/>
              <a:cs typeface="Calibri"/>
              <a:sym typeface="Calibri"/>
            </a:endParaRPr>
          </a:p>
        </p:txBody>
      </p:sp>
      <p:pic>
        <p:nvPicPr>
          <p:cNvPr id="369" name="Google Shape;369;p3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70" name="Google Shape;370;p3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371" name="Google Shape;371;p30"/>
          <p:cNvPicPr preferRelativeResize="0"/>
          <p:nvPr/>
        </p:nvPicPr>
        <p:blipFill>
          <a:blip r:embed="rId6">
            <a:alphaModFix/>
          </a:blip>
          <a:stretch>
            <a:fillRect/>
          </a:stretch>
        </p:blipFill>
        <p:spPr>
          <a:xfrm>
            <a:off x="2627898" y="3275228"/>
            <a:ext cx="3700182" cy="1405022"/>
          </a:xfrm>
          <a:prstGeom prst="rect">
            <a:avLst/>
          </a:prstGeom>
          <a:noFill/>
          <a:ln>
            <a:noFill/>
          </a:ln>
        </p:spPr>
      </p:pic>
      <p:sp>
        <p:nvSpPr>
          <p:cNvPr id="372" name="Google Shape;372;p30"/>
          <p:cNvSpPr txBox="1"/>
          <p:nvPr/>
        </p:nvSpPr>
        <p:spPr>
          <a:xfrm>
            <a:off x="119175" y="1808576"/>
            <a:ext cx="8634860" cy="157885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Was the digital platform user-friendly and easy for you to use?</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Are you planning to use digital policy making platforms in the future?</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What is your opinion on the use of e-policy making platforms? Have you found them to be effective in increasing citizen engagement and participation in the policymaking process? </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Do you believe they have the potential to improve transparency, accountability, and inclusivity in decision-making?</a:t>
            </a:r>
            <a:endParaRPr sz="14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grpSp>
        <p:nvGrpSpPr>
          <p:cNvPr id="378" name="Google Shape;378;p12"/>
          <p:cNvGrpSpPr/>
          <p:nvPr/>
        </p:nvGrpSpPr>
        <p:grpSpPr>
          <a:xfrm>
            <a:off x="3491883" y="-20537"/>
            <a:ext cx="5643857" cy="4925766"/>
            <a:chOff x="0" y="0"/>
            <a:chExt cx="31136" cy="95943"/>
          </a:xfrm>
        </p:grpSpPr>
        <p:sp>
          <p:nvSpPr>
            <p:cNvPr id="379" name="Google Shape;379;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80" name="Google Shape;380;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81" name="Google Shape;381;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82" name="Google Shape;382;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383" name="Google Shape;383;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84" name="Google Shape;384;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Project</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85" name="Google Shape;385;p12"/>
          <p:cNvSpPr txBox="1"/>
          <p:nvPr/>
        </p:nvSpPr>
        <p:spPr>
          <a:xfrm>
            <a:off x="7125730" y="4121924"/>
            <a:ext cx="2054700" cy="7386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386" name="Google Shape;386;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87" name="Google Shape;387;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88" name="Google Shape;388;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389" name="Google Shape;389;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390" name="Google Shape;390;p12"/>
          <p:cNvPicPr preferRelativeResize="0"/>
          <p:nvPr/>
        </p:nvPicPr>
        <p:blipFill>
          <a:blip r:embed="rId6">
            <a:alphaModFix/>
          </a:blip>
          <a:stretch>
            <a:fillRect/>
          </a:stretch>
        </p:blipFill>
        <p:spPr>
          <a:xfrm>
            <a:off x="7218052" y="4726204"/>
            <a:ext cx="1781175" cy="371475"/>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txBox="1">
            <a:spLocks noGrp="1"/>
          </p:cNvSpPr>
          <p:nvPr>
            <p:ph type="ctrTitle"/>
          </p:nvPr>
        </p:nvSpPr>
        <p:spPr>
          <a:xfrm>
            <a:off x="5341159" y="1485123"/>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a:solidFill>
                  <a:srgbClr val="1F108C"/>
                </a:solidFill>
              </a:rPr>
              <a:t>  e-government activities</a:t>
            </a:r>
            <a:endParaRPr sz="3600">
              <a:solidFill>
                <a:srgbClr val="1F108C"/>
              </a:solidFill>
            </a:endParaRPr>
          </a:p>
        </p:txBody>
      </p:sp>
      <p:sp>
        <p:nvSpPr>
          <p:cNvPr id="85" name="Google Shape;85;p1"/>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p-consulting    |     </a:t>
            </a:r>
            <a:r>
              <a:rPr lang="en-US" sz="900" b="0" i="0" u="none" strike="noStrike" cap="none">
                <a:solidFill>
                  <a:srgbClr val="1F108C"/>
                </a:solidFill>
                <a:latin typeface="Calibri"/>
                <a:ea typeface="Calibri"/>
                <a:cs typeface="Calibri"/>
                <a:sym typeface="Calibri"/>
              </a:rPr>
              <a:t>April 2023</a:t>
            </a:r>
            <a:endParaRPr sz="1400" b="0" i="0" u="none" strike="noStrike" cap="none">
              <a:solidFill>
                <a:srgbClr val="000000"/>
              </a:solidFill>
              <a:latin typeface="Arial"/>
              <a:ea typeface="Arial"/>
              <a:cs typeface="Arial"/>
              <a:sym typeface="Arial"/>
            </a:endParaRPr>
          </a:p>
        </p:txBody>
      </p:sp>
      <p:cxnSp>
        <p:nvCxnSpPr>
          <p:cNvPr id="86" name="Google Shape;86;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7" name="Google Shape;87;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8" name="Google Shape;88;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pic>
        <p:nvPicPr>
          <p:cNvPr id="89" name="Google Shape;89;p1"/>
          <p:cNvPicPr preferRelativeResize="0"/>
          <p:nvPr/>
        </p:nvPicPr>
        <p:blipFill>
          <a:blip r:embed="rId5">
            <a:alphaModFix/>
          </a:blip>
          <a:stretch>
            <a:fillRect/>
          </a:stretch>
        </p:blipFill>
        <p:spPr>
          <a:xfrm>
            <a:off x="6657850" y="4587100"/>
            <a:ext cx="1855452" cy="411600"/>
          </a:xfrm>
          <a:prstGeom prst="rect">
            <a:avLst/>
          </a:prstGeom>
          <a:noFill/>
          <a:ln>
            <a:noFill/>
          </a:ln>
        </p:spPr>
      </p:pic>
      <p:sp>
        <p:nvSpPr>
          <p:cNvPr id="90" name="Google Shape;90;p1"/>
          <p:cNvSpPr txBox="1"/>
          <p:nvPr/>
        </p:nvSpPr>
        <p:spPr>
          <a:xfrm>
            <a:off x="6535275" y="3928575"/>
            <a:ext cx="2623800" cy="6096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20000"/>
              </a:lnSpc>
              <a:spcBef>
                <a:spcPct val="0"/>
              </a:spcBef>
              <a:spcAft>
                <a:spcPct val="0"/>
              </a:spcAft>
              <a:buClr>
                <a:schemeClr val="dk1"/>
              </a:buClr>
              <a:buSzPts val="1100"/>
              <a:buFont typeface="Arial"/>
              <a:buNone/>
            </a:pPr>
            <a:r>
              <a:rPr lang="en-US" sz="600" b="0" i="1" u="none" strike="noStrike" cap="none">
                <a:solidFill>
                  <a:srgbClr val="20124D"/>
                </a:solidFill>
                <a:latin typeface="Open Sans"/>
                <a:ea typeface="Open Sans"/>
                <a:cs typeface="Open Sans"/>
                <a:sym typeface="Open Sans"/>
              </a:rPr>
              <a:t>“</a:t>
            </a:r>
            <a:r>
              <a:rPr lang="en-US" sz="600" b="0" i="1" u="none" strike="noStrike" cap="none">
                <a:solidFill>
                  <a:srgbClr val="20124D"/>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600" b="0" i="1" u="none" strike="noStrike" cap="none">
                <a:solidFill>
                  <a:srgbClr val="20124D"/>
                </a:solidFill>
                <a:latin typeface="Open Sans"/>
                <a:ea typeface="Open Sans"/>
                <a:cs typeface="Open Sans"/>
                <a:sym typeface="Open Sans"/>
              </a:rPr>
              <a:t>”</a:t>
            </a:r>
            <a:endParaRPr sz="600" b="0" i="1" u="none" strike="noStrike" cap="none">
              <a:solidFill>
                <a:srgbClr val="20124D"/>
              </a:solidFill>
              <a:latin typeface="Arial"/>
              <a:ea typeface="Arial"/>
              <a:cs typeface="Arial"/>
              <a:sym typeface="Arial"/>
            </a:endParaRPr>
          </a:p>
        </p:txBody>
      </p:sp>
      <p:sp>
        <p:nvSpPr>
          <p:cNvPr id="91" name="Google Shape;91;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Project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
        <p:nvSpPr>
          <p:cNvPr id="92" name="Google Shape;92;p1"/>
          <p:cNvSpPr txBox="1"/>
          <p:nvPr/>
        </p:nvSpPr>
        <p:spPr>
          <a:xfrm>
            <a:off x="5263134" y="3181775"/>
            <a:ext cx="3895800" cy="67185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1F108C"/>
              </a:buClr>
              <a:buSzTx/>
              <a:buFont typeface="Arial"/>
              <a:buNone/>
            </a:pPr>
            <a:r>
              <a:rPr lang="en-US" sz="9600" b="1" i="0" u="none" strike="noStrike" cap="none">
                <a:solidFill>
                  <a:srgbClr val="00B050"/>
                </a:solidFill>
                <a:latin typeface="Calibri"/>
                <a:ea typeface="Calibri"/>
                <a:cs typeface="Calibri"/>
                <a:sym typeface="Calibri"/>
              </a:rPr>
              <a:t>e-voting</a:t>
            </a:r>
            <a:endParaRPr/>
          </a:p>
          <a:p>
            <a:pPr marL="0" marR="0" lvl="0" indent="0" algn="ctr" rtl="0">
              <a:lnSpc>
                <a:spcPct val="100000"/>
              </a:lnSpc>
              <a:spcBef>
                <a:spcPct val="0"/>
              </a:spcBef>
              <a:spcAft>
                <a:spcPct val="0"/>
              </a:spcAft>
              <a:buClr>
                <a:srgbClr val="1F108C"/>
              </a:buClr>
              <a:buSzTx/>
              <a:buFont typeface="Arial"/>
              <a:buNone/>
            </a:pPr>
            <a:r>
              <a:rPr lang="en-US" sz="9600" b="1" i="0" u="none" strike="noStrike" cap="none">
                <a:solidFill>
                  <a:srgbClr val="00B050"/>
                </a:solidFill>
                <a:latin typeface="Calibri"/>
                <a:ea typeface="Calibri"/>
                <a:cs typeface="Calibri"/>
                <a:sym typeface="Calibri"/>
              </a:rPr>
              <a:t>(Activity 1)</a:t>
            </a:r>
            <a:endParaRPr/>
          </a:p>
          <a:p>
            <a:pPr marL="0" marR="0" lvl="0" indent="0" algn="ctr" rtl="0">
              <a:lnSpc>
                <a:spcPct val="100000"/>
              </a:lnSpc>
              <a:spcBef>
                <a:spcPts val="360"/>
              </a:spcBef>
              <a:spcAft>
                <a:spcPct val="0"/>
              </a:spcAft>
              <a:buClr>
                <a:srgbClr val="888888"/>
              </a:buClr>
              <a:buSzTx/>
              <a:buFont typeface="Arial"/>
              <a:buNone/>
            </a:pPr>
            <a:endParaRPr sz="7200" b="1" i="0" u="none" strike="noStrike" cap="none">
              <a:solidFill>
                <a:srgbClr val="1F108C"/>
              </a:solidFill>
              <a:latin typeface="Calibri"/>
              <a:ea typeface="Calibri"/>
              <a:cs typeface="Calibri"/>
              <a:sym typeface="Calibri"/>
            </a:endParaRPr>
          </a:p>
          <a:p>
            <a:pPr marL="0" marR="0" lvl="0" indent="0" algn="ctr" rtl="0">
              <a:lnSpc>
                <a:spcPct val="100000"/>
              </a:lnSpc>
              <a:spcBef>
                <a:spcPts val="280"/>
              </a:spcBef>
              <a:spcAft>
                <a:spcPct val="0"/>
              </a:spcAft>
              <a:buClr>
                <a:srgbClr val="5324D6"/>
              </a:buClr>
              <a:buSzTx/>
              <a:buFont typeface="Arial"/>
              <a:buNone/>
            </a:pPr>
            <a:r>
              <a:rPr lang="en-US" sz="5600" b="0" i="0" u="none" strike="noStrike" cap="none">
                <a:solidFill>
                  <a:srgbClr val="5324D6"/>
                </a:solidFill>
                <a:latin typeface="Calibri"/>
                <a:ea typeface="Calibri"/>
                <a:cs typeface="Calibri"/>
                <a:sym typeface="Calibri"/>
              </a:rPr>
              <a:t> </a:t>
            </a:r>
            <a:r>
              <a:rPr lang="en-US" sz="3200" b="0" i="0" u="none" strike="noStrike" cap="none">
                <a:solidFill>
                  <a:srgbClr val="5324D6"/>
                </a:solidFill>
                <a:latin typeface="Calibri"/>
                <a:ea typeface="Calibri"/>
                <a:cs typeface="Calibri"/>
                <a:sym typeface="Calibri"/>
              </a:rPr>
              <a:t> </a:t>
            </a:r>
            <a:endParaRPr sz="3200" b="0" i="0" u="none" strike="noStrike" cap="none">
              <a:solidFill>
                <a:srgbClr val="888888"/>
              </a:solidFill>
              <a:latin typeface="Calibri"/>
              <a:ea typeface="Calibri"/>
              <a:cs typeface="Calibri"/>
              <a:sym typeface="Calibri"/>
            </a:endParaRPr>
          </a:p>
          <a:p>
            <a:pPr marL="0" marR="0" lvl="0" indent="0" algn="ctr" rtl="0">
              <a:lnSpc>
                <a:spcPct val="100000"/>
              </a:lnSpc>
              <a:spcBef>
                <a:spcPts val="160"/>
              </a:spcBef>
              <a:spcAft>
                <a:spcPct val="0"/>
              </a:spcAft>
              <a:buClr>
                <a:srgbClr val="5324D6"/>
              </a:buClr>
              <a:buSzTx/>
              <a:buFont typeface="Arial"/>
              <a:buNone/>
            </a:pPr>
            <a:r>
              <a:rPr lang="en-US" sz="3200" b="0" i="0" u="none" strike="noStrike" cap="none">
                <a:solidFill>
                  <a:srgbClr val="5324D6"/>
                </a:solidFill>
                <a:latin typeface="Calibri"/>
                <a:ea typeface="Calibri"/>
                <a:cs typeface="Calibri"/>
                <a:sym typeface="Calibri"/>
              </a:rPr>
              <a:t> </a:t>
            </a:r>
            <a:endParaRPr sz="3200" b="0" i="0" u="none" strike="noStrike" cap="none">
              <a:solidFill>
                <a:srgbClr val="888888"/>
              </a:solidFill>
              <a:latin typeface="Calibri"/>
              <a:ea typeface="Calibri"/>
              <a:cs typeface="Calibri"/>
              <a:sym typeface="Calibri"/>
            </a:endParaRP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activity</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48754" y="1399917"/>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9552" y="1837149"/>
            <a:ext cx="7704900" cy="209284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50000"/>
              </a:lnSpc>
              <a:spcBef>
                <a:spcPct val="0"/>
              </a:spcBef>
              <a:spcAft>
                <a:spcPct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Is distance a deterrent factor when it comes to voting?</a:t>
            </a:r>
            <a:endParaRPr/>
          </a:p>
          <a:p>
            <a:pPr marL="457200" marR="0" lvl="0" indent="-355600" algn="just" rtl="0">
              <a:lnSpc>
                <a:spcPct val="150000"/>
              </a:lnSpc>
              <a:spcBef>
                <a:spcPct val="0"/>
              </a:spcBef>
              <a:spcAft>
                <a:spcPct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How long do you usually wait in queues?</a:t>
            </a:r>
            <a:endParaRPr/>
          </a:p>
          <a:p>
            <a:pPr marL="457200" marR="0" lvl="0" indent="-355600" algn="just" rtl="0">
              <a:lnSpc>
                <a:spcPct val="150000"/>
              </a:lnSpc>
              <a:spcBef>
                <a:spcPct val="0"/>
              </a:spcBef>
              <a:spcAft>
                <a:spcPct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Are there any trust issues?</a:t>
            </a:r>
            <a:endParaRPr/>
          </a:p>
          <a:p>
            <a:pPr marL="101600" marR="0" lvl="0" indent="0" algn="just" rtl="0">
              <a:lnSpc>
                <a:spcPct val="100000"/>
              </a:lnSpc>
              <a:spcBef>
                <a:spcPct val="0"/>
              </a:spcBef>
              <a:spcAft>
                <a:spcPct val="0"/>
              </a:spcAft>
              <a:buNone/>
            </a:pPr>
            <a:endParaRPr sz="2000" b="0"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07" name="Google Shape;107;p2"/>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c4477f9b8a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c4477f9b8a_0_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dk1"/>
              </a:buClr>
              <a:buSzPts val="2400"/>
              <a:buFont typeface="Calibri"/>
              <a:buNone/>
            </a:pPr>
            <a:r>
              <a:rPr lang="en-US" sz="2400" b="1">
                <a:solidFill>
                  <a:schemeClr val="lt1"/>
                </a:solidFill>
              </a:rPr>
              <a:t>2.      Comparative exercise</a:t>
            </a:r>
            <a:endParaRPr sz="2400" b="1">
              <a:solidFill>
                <a:schemeClr val="lt1"/>
              </a:solidFill>
            </a:endParaRPr>
          </a:p>
        </p:txBody>
      </p:sp>
      <p:sp>
        <p:nvSpPr>
          <p:cNvPr id="115" name="Google Shape;115;g1c4477f9b8a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g1c4477f9b8a_0_5"/>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g1c4477f9b8a_0_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g1c4477f9b8a_0_5"/>
          <p:cNvPicPr preferRelativeResize="0"/>
          <p:nvPr/>
        </p:nvPicPr>
        <p:blipFill>
          <a:blip r:embed="rId4">
            <a:alphaModFix/>
          </a:blip>
          <a:stretch>
            <a:fillRect/>
          </a:stretch>
        </p:blipFill>
        <p:spPr>
          <a:xfrm>
            <a:off x="8172400" y="4707455"/>
            <a:ext cx="350168" cy="350168"/>
          </a:xfrm>
          <a:prstGeom prst="rect">
            <a:avLst/>
          </a:prstGeom>
          <a:noFill/>
          <a:ln>
            <a:noFill/>
          </a:ln>
        </p:spPr>
      </p:pic>
      <p:pic>
        <p:nvPicPr>
          <p:cNvPr id="119" name="Google Shape;119;g1c4477f9b8a_0_5" descr="Citizens waiting at the queue to vote.&#10;"/>
          <p:cNvPicPr preferRelativeResize="0"/>
          <p:nvPr/>
        </p:nvPicPr>
        <p:blipFill>
          <a:blip r:embed="rId5">
            <a:alphaModFix/>
          </a:blip>
          <a:stretch>
            <a:fillRect/>
          </a:stretch>
        </p:blipFill>
        <p:spPr>
          <a:xfrm>
            <a:off x="4782264" y="1827748"/>
            <a:ext cx="4099672" cy="2733115"/>
          </a:xfrm>
          <a:prstGeom prst="rect">
            <a:avLst/>
          </a:prstGeom>
          <a:noFill/>
          <a:ln>
            <a:noFill/>
          </a:ln>
        </p:spPr>
      </p:pic>
      <p:pic>
        <p:nvPicPr>
          <p:cNvPr id="120" name="Google Shape;120;g1c4477f9b8a_0_5"/>
          <p:cNvPicPr preferRelativeResize="0"/>
          <p:nvPr/>
        </p:nvPicPr>
        <p:blipFill>
          <a:blip r:embed="rId6">
            <a:alphaModFix/>
          </a:blip>
          <a:stretch>
            <a:fillRect/>
          </a:stretch>
        </p:blipFill>
        <p:spPr>
          <a:xfrm>
            <a:off x="119175" y="151825"/>
            <a:ext cx="1800300" cy="377995"/>
          </a:xfrm>
          <a:prstGeom prst="rect">
            <a:avLst/>
          </a:prstGeom>
          <a:noFill/>
          <a:ln>
            <a:noFill/>
          </a:ln>
        </p:spPr>
      </p:pic>
      <p:sp>
        <p:nvSpPr>
          <p:cNvPr id="121" name="Google Shape;121;g1c4477f9b8a_0_5"/>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122" name="Google Shape;122;g1c4477f9b8a_0_5"/>
          <p:cNvSpPr txBox="1"/>
          <p:nvPr/>
        </p:nvSpPr>
        <p:spPr>
          <a:xfrm>
            <a:off x="455164" y="1370574"/>
            <a:ext cx="5567236"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2.1.   Traditional voting (physical presence)</a:t>
            </a:r>
            <a:endParaRPr/>
          </a:p>
        </p:txBody>
      </p:sp>
      <p:sp>
        <p:nvSpPr>
          <p:cNvPr id="123" name="Google Shape;123;g1c4477f9b8a_0_5"/>
          <p:cNvSpPr txBox="1"/>
          <p:nvPr/>
        </p:nvSpPr>
        <p:spPr>
          <a:xfrm>
            <a:off x="329299" y="1881718"/>
            <a:ext cx="4099672" cy="28623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Traditional voting requires the physical presence of citizens. It is performed in designated polling places where the voters cast their ballots, typically made of paper.</a:t>
            </a:r>
            <a:endParaRPr/>
          </a:p>
          <a:p>
            <a:pPr marL="0" marR="0" lvl="0" indent="0" algn="just" rtl="0">
              <a:lnSpc>
                <a:spcPct val="100000"/>
              </a:lnSpc>
              <a:spcBef>
                <a:spcPct val="0"/>
              </a:spcBef>
              <a:spcAft>
                <a:spcPct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The voting process is conducted by trained election officials who ensure that the process is fair and transparent.</a:t>
            </a:r>
            <a:endParaRPr/>
          </a:p>
        </p:txBody>
      </p:sp>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dk1"/>
              </a:buClr>
              <a:buSzPts val="2400"/>
              <a:buFont typeface="Calibri"/>
              <a:buNone/>
            </a:pPr>
            <a:r>
              <a:rPr lang="en-US" sz="2400" b="1">
                <a:solidFill>
                  <a:schemeClr val="lt1"/>
                </a:solidFill>
              </a:rPr>
              <a:t>2.      Comparative exercise</a:t>
            </a:r>
            <a:endParaRPr sz="2400" b="1">
              <a:solidFill>
                <a:schemeClr val="lt1"/>
              </a:solidFill>
            </a:endParaRPr>
          </a:p>
        </p:txBody>
      </p:sp>
      <p:sp>
        <p:nvSpPr>
          <p:cNvPr id="131" name="Google Shape;131;p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3" name="Google Shape;133;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4" name="Google Shape;134;p4"/>
          <p:cNvPicPr preferRelativeResize="0"/>
          <p:nvPr/>
        </p:nvPicPr>
        <p:blipFill>
          <a:blip r:embed="rId4">
            <a:alphaModFix/>
          </a:blip>
          <a:stretch>
            <a:fillRect/>
          </a:stretch>
        </p:blipFill>
        <p:spPr>
          <a:xfrm>
            <a:off x="8172400" y="4707455"/>
            <a:ext cx="350168" cy="350168"/>
          </a:xfrm>
          <a:prstGeom prst="rect">
            <a:avLst/>
          </a:prstGeom>
          <a:noFill/>
          <a:ln>
            <a:noFill/>
          </a:ln>
        </p:spPr>
      </p:pic>
      <p:pic>
        <p:nvPicPr>
          <p:cNvPr id="135" name="Google Shape;135;p4"/>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136" name="Google Shape;136;p4" descr="Εικόνα που περιέχει διάγραμμα&#10;&#10;Περιγραφή που δημιουργήθηκε αυτόματα"/>
          <p:cNvPicPr preferRelativeResize="0"/>
          <p:nvPr/>
        </p:nvPicPr>
        <p:blipFill>
          <a:blip r:embed="rId6">
            <a:alphaModFix/>
          </a:blip>
          <a:stretch>
            <a:fillRect/>
          </a:stretch>
        </p:blipFill>
        <p:spPr>
          <a:xfrm>
            <a:off x="4099672" y="1347550"/>
            <a:ext cx="4984094" cy="3277582"/>
          </a:xfrm>
          <a:prstGeom prst="rect">
            <a:avLst/>
          </a:prstGeom>
          <a:noFill/>
          <a:ln>
            <a:noFill/>
          </a:ln>
        </p:spPr>
      </p:pic>
      <p:sp>
        <p:nvSpPr>
          <p:cNvPr id="137" name="Google Shape;137;p4"/>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138" name="Google Shape;138;p4"/>
          <p:cNvSpPr txBox="1"/>
          <p:nvPr/>
        </p:nvSpPr>
        <p:spPr>
          <a:xfrm>
            <a:off x="448474" y="1377699"/>
            <a:ext cx="4807322"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Arial"/>
              <a:buNone/>
            </a:pPr>
            <a:r>
              <a:rPr lang="en-US" sz="2200" b="1" i="0" u="none" strike="noStrike" cap="none">
                <a:solidFill>
                  <a:srgbClr val="000000"/>
                </a:solidFill>
                <a:latin typeface="Calibri"/>
                <a:ea typeface="Calibri"/>
                <a:cs typeface="Calibri"/>
                <a:sym typeface="Calibri"/>
              </a:rPr>
              <a:t>2.2.   e-voting</a:t>
            </a:r>
            <a:endParaRPr/>
          </a:p>
        </p:txBody>
      </p:sp>
      <p:sp>
        <p:nvSpPr>
          <p:cNvPr id="139" name="Google Shape;139;p4"/>
          <p:cNvSpPr txBox="1"/>
          <p:nvPr/>
        </p:nvSpPr>
        <p:spPr>
          <a:xfrm>
            <a:off x="412849" y="1947036"/>
            <a:ext cx="3769186" cy="255454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None/>
            </a:pPr>
            <a:r>
              <a:rPr lang="en-US" sz="2000" b="0" i="0" u="none" strike="noStrike" cap="none">
                <a:solidFill>
                  <a:schemeClr val="dk1"/>
                </a:solidFill>
                <a:latin typeface="Calibri"/>
                <a:ea typeface="Calibri"/>
                <a:cs typeface="Calibri"/>
                <a:sym typeface="Calibri"/>
              </a:rPr>
              <a:t>Through e-voting, citizens are able to participate in a voting procedure digitally, from the comfort of their own space. </a:t>
            </a:r>
            <a:endParaRPr/>
          </a:p>
          <a:p>
            <a:pPr marL="0" marR="0" lvl="0" indent="0" algn="just" rtl="0">
              <a:lnSpc>
                <a:spcPct val="100000"/>
              </a:lnSpc>
              <a:spcBef>
                <a:spcPct val="0"/>
              </a:spcBef>
              <a:spcAft>
                <a:spcPct val="0"/>
              </a:spcAft>
              <a:buNone/>
            </a:pPr>
            <a:r>
              <a:rPr lang="en-US" sz="2000" b="0" i="0" u="none" strike="noStrike" cap="none">
                <a:solidFill>
                  <a:schemeClr val="dk1"/>
                </a:solidFill>
                <a:latin typeface="Calibri"/>
                <a:ea typeface="Calibri"/>
                <a:cs typeface="Calibri"/>
                <a:sym typeface="Calibri"/>
              </a:rPr>
              <a:t>Political elections, Universities, or work, it can be applied everywhere and save time and budget!</a:t>
            </a:r>
            <a:endParaRP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30" name="Google Shape;130;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2" name="Google Shape;132;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3" name="Google Shape;133;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34" name="Google Shape;134;p6"/>
          <p:cNvSpPr txBox="1"/>
          <p:nvPr/>
        </p:nvSpPr>
        <p:spPr>
          <a:xfrm>
            <a:off x="412848" y="13231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e-participation</a:t>
            </a:r>
            <a:endParaRPr sz="2200" b="1" i="0" u="none" strike="noStrike" cap="none">
              <a:solidFill>
                <a:schemeClr val="dk1"/>
              </a:solidFill>
              <a:latin typeface="Calibri"/>
              <a:ea typeface="Calibri"/>
              <a:cs typeface="Calibri"/>
              <a:sym typeface="Calibri"/>
            </a:endParaRPr>
          </a:p>
        </p:txBody>
      </p:sp>
      <p:sp>
        <p:nvSpPr>
          <p:cNvPr id="135" name="Google Shape;135;p6"/>
          <p:cNvSpPr txBox="1"/>
          <p:nvPr/>
        </p:nvSpPr>
        <p:spPr>
          <a:xfrm>
            <a:off x="539552" y="1945781"/>
            <a:ext cx="7704900" cy="2031285"/>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e-participation involves the use of digital platforms and tools, such as the internet, social media, and mobile devices, to engage citizens in political and democratic processes. It enables citizens to participate in decision-making from the comfort of their own homes, share their views with a wider audience, and collaborate with others on issues that affect their communities. </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e-participation can take many forms, including online consultations, surveys, forums, and feedback mechanisms.</a:t>
            </a:r>
            <a:endParaRPr/>
          </a:p>
        </p:txBody>
      </p:sp>
      <p:pic>
        <p:nvPicPr>
          <p:cNvPr id="136" name="Google Shape;136;p6"/>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37" name="Google Shape;137;p6"/>
          <p:cNvSpPr txBox="1"/>
          <p:nvPr/>
        </p:nvSpPr>
        <p:spPr>
          <a:xfrm>
            <a:off x="2848885" y="488395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Comparative exercise</a:t>
            </a:r>
            <a:endParaRPr sz="2400">
              <a:solidFill>
                <a:schemeClr val="lt1"/>
              </a:solidFill>
            </a:endParaRPr>
          </a:p>
        </p:txBody>
      </p:sp>
      <p:sp>
        <p:nvSpPr>
          <p:cNvPr id="147" name="Google Shape;147;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8" name="Google Shape;148;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50" name="Google Shape;150;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51" name="Google Shape;151;p5"/>
          <p:cNvSpPr txBox="1"/>
          <p:nvPr/>
        </p:nvSpPr>
        <p:spPr>
          <a:xfrm>
            <a:off x="412848" y="1418666"/>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2.3.   Why is the traditional voting method still applied nowadays?</a:t>
            </a:r>
            <a:endParaRPr/>
          </a:p>
        </p:txBody>
      </p:sp>
      <p:sp>
        <p:nvSpPr>
          <p:cNvPr id="152" name="Google Shape;152;p5"/>
          <p:cNvSpPr txBox="1"/>
          <p:nvPr/>
        </p:nvSpPr>
        <p:spPr>
          <a:xfrm>
            <a:off x="339351" y="1847343"/>
            <a:ext cx="8490900"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Despite the wide use and advancement of technology, traditional voting remains the first option in a voting process. </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Many countries have </a:t>
            </a:r>
            <a:r>
              <a:rPr lang="en-US" sz="2000" b="1" i="0" u="none" strike="noStrike" cap="none">
                <a:solidFill>
                  <a:schemeClr val="dk1"/>
                </a:solidFill>
                <a:latin typeface="Calibri"/>
                <a:ea typeface="Calibri"/>
                <a:cs typeface="Calibri"/>
                <a:sym typeface="Calibri"/>
              </a:rPr>
              <a:t>legal requirements </a:t>
            </a:r>
            <a:r>
              <a:rPr lang="en-US" sz="2000" b="0" i="0" u="none" strike="noStrike" cap="none">
                <a:solidFill>
                  <a:schemeClr val="dk1"/>
                </a:solidFill>
                <a:latin typeface="Calibri"/>
                <a:ea typeface="Calibri"/>
                <a:cs typeface="Calibri"/>
                <a:sym typeface="Calibri"/>
              </a:rPr>
              <a:t>that mandate the use of traditional voting methods. Changing the voting process would require significant legislative and administrative efforts.</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Moreover, traditional voting has a </a:t>
            </a:r>
            <a:r>
              <a:rPr lang="en-US" sz="2000" b="1" i="0" u="none" strike="noStrike" cap="none">
                <a:solidFill>
                  <a:schemeClr val="dk1"/>
                </a:solidFill>
                <a:latin typeface="Calibri"/>
                <a:ea typeface="Calibri"/>
                <a:cs typeface="Calibri"/>
                <a:sym typeface="Calibri"/>
              </a:rPr>
              <a:t>social and cultural significance</a:t>
            </a:r>
            <a:r>
              <a:rPr lang="en-US" sz="2000" b="0" i="0" u="none" strike="noStrike" cap="none">
                <a:solidFill>
                  <a:schemeClr val="dk1"/>
                </a:solidFill>
                <a:latin typeface="Calibri"/>
                <a:ea typeface="Calibri"/>
                <a:cs typeface="Calibri"/>
                <a:sym typeface="Calibri"/>
              </a:rPr>
              <a:t>, providing a physical manifestation of democracy that is shared by many citizens. Traditional voting has been used for centuries, and many people trust it as a reliable and familiar method for casting their vote.</a:t>
            </a:r>
            <a:endParaRPr sz="2000" b="0" i="0" u="none" strike="noStrike" cap="none">
              <a:solidFill>
                <a:schemeClr val="dk1"/>
              </a:solidFill>
              <a:latin typeface="Calibri"/>
              <a:ea typeface="Calibri"/>
              <a:cs typeface="Calibri"/>
              <a:sym typeface="Calibri"/>
            </a:endParaRPr>
          </a:p>
        </p:txBody>
      </p:sp>
      <p:pic>
        <p:nvPicPr>
          <p:cNvPr id="153" name="Google Shape;153;p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54" name="Google Shape;154;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Comparative exercise</a:t>
            </a:r>
            <a:endParaRPr sz="2400">
              <a:solidFill>
                <a:schemeClr val="lt1"/>
              </a:solidFill>
            </a:endParaRPr>
          </a:p>
        </p:txBody>
      </p:sp>
      <p:sp>
        <p:nvSpPr>
          <p:cNvPr id="162" name="Google Shape;162;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3" name="Google Shape;163;p6"/>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4" name="Google Shape;164;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5" name="Google Shape;165;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6" name="Google Shape;166;p6"/>
          <p:cNvSpPr txBox="1"/>
          <p:nvPr/>
        </p:nvSpPr>
        <p:spPr>
          <a:xfrm>
            <a:off x="412848" y="1370613"/>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2.4.   Which are the disadvantages of traditional voting?</a:t>
            </a:r>
            <a:endParaRPr/>
          </a:p>
        </p:txBody>
      </p:sp>
      <p:sp>
        <p:nvSpPr>
          <p:cNvPr id="167" name="Google Shape;167;p6"/>
          <p:cNvSpPr txBox="1"/>
          <p:nvPr/>
        </p:nvSpPr>
        <p:spPr>
          <a:xfrm>
            <a:off x="412848" y="2094319"/>
            <a:ext cx="8109720" cy="252372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While traditional voting has its advantages, it also has weaknesses that can result in a significant rate of abstention or non-participation by eligible voters. Some of these weaknesses include </a:t>
            </a:r>
            <a:r>
              <a:rPr lang="en-US" sz="2000" b="1" i="0" u="none" strike="noStrike" cap="none">
                <a:solidFill>
                  <a:schemeClr val="dk1"/>
                </a:solidFill>
                <a:latin typeface="Calibri"/>
                <a:ea typeface="Calibri"/>
                <a:cs typeface="Calibri"/>
                <a:sym typeface="Calibri"/>
              </a:rPr>
              <a:t>limited accessibility</a:t>
            </a:r>
            <a:r>
              <a:rPr lang="en-US" sz="2000" b="0" i="0" u="none" strike="noStrike" cap="none">
                <a:solidFill>
                  <a:schemeClr val="dk1"/>
                </a:solidFill>
                <a:latin typeface="Calibri"/>
                <a:ea typeface="Calibri"/>
                <a:cs typeface="Calibri"/>
                <a:sym typeface="Calibri"/>
              </a:rPr>
              <a:t>, potential for </a:t>
            </a:r>
            <a:r>
              <a:rPr lang="en-US" sz="2000" b="1" i="0" u="none" strike="noStrike" cap="none">
                <a:solidFill>
                  <a:schemeClr val="dk1"/>
                </a:solidFill>
                <a:latin typeface="Calibri"/>
                <a:ea typeface="Calibri"/>
                <a:cs typeface="Calibri"/>
                <a:sym typeface="Calibri"/>
              </a:rPr>
              <a:t>long wait </a:t>
            </a:r>
            <a:r>
              <a:rPr lang="en-US" sz="2000" b="0" i="0" u="none" strike="noStrike" cap="none">
                <a:solidFill>
                  <a:schemeClr val="dk1"/>
                </a:solidFill>
                <a:latin typeface="Calibri"/>
                <a:ea typeface="Calibri"/>
                <a:cs typeface="Calibri"/>
                <a:sym typeface="Calibri"/>
              </a:rPr>
              <a:t>times, and </a:t>
            </a:r>
            <a:r>
              <a:rPr lang="en-US" sz="2000" b="1" i="0" u="none" strike="noStrike" cap="none">
                <a:solidFill>
                  <a:schemeClr val="dk1"/>
                </a:solidFill>
                <a:latin typeface="Calibri"/>
                <a:ea typeface="Calibri"/>
                <a:cs typeface="Calibri"/>
                <a:sym typeface="Calibri"/>
              </a:rPr>
              <a:t>limited flexibility</a:t>
            </a:r>
            <a:r>
              <a:rPr lang="en-US" sz="2000" b="0" i="0" u="none" strike="noStrike" cap="none">
                <a:solidFill>
                  <a:schemeClr val="dk1"/>
                </a:solidFill>
                <a:latin typeface="Calibri"/>
                <a:ea typeface="Calibri"/>
                <a:cs typeface="Calibri"/>
                <a:sym typeface="Calibri"/>
              </a:rPr>
              <a:t> in terms of voting hours and locations. </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These factors can discourage some voters from participating in the democratic process, resulting in </a:t>
            </a:r>
            <a:r>
              <a:rPr lang="en-US" sz="2000" b="1" i="0" u="none" strike="noStrike" cap="none">
                <a:solidFill>
                  <a:schemeClr val="dk1"/>
                </a:solidFill>
                <a:latin typeface="Calibri"/>
                <a:ea typeface="Calibri"/>
                <a:cs typeface="Calibri"/>
                <a:sym typeface="Calibri"/>
              </a:rPr>
              <a:t>lower voter turnout</a:t>
            </a:r>
            <a:r>
              <a:rPr lang="en-US" sz="2000" b="0" i="0" u="none" strike="noStrike" cap="none">
                <a:solidFill>
                  <a:schemeClr val="dk1"/>
                </a:solidFill>
                <a:latin typeface="Calibri"/>
                <a:ea typeface="Calibri"/>
                <a:cs typeface="Calibri"/>
                <a:sym typeface="Calibri"/>
              </a:rPr>
              <a:t>.</a:t>
            </a:r>
            <a:endParaRPr/>
          </a:p>
          <a:p>
            <a:pPr marL="0" marR="0" lvl="0" indent="0" algn="just" rtl="0">
              <a:lnSpc>
                <a:spcPct val="100000"/>
              </a:lnSpc>
              <a:spcBef>
                <a:spcPct val="0"/>
              </a:spcBef>
              <a:spcAft>
                <a:spcPct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pic>
        <p:nvPicPr>
          <p:cNvPr id="168" name="Google Shape;168;p6"/>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69" name="Google Shape;169;p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Comparative exercise</a:t>
            </a:r>
            <a:endParaRPr sz="2400">
              <a:solidFill>
                <a:schemeClr val="lt1"/>
              </a:solidFill>
            </a:endParaRPr>
          </a:p>
        </p:txBody>
      </p:sp>
      <p:sp>
        <p:nvSpPr>
          <p:cNvPr id="177" name="Google Shape;177;p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78" name="Google Shape;178;p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9" name="Google Shape;179;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80" name="Google Shape;180;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81" name="Google Shape;181;p7"/>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How does the e-voting work? Why should I choose this, instead of traditional voting?</a:t>
            </a:r>
            <a:endParaRPr/>
          </a:p>
        </p:txBody>
      </p:sp>
      <p:sp>
        <p:nvSpPr>
          <p:cNvPr id="182" name="Google Shape;182;p7"/>
          <p:cNvSpPr txBox="1"/>
          <p:nvPr/>
        </p:nvSpPr>
        <p:spPr>
          <a:xfrm>
            <a:off x="517140" y="2247727"/>
            <a:ext cx="8109720" cy="252372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e-voting, or electronic voting, is a voting system that allows voters to cast their ballots electronically instead of using traditional paper-based voting methods. There are various types of e-voting systems, including online voting, touch-screen voting machines, and optical scan voting systems.</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During e-voting, voters use electronic devices, such as computers or touch screens, to cast their votes. These votes are then recorded and counted electronically, using specialized software and hardware.</a:t>
            </a:r>
            <a:endParaRPr/>
          </a:p>
          <a:p>
            <a:pPr marL="0" marR="0" lvl="0" indent="0" algn="just" rtl="0">
              <a:lnSpc>
                <a:spcPct val="100000"/>
              </a:lnSpc>
              <a:spcBef>
                <a:spcPct val="0"/>
              </a:spcBef>
              <a:spcAft>
                <a:spcPct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pic>
        <p:nvPicPr>
          <p:cNvPr id="183" name="Google Shape;183;p7"/>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84" name="Google Shape;184;p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Comparative exercise</a:t>
            </a:r>
            <a:endParaRPr sz="2400">
              <a:solidFill>
                <a:schemeClr val="lt1"/>
              </a:solidFill>
            </a:endParaRPr>
          </a:p>
        </p:txBody>
      </p:sp>
      <p:sp>
        <p:nvSpPr>
          <p:cNvPr id="192" name="Google Shape;192;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3" name="Google Shape;193;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4" name="Google Shape;194;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5" name="Google Shape;195;p8"/>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How does the e-voting work? Why should I choose this, instead of traditional voting?</a:t>
            </a:r>
            <a:endParaRPr/>
          </a:p>
        </p:txBody>
      </p:sp>
      <p:sp>
        <p:nvSpPr>
          <p:cNvPr id="196" name="Google Shape;196;p8"/>
          <p:cNvSpPr txBox="1"/>
          <p:nvPr/>
        </p:nvSpPr>
        <p:spPr>
          <a:xfrm>
            <a:off x="517140" y="2287489"/>
            <a:ext cx="8095701" cy="224672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Online voting is: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Convenient</a:t>
            </a:r>
            <a:r>
              <a:rPr lang="en-US" sz="2000" b="0" i="0" u="none" strike="noStrike" cap="none">
                <a:solidFill>
                  <a:schemeClr val="dk1"/>
                </a:solidFill>
                <a:latin typeface="Calibri"/>
                <a:ea typeface="Calibri"/>
                <a:cs typeface="Calibri"/>
                <a:sym typeface="Calibri"/>
              </a:rPr>
              <a:t>: it allows people to vote from the comfort of their own homes/spaces</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Accessible</a:t>
            </a:r>
            <a:r>
              <a:rPr lang="en-US" sz="2000" b="0" i="0" u="none" strike="noStrike" cap="none">
                <a:solidFill>
                  <a:schemeClr val="dk1"/>
                </a:solidFill>
                <a:latin typeface="Calibri"/>
                <a:ea typeface="Calibri"/>
                <a:cs typeface="Calibri"/>
                <a:sym typeface="Calibri"/>
              </a:rPr>
              <a:t>: easier to use for people with disabilities or limited literacy</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Accurate</a:t>
            </a:r>
            <a:r>
              <a:rPr lang="en-US" sz="2000" b="0" i="0" u="none" strike="noStrike" cap="none">
                <a:solidFill>
                  <a:schemeClr val="dk1"/>
                </a:solidFill>
                <a:latin typeface="Calibri"/>
                <a:ea typeface="Calibri"/>
                <a:cs typeface="Calibri"/>
                <a:sym typeface="Calibri"/>
              </a:rPr>
              <a:t>: the electronic systems can automatically check for errors and ensure that all votes are counted correctly.</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Time shaving</a:t>
            </a:r>
            <a:r>
              <a:rPr lang="en-US" sz="2000" b="0" i="0" u="none" strike="noStrike" cap="none">
                <a:solidFill>
                  <a:schemeClr val="dk1"/>
                </a:solidFill>
                <a:latin typeface="Calibri"/>
                <a:ea typeface="Calibri"/>
                <a:cs typeface="Calibri"/>
                <a:sym typeface="Calibri"/>
              </a:rPr>
              <a:t>: no need to stand in long queues</a:t>
            </a:r>
            <a:endParaRPr sz="2000" b="0" i="0" u="none" strike="noStrike" cap="none">
              <a:solidFill>
                <a:schemeClr val="dk1"/>
              </a:solidFill>
              <a:latin typeface="Calibri"/>
              <a:ea typeface="Calibri"/>
              <a:cs typeface="Calibri"/>
              <a:sym typeface="Calibri"/>
            </a:endParaRPr>
          </a:p>
        </p:txBody>
      </p:sp>
      <p:pic>
        <p:nvPicPr>
          <p:cNvPr id="197" name="Google Shape;197;p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98" name="Google Shape;198;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9" name="Google Shape;199;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c4477f9b8a_2_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207" name="Google Shape;207;g1c4477f9b8a_2_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8" name="Google Shape;208;g1c4477f9b8a_2_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9" name="Google Shape;209;g1c4477f9b8a_2_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10" name="Google Shape;210;g1c4477f9b8a_2_3"/>
          <p:cNvSpPr txBox="1"/>
          <p:nvPr/>
        </p:nvSpPr>
        <p:spPr>
          <a:xfrm>
            <a:off x="412848" y="1379764"/>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Step by step:</a:t>
            </a:r>
            <a:endParaRPr sz="2200" b="1" i="0" u="none" strike="noStrike" cap="none">
              <a:solidFill>
                <a:schemeClr val="dk1"/>
              </a:solidFill>
              <a:latin typeface="Calibri"/>
              <a:ea typeface="Calibri"/>
              <a:cs typeface="Calibri"/>
              <a:sym typeface="Calibri"/>
            </a:endParaRPr>
          </a:p>
        </p:txBody>
      </p:sp>
      <p:sp>
        <p:nvSpPr>
          <p:cNvPr id="211" name="Google Shape;211;g1c4477f9b8a_2_3"/>
          <p:cNvSpPr txBox="1"/>
          <p:nvPr/>
        </p:nvSpPr>
        <p:spPr>
          <a:xfrm>
            <a:off x="459081" y="1863466"/>
            <a:ext cx="8225838"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marR="0" lvl="0" indent="-4000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The local community council is facing a difficult decision about how to allocate funds for a new park development project. There are two main proposals on the table: one for a playground and sports fields, and another for a community garden and walking trail. </a:t>
            </a:r>
            <a:endParaRPr/>
          </a:p>
          <a:p>
            <a:pPr marL="0" marR="0" lvl="0" indent="0" algn="just" rtl="0">
              <a:lnSpc>
                <a:spcPct val="100000"/>
              </a:lnSpc>
              <a:spcBef>
                <a:spcPct val="0"/>
              </a:spcBef>
              <a:spcAft>
                <a:spcPct val="0"/>
              </a:spcAft>
              <a:buNone/>
            </a:pPr>
            <a:endParaRPr sz="2000" b="0" i="0" u="none" strike="noStrike" cap="none">
              <a:solidFill>
                <a:schemeClr val="dk1"/>
              </a:solidFill>
              <a:latin typeface="Calibri"/>
              <a:ea typeface="Calibri"/>
              <a:cs typeface="Calibri"/>
              <a:sym typeface="Calibri"/>
            </a:endParaRPr>
          </a:p>
          <a:p>
            <a:pPr marL="400050" marR="0" lvl="0" indent="-4000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The participants in the voting exercise are the members of the community council, as well as a group of stakeholders who have an interest in the park development project. The stakeholders include local residents, business owners, park users, and other relevant groups.</a:t>
            </a:r>
            <a:endParaRPr/>
          </a:p>
        </p:txBody>
      </p:sp>
      <p:pic>
        <p:nvPicPr>
          <p:cNvPr id="212" name="Google Shape;212;g1c4477f9b8a_2_3"/>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13" name="Google Shape;213;g1c4477f9b8a_2_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14" name="Google Shape;214;g1c4477f9b8a_2_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222" name="Google Shape;222;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3" name="Google Shape;223;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4" name="Google Shape;224;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5" name="Google Shape;225;p9"/>
          <p:cNvSpPr txBox="1"/>
          <p:nvPr/>
        </p:nvSpPr>
        <p:spPr>
          <a:xfrm>
            <a:off x="412848" y="1381885"/>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Step by step:</a:t>
            </a:r>
            <a:endParaRPr sz="2200" b="1" i="0" u="none" strike="noStrike" cap="none">
              <a:solidFill>
                <a:schemeClr val="dk1"/>
              </a:solidFill>
              <a:latin typeface="Calibri"/>
              <a:ea typeface="Calibri"/>
              <a:cs typeface="Calibri"/>
              <a:sym typeface="Calibri"/>
            </a:endParaRPr>
          </a:p>
        </p:txBody>
      </p:sp>
      <p:sp>
        <p:nvSpPr>
          <p:cNvPr id="226" name="Google Shape;226;p9"/>
          <p:cNvSpPr txBox="1"/>
          <p:nvPr/>
        </p:nvSpPr>
        <p:spPr>
          <a:xfrm>
            <a:off x="412848" y="1920953"/>
            <a:ext cx="8417403"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M.P. is a member of the community who is eligible to participate in the decision-making process, but he can’t be present in the voting, due to a professional trip that will keep him away from home for over a month. Same case applies to a few other members of his community.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The decision is crucial for the neighborhood, and they want to participate in the voting process.</a:t>
            </a:r>
            <a:endParaRPr sz="2000" b="0" i="0" u="none" strike="noStrike" cap="none">
              <a:solidFill>
                <a:schemeClr val="dk1"/>
              </a:solidFill>
              <a:latin typeface="Calibri"/>
              <a:ea typeface="Calibri"/>
              <a:cs typeface="Calibri"/>
              <a:sym typeface="Calibri"/>
            </a:endParaRPr>
          </a:p>
        </p:txBody>
      </p:sp>
      <p:pic>
        <p:nvPicPr>
          <p:cNvPr id="227" name="Google Shape;227;p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28" name="Google Shape;228;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29" name="Google Shape;229;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c4477f9b8a_2_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g1c4477f9b8a_2_6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237" name="Google Shape;237;g1c4477f9b8a_2_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g1c4477f9b8a_2_6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9" name="Google Shape;239;g1c4477f9b8a_2_6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40" name="Google Shape;240;g1c4477f9b8a_2_63"/>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3.2.  Brainstorming </a:t>
            </a:r>
            <a:endParaRPr sz="2200" b="1" i="0" u="none" strike="noStrike" cap="none">
              <a:solidFill>
                <a:schemeClr val="dk1"/>
              </a:solidFill>
              <a:latin typeface="Calibri"/>
              <a:ea typeface="Calibri"/>
              <a:cs typeface="Calibri"/>
              <a:sym typeface="Calibri"/>
            </a:endParaRPr>
          </a:p>
        </p:txBody>
      </p:sp>
      <p:sp>
        <p:nvSpPr>
          <p:cNvPr id="241" name="Google Shape;241;g1c4477f9b8a_2_63"/>
          <p:cNvSpPr txBox="1"/>
          <p:nvPr/>
        </p:nvSpPr>
        <p:spPr>
          <a:xfrm>
            <a:off x="719552" y="2389949"/>
            <a:ext cx="7704900" cy="178506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50000"/>
              </a:lnSpc>
              <a:spcBef>
                <a:spcPct val="0"/>
              </a:spcBef>
              <a:spcAft>
                <a:spcPct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How can the voting process take place without further delay?</a:t>
            </a:r>
            <a:endParaRPr/>
          </a:p>
          <a:p>
            <a:pPr marL="342900" marR="0" lvl="0" indent="-342900" algn="just" rtl="0">
              <a:lnSpc>
                <a:spcPct val="150000"/>
              </a:lnSpc>
              <a:spcBef>
                <a:spcPct val="0"/>
              </a:spcBef>
              <a:spcAft>
                <a:spcPct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Is it possible for the absent members of the community to vote?</a:t>
            </a:r>
            <a:endParaRPr/>
          </a:p>
          <a:p>
            <a:pPr marL="342900" marR="0" lvl="0" indent="-342900" algn="just" rtl="0">
              <a:lnSpc>
                <a:spcPct val="150000"/>
              </a:lnSpc>
              <a:spcBef>
                <a:spcPct val="0"/>
              </a:spcBef>
              <a:spcAft>
                <a:spcPct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If so, how can the accuracy of the voting results be ensured?</a:t>
            </a:r>
            <a:endParaRPr/>
          </a:p>
          <a:p>
            <a:pPr marL="0" marR="0" lvl="0" indent="0" algn="just" rtl="0">
              <a:lnSpc>
                <a:spcPct val="100000"/>
              </a:lnSpc>
              <a:spcBef>
                <a:spcPct val="0"/>
              </a:spcBef>
              <a:spcAft>
                <a:spcPct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242" name="Google Shape;242;g1c4477f9b8a_2_63"/>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43" name="Google Shape;243;g1c4477f9b8a_2_6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244" name="Google Shape;244;g1c4477f9b8a_2_6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c4477f9b8a_2_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g1c4477f9b8a_2_3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252" name="Google Shape;252;g1c4477f9b8a_2_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g1c4477f9b8a_2_35"/>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g1c4477f9b8a_2_3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5" name="Google Shape;255;g1c4477f9b8a_2_3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6" name="Google Shape;256;g1c4477f9b8a_2_35"/>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257" name="Google Shape;257;g1c4477f9b8a_2_35"/>
          <p:cNvSpPr txBox="1"/>
          <p:nvPr/>
        </p:nvSpPr>
        <p:spPr>
          <a:xfrm>
            <a:off x="326550" y="2109075"/>
            <a:ext cx="8490900" cy="70784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Note: </a:t>
            </a:r>
            <a:r>
              <a:rPr lang="en-US" sz="2000" b="1" i="0" u="none" strike="noStrike" cap="none">
                <a:solidFill>
                  <a:schemeClr val="dk1"/>
                </a:solidFill>
                <a:latin typeface="Calibri"/>
                <a:ea typeface="Calibri"/>
                <a:cs typeface="Calibri"/>
                <a:sym typeface="Calibri"/>
              </a:rPr>
              <a:t>The right of voting for eligible members of a community is a fundamental democratic principle.  </a:t>
            </a:r>
            <a:endParaRPr/>
          </a:p>
        </p:txBody>
      </p:sp>
      <p:pic>
        <p:nvPicPr>
          <p:cNvPr id="258" name="Google Shape;258;g1c4477f9b8a_2_3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59" name="Google Shape;259;g1c4477f9b8a_2_3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c4477f9b8a_2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g1c4477f9b8a_2_10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267" name="Google Shape;267;g1c4477f9b8a_2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8" name="Google Shape;268;g1c4477f9b8a_2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9" name="Google Shape;269;g1c4477f9b8a_2_10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70" name="Google Shape;270;g1c4477f9b8a_2_10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71" name="Google Shape;271;g1c4477f9b8a_2_102"/>
          <p:cNvSpPr txBox="1"/>
          <p:nvPr/>
        </p:nvSpPr>
        <p:spPr>
          <a:xfrm>
            <a:off x="412848" y="1377776"/>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3.3.   Brainstorming </a:t>
            </a:r>
            <a:endParaRPr sz="2200" b="1" i="0" u="none" strike="noStrike" cap="none">
              <a:solidFill>
                <a:schemeClr val="dk1"/>
              </a:solidFill>
              <a:latin typeface="Calibri"/>
              <a:ea typeface="Calibri"/>
              <a:cs typeface="Calibri"/>
              <a:sym typeface="Calibri"/>
            </a:endParaRPr>
          </a:p>
        </p:txBody>
      </p:sp>
      <p:sp>
        <p:nvSpPr>
          <p:cNvPr id="272" name="Google Shape;272;g1c4477f9b8a_2_102"/>
          <p:cNvSpPr txBox="1"/>
          <p:nvPr/>
        </p:nvSpPr>
        <p:spPr>
          <a:xfrm>
            <a:off x="538329" y="1860875"/>
            <a:ext cx="7704900" cy="26776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What can the council of the community do to allow to as many members as possible to participate in such an important decision-making process?</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Wait for the absent voters to return: Nevertheless, the council cannot guarantee the availability of all the members of a community at a specific date. 	</a:t>
            </a:r>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Conduct the voting with the present voters: This, however, will deprive the other members from exercising the right to vote in a decision that involves them directly. </a:t>
            </a:r>
            <a:endParaRPr sz="1800" b="0" i="0" u="none" strike="noStrike" cap="none">
              <a:solidFill>
                <a:schemeClr val="dk1"/>
              </a:solidFill>
              <a:latin typeface="Calibri"/>
              <a:ea typeface="Calibri"/>
              <a:cs typeface="Calibri"/>
              <a:sym typeface="Calibri"/>
            </a:endParaRPr>
          </a:p>
        </p:txBody>
      </p:sp>
      <p:pic>
        <p:nvPicPr>
          <p:cNvPr id="273" name="Google Shape;273;g1c4477f9b8a_2_102"/>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74" name="Google Shape;274;g1c4477f9b8a_2_10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c4477f9b8a_2_1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g1c4477f9b8a_2_142"/>
          <p:cNvSpPr txBox="1">
            <a:spLocks noGrp="1"/>
          </p:cNvSpPr>
          <p:nvPr>
            <p:ph type="ctrTitle"/>
          </p:nvPr>
        </p:nvSpPr>
        <p:spPr>
          <a:xfrm>
            <a:off x="376518" y="758904"/>
            <a:ext cx="7119174" cy="57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Surmount traditional voting challenges</a:t>
            </a:r>
            <a:endParaRPr sz="2400">
              <a:solidFill>
                <a:schemeClr val="lt1"/>
              </a:solidFill>
            </a:endParaRPr>
          </a:p>
        </p:txBody>
      </p:sp>
      <p:sp>
        <p:nvSpPr>
          <p:cNvPr id="282" name="Google Shape;282;g1c4477f9b8a_2_1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3" name="Google Shape;283;g1c4477f9b8a_2_1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4" name="Google Shape;284;g1c4477f9b8a_2_14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5" name="Google Shape;285;g1c4477f9b8a_2_14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6" name="Google Shape;286;g1c4477f9b8a_2_142"/>
          <p:cNvSpPr txBox="1"/>
          <p:nvPr/>
        </p:nvSpPr>
        <p:spPr>
          <a:xfrm>
            <a:off x="376518" y="1382651"/>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Adopt e-voting</a:t>
            </a:r>
            <a:endParaRPr sz="2200" b="1" i="0" u="none" strike="noStrike" cap="none">
              <a:solidFill>
                <a:schemeClr val="dk1"/>
              </a:solidFill>
              <a:latin typeface="Calibri"/>
              <a:ea typeface="Calibri"/>
              <a:cs typeface="Calibri"/>
              <a:sym typeface="Calibri"/>
            </a:endParaRPr>
          </a:p>
        </p:txBody>
      </p:sp>
      <p:sp>
        <p:nvSpPr>
          <p:cNvPr id="287" name="Google Shape;287;g1c4477f9b8a_2_142"/>
          <p:cNvSpPr txBox="1"/>
          <p:nvPr/>
        </p:nvSpPr>
        <p:spPr>
          <a:xfrm>
            <a:off x="539552" y="1923546"/>
            <a:ext cx="7683324"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Since M.P. and other absent members are eligible voters of the community, the voting process can be carried out online. </a:t>
            </a:r>
            <a:endParaRPr/>
          </a:p>
          <a:p>
            <a:pPr marL="342900" marR="0" lvl="0" indent="-342900" algn="just" rtl="0">
              <a:lnSpc>
                <a:spcPct val="100000"/>
              </a:lnSpc>
              <a:spcBef>
                <a:spcPct val="0"/>
              </a:spcBef>
              <a:spcAft>
                <a:spcPct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The local community council could use an e-voting platform, such as electobox or electionrunner, to conduct the voting process. </a:t>
            </a:r>
            <a:endParaRPr/>
          </a:p>
          <a:p>
            <a:pPr marL="0" marR="0" lvl="0" indent="0" algn="just" rtl="0">
              <a:lnSpc>
                <a:spcPct val="100000"/>
              </a:lnSpc>
              <a:spcBef>
                <a:spcPct val="0"/>
              </a:spcBef>
              <a:spcAft>
                <a:spcPct val="0"/>
              </a:spcAft>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ct val="0"/>
              </a:spcBef>
              <a:spcAft>
                <a:spcPct val="0"/>
              </a:spcAft>
              <a:buNone/>
            </a:pPr>
            <a:r>
              <a:rPr lang="en-US" sz="2000" b="1"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p:txBody>
      </p:sp>
      <p:pic>
        <p:nvPicPr>
          <p:cNvPr id="288" name="Google Shape;288;g1c4477f9b8a_2_142"/>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89" name="Google Shape;289;g1c4477f9b8a_2_14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45" name="Google Shape;145;p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46" name="Google Shape;146;p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48" name="Google Shape;148;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49" name="Google Shape;149;p7"/>
          <p:cNvSpPr txBox="1"/>
          <p:nvPr/>
        </p:nvSpPr>
        <p:spPr>
          <a:xfrm>
            <a:off x="412848" y="1377758"/>
            <a:ext cx="544438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1.4.   e-participation &amp; e-government</a:t>
            </a:r>
            <a:endParaRPr sz="2200" b="1" i="0" u="none" strike="noStrike" cap="none">
              <a:solidFill>
                <a:schemeClr val="dk1"/>
              </a:solidFill>
              <a:latin typeface="Calibri"/>
              <a:ea typeface="Calibri"/>
              <a:cs typeface="Calibri"/>
              <a:sym typeface="Calibri"/>
            </a:endParaRPr>
          </a:p>
        </p:txBody>
      </p:sp>
      <p:sp>
        <p:nvSpPr>
          <p:cNvPr id="150" name="Google Shape;150;p7"/>
          <p:cNvSpPr txBox="1"/>
          <p:nvPr/>
        </p:nvSpPr>
        <p:spPr>
          <a:xfrm>
            <a:off x="322730" y="1829573"/>
            <a:ext cx="8249770" cy="2862282"/>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e-participation is a form of e-government service that specifically focuses on citizen participation in decision-making processes. Unlike other e-government services, such as online payment systems, e-participation aims to engage citizens in collaborative dialogue and decision-making, rather than simply providing them with information or enabling them to carry out transactions.</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While e-participation is just one form of e-government service, it is an important one, as it can help to foster greater transparency, accountability, and citizen engagement in government decision-making. By giving citizens a voice in policy-making processes, e-participation can help to build trust between citizens and government and ensure that policies and initiatives are responsive to the needs and values of the community.</a:t>
            </a:r>
            <a:endParaRPr/>
          </a:p>
        </p:txBody>
      </p:sp>
      <p:pic>
        <p:nvPicPr>
          <p:cNvPr id="151" name="Google Shape;151;p7"/>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52" name="Google Shape;152;p7"/>
          <p:cNvSpPr txBox="1"/>
          <p:nvPr/>
        </p:nvSpPr>
        <p:spPr>
          <a:xfrm>
            <a:off x="2848885" y="484217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g1c45d1c72da_1_0"/>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Exercise </a:t>
            </a:r>
            <a:endParaRPr sz="2400">
              <a:solidFill>
                <a:schemeClr val="lt1"/>
              </a:solidFill>
            </a:endParaRPr>
          </a:p>
        </p:txBody>
      </p:sp>
      <p:sp>
        <p:nvSpPr>
          <p:cNvPr id="297" name="Google Shape;297;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298" name="Google Shape;298;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9" name="Google Shape;299;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00" name="Google Shape;300;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01" name="Google Shape;301;g1c45d1c72da_1_0"/>
          <p:cNvSpPr txBox="1"/>
          <p:nvPr/>
        </p:nvSpPr>
        <p:spPr>
          <a:xfrm>
            <a:off x="412848" y="1347546"/>
            <a:ext cx="5403766"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Create a voting process profile</a:t>
            </a:r>
            <a:endParaRPr sz="2200" b="1" i="0" u="none" strike="noStrike" cap="none">
              <a:solidFill>
                <a:schemeClr val="dk1"/>
              </a:solidFill>
              <a:latin typeface="Calibri"/>
              <a:ea typeface="Calibri"/>
              <a:cs typeface="Calibri"/>
              <a:sym typeface="Calibri"/>
            </a:endParaRPr>
          </a:p>
        </p:txBody>
      </p:sp>
      <p:sp>
        <p:nvSpPr>
          <p:cNvPr id="302" name="Google Shape;302;g1c45d1c72da_1_0"/>
          <p:cNvSpPr txBox="1"/>
          <p:nvPr/>
        </p:nvSpPr>
        <p:spPr>
          <a:xfrm>
            <a:off x="412848" y="1916026"/>
            <a:ext cx="3995421" cy="2554505"/>
          </a:xfrm>
          <a:prstGeom prst="rect">
            <a:avLst/>
          </a:prstGeom>
          <a:solidFill>
            <a:schemeClr val="lt1"/>
          </a:solid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1. Go to </a:t>
            </a:r>
            <a:r>
              <a:rPr lang="en-US" sz="2000" b="1" i="0" u="none" strike="noStrike" cap="none">
                <a:solidFill>
                  <a:schemeClr val="dk1"/>
                </a:solidFill>
                <a:latin typeface="Calibri"/>
                <a:ea typeface="Calibri"/>
                <a:cs typeface="Calibri"/>
                <a:sym typeface="Calibri"/>
              </a:rPr>
              <a:t>www.electobox.com</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2. </a:t>
            </a:r>
            <a:r>
              <a:rPr lang="en-US" sz="2000" b="1" i="0" u="none" strike="noStrike" cap="none">
                <a:solidFill>
                  <a:schemeClr val="dk1"/>
                </a:solidFill>
                <a:latin typeface="Calibri"/>
                <a:ea typeface="Calibri"/>
                <a:cs typeface="Calibri"/>
                <a:sym typeface="Calibri"/>
              </a:rPr>
              <a:t>Fill in </a:t>
            </a:r>
            <a:r>
              <a:rPr lang="en-US" sz="2000" b="0" i="0" u="none" strike="noStrike" cap="none">
                <a:solidFill>
                  <a:schemeClr val="dk1"/>
                </a:solidFill>
                <a:latin typeface="Calibri"/>
                <a:ea typeface="Calibri"/>
                <a:cs typeface="Calibri"/>
                <a:sym typeface="Calibri"/>
              </a:rPr>
              <a:t>the required fields: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Organization name</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Last name and first name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Email</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Phone number</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3.</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Click the </a:t>
            </a:r>
            <a:r>
              <a:rPr lang="en-US" sz="2000" b="1" i="0" u="none" strike="noStrike" cap="none">
                <a:solidFill>
                  <a:schemeClr val="dk1"/>
                </a:solidFill>
                <a:latin typeface="Calibri"/>
                <a:ea typeface="Calibri"/>
                <a:cs typeface="Calibri"/>
                <a:sym typeface="Calibri"/>
              </a:rPr>
              <a:t>consent checkbox.</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4.</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Press</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the</a:t>
            </a:r>
            <a:r>
              <a:rPr lang="en-US" sz="2000" b="1" i="0" u="none" strike="noStrike" cap="none">
                <a:solidFill>
                  <a:schemeClr val="dk1"/>
                </a:solidFill>
                <a:latin typeface="Calibri"/>
                <a:ea typeface="Calibri"/>
                <a:cs typeface="Calibri"/>
                <a:sym typeface="Calibri"/>
              </a:rPr>
              <a:t> Request access </a:t>
            </a:r>
            <a:r>
              <a:rPr lang="en-US" sz="2000" b="0" i="0" u="none" strike="noStrike" cap="none">
                <a:solidFill>
                  <a:schemeClr val="dk1"/>
                </a:solidFill>
                <a:latin typeface="Calibri"/>
                <a:ea typeface="Calibri"/>
                <a:cs typeface="Calibri"/>
                <a:sym typeface="Calibri"/>
              </a:rPr>
              <a:t>button</a:t>
            </a:r>
            <a:r>
              <a:rPr lang="en-US" sz="2000" b="1" i="0" u="none" strike="noStrike" cap="none">
                <a:solidFill>
                  <a:schemeClr val="dk1"/>
                </a:solidFill>
                <a:latin typeface="Calibri"/>
                <a:ea typeface="Calibri"/>
                <a:cs typeface="Calibri"/>
                <a:sym typeface="Calibri"/>
              </a:rPr>
              <a:t>.  </a:t>
            </a:r>
            <a:endParaRPr/>
          </a:p>
        </p:txBody>
      </p:sp>
      <p:pic>
        <p:nvPicPr>
          <p:cNvPr id="303" name="Google Shape;303;g1c45d1c72da_1_0"/>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04" name="Google Shape;304;g1c45d1c72da_1_0"/>
          <p:cNvPicPr preferRelativeResize="0"/>
          <p:nvPr/>
        </p:nvPicPr>
        <p:blipFill>
          <a:blip r:embed="rId6">
            <a:alphaModFix/>
          </a:blip>
          <a:stretch>
            <a:fillRect/>
          </a:stretch>
        </p:blipFill>
        <p:spPr>
          <a:xfrm>
            <a:off x="4357800" y="1792553"/>
            <a:ext cx="4684625" cy="2739106"/>
          </a:xfrm>
          <a:prstGeom prst="rect">
            <a:avLst/>
          </a:prstGeom>
          <a:noFill/>
          <a:ln>
            <a:noFill/>
          </a:ln>
        </p:spPr>
      </p:pic>
      <p:sp>
        <p:nvSpPr>
          <p:cNvPr id="305" name="Google Shape;305;g1c45d1c72da_1_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Exercise </a:t>
            </a:r>
            <a:endParaRPr sz="2400">
              <a:solidFill>
                <a:schemeClr val="lt1"/>
              </a:solidFill>
            </a:endParaRPr>
          </a:p>
        </p:txBody>
      </p:sp>
      <p:sp>
        <p:nvSpPr>
          <p:cNvPr id="313" name="Google Shape;313;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4" name="Google Shape;314;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5" name="Google Shape;315;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16" name="Google Shape;316;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17" name="Google Shape;317;g1c45d1c72da_1_15"/>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Voter authentication</a:t>
            </a:r>
            <a:endParaRPr sz="2200" b="1" i="0" u="none" strike="noStrike" cap="none">
              <a:solidFill>
                <a:schemeClr val="dk1"/>
              </a:solidFill>
              <a:latin typeface="Calibri"/>
              <a:ea typeface="Calibri"/>
              <a:cs typeface="Calibri"/>
              <a:sym typeface="Calibri"/>
            </a:endParaRPr>
          </a:p>
        </p:txBody>
      </p:sp>
      <p:sp>
        <p:nvSpPr>
          <p:cNvPr id="318" name="Google Shape;318;g1c45d1c72da_1_15"/>
          <p:cNvSpPr txBox="1"/>
          <p:nvPr/>
        </p:nvSpPr>
        <p:spPr>
          <a:xfrm>
            <a:off x="412848" y="2013336"/>
            <a:ext cx="3379220" cy="186200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Follow the steps to </a:t>
            </a:r>
            <a:r>
              <a:rPr lang="en-US" sz="2000" b="1" i="0" u="none" strike="noStrike" cap="none">
                <a:solidFill>
                  <a:schemeClr val="dk1"/>
                </a:solidFill>
                <a:latin typeface="Calibri"/>
                <a:ea typeface="Calibri"/>
                <a:cs typeface="Calibri"/>
                <a:sym typeface="Calibri"/>
              </a:rPr>
              <a:t>register</a:t>
            </a:r>
            <a:r>
              <a:rPr lang="en-US" sz="2000" b="0" i="0" u="none" strike="noStrike" cap="none">
                <a:solidFill>
                  <a:schemeClr val="dk1"/>
                </a:solidFill>
                <a:latin typeface="Calibri"/>
                <a:ea typeface="Calibri"/>
                <a:cs typeface="Calibri"/>
                <a:sym typeface="Calibri"/>
              </a:rPr>
              <a:t> as a voter.</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You can use a smartphone, a tablet or a desktop/laptop computer.</a:t>
            </a:r>
            <a:endParaRPr sz="2000" b="0" i="0" u="none" strike="noStrike" cap="none">
              <a:solidFill>
                <a:schemeClr val="dk1"/>
              </a:solidFill>
              <a:latin typeface="Calibri"/>
              <a:ea typeface="Calibri"/>
              <a:cs typeface="Calibri"/>
              <a:sym typeface="Calibri"/>
            </a:endParaRPr>
          </a:p>
        </p:txBody>
      </p:sp>
      <p:pic>
        <p:nvPicPr>
          <p:cNvPr id="319" name="Google Shape;319;g1c45d1c72da_1_15"/>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20" name="Google Shape;320;g1c45d1c72da_1_15"/>
          <p:cNvPicPr preferRelativeResize="0"/>
          <p:nvPr/>
        </p:nvPicPr>
        <p:blipFill>
          <a:blip r:embed="rId6">
            <a:alphaModFix/>
          </a:blip>
          <a:stretch>
            <a:fillRect/>
          </a:stretch>
        </p:blipFill>
        <p:spPr>
          <a:xfrm>
            <a:off x="4350124" y="1640503"/>
            <a:ext cx="4172444" cy="2856097"/>
          </a:xfrm>
          <a:prstGeom prst="rect">
            <a:avLst/>
          </a:prstGeom>
          <a:noFill/>
          <a:ln>
            <a:noFill/>
          </a:ln>
        </p:spPr>
      </p:pic>
      <p:sp>
        <p:nvSpPr>
          <p:cNvPr id="321" name="Google Shape;321;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Exercise </a:t>
            </a:r>
            <a:endParaRPr sz="2400">
              <a:solidFill>
                <a:schemeClr val="lt1"/>
              </a:solidFill>
            </a:endParaRPr>
          </a:p>
        </p:txBody>
      </p:sp>
      <p:sp>
        <p:nvSpPr>
          <p:cNvPr id="329" name="Google Shape;329;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30" name="Google Shape;330;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1" name="Google Shape;331;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32" name="Google Shape;332;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33" name="Google Shape;333;p10"/>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5.3.   Voting process</a:t>
            </a:r>
            <a:endParaRPr sz="2200" b="1" i="0" u="none" strike="noStrike" cap="none">
              <a:solidFill>
                <a:schemeClr val="dk1"/>
              </a:solidFill>
              <a:latin typeface="Calibri"/>
              <a:ea typeface="Calibri"/>
              <a:cs typeface="Calibri"/>
              <a:sym typeface="Calibri"/>
            </a:endParaRPr>
          </a:p>
        </p:txBody>
      </p:sp>
      <p:sp>
        <p:nvSpPr>
          <p:cNvPr id="334" name="Google Shape;334;p10"/>
          <p:cNvSpPr txBox="1"/>
          <p:nvPr/>
        </p:nvSpPr>
        <p:spPr>
          <a:xfrm>
            <a:off x="278381" y="1899036"/>
            <a:ext cx="3379220" cy="8001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Follow the instructions to vote. </a:t>
            </a:r>
            <a:endParaRPr sz="2000" b="0" i="0" u="none" strike="noStrike" cap="none">
              <a:solidFill>
                <a:schemeClr val="dk1"/>
              </a:solidFill>
              <a:latin typeface="Calibri"/>
              <a:ea typeface="Calibri"/>
              <a:cs typeface="Calibri"/>
              <a:sym typeface="Calibri"/>
            </a:endParaRPr>
          </a:p>
        </p:txBody>
      </p:sp>
      <p:pic>
        <p:nvPicPr>
          <p:cNvPr id="335" name="Google Shape;335;p10"/>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36" name="Google Shape;336;p10"/>
          <p:cNvPicPr preferRelativeResize="0"/>
          <p:nvPr/>
        </p:nvPicPr>
        <p:blipFill>
          <a:blip r:embed="rId6">
            <a:alphaModFix/>
          </a:blip>
          <a:stretch>
            <a:fillRect/>
          </a:stretch>
        </p:blipFill>
        <p:spPr>
          <a:xfrm>
            <a:off x="4269441" y="1528579"/>
            <a:ext cx="4253127" cy="2911325"/>
          </a:xfrm>
          <a:prstGeom prst="rect">
            <a:avLst/>
          </a:prstGeom>
          <a:noFill/>
          <a:ln>
            <a:noFill/>
          </a:ln>
        </p:spPr>
      </p:pic>
      <p:sp>
        <p:nvSpPr>
          <p:cNvPr id="337" name="Google Shape;337;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Exercise </a:t>
            </a:r>
            <a:endParaRPr sz="2400">
              <a:solidFill>
                <a:schemeClr val="lt1"/>
              </a:solidFill>
            </a:endParaRPr>
          </a:p>
        </p:txBody>
      </p:sp>
      <p:sp>
        <p:nvSpPr>
          <p:cNvPr id="345" name="Google Shape;345;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6" name="Google Shape;346;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7" name="Google Shape;347;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48" name="Google Shape;348;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49" name="Google Shape;349;p11"/>
          <p:cNvSpPr txBox="1"/>
          <p:nvPr/>
        </p:nvSpPr>
        <p:spPr>
          <a:xfrm>
            <a:off x="412848" y="1316445"/>
            <a:ext cx="5145170"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5.4.   Confirmation of the successful submission of your vote </a:t>
            </a:r>
            <a:endParaRPr sz="2200" b="1" i="0" u="none" strike="noStrike" cap="none">
              <a:solidFill>
                <a:schemeClr val="dk1"/>
              </a:solidFill>
              <a:latin typeface="Calibri"/>
              <a:ea typeface="Calibri"/>
              <a:cs typeface="Calibri"/>
              <a:sym typeface="Calibri"/>
            </a:endParaRPr>
          </a:p>
        </p:txBody>
      </p:sp>
      <p:sp>
        <p:nvSpPr>
          <p:cNvPr id="350" name="Google Shape;350;p11"/>
          <p:cNvSpPr txBox="1"/>
          <p:nvPr/>
        </p:nvSpPr>
        <p:spPr>
          <a:xfrm>
            <a:off x="412848" y="2176287"/>
            <a:ext cx="3379220" cy="221595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After casting your vote, you will receive a confirmation email with cryptographic proof guaranteeing that your vote has been received and counted in the election. </a:t>
            </a:r>
            <a:endParaRPr sz="2000" b="0" i="0" u="none" strike="noStrike" cap="none">
              <a:solidFill>
                <a:schemeClr val="dk1"/>
              </a:solidFill>
              <a:latin typeface="Calibri"/>
              <a:ea typeface="Calibri"/>
              <a:cs typeface="Calibri"/>
              <a:sym typeface="Calibri"/>
            </a:endParaRPr>
          </a:p>
        </p:txBody>
      </p:sp>
      <p:pic>
        <p:nvPicPr>
          <p:cNvPr id="351" name="Google Shape;351;p11"/>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52" name="Google Shape;352;p11"/>
          <p:cNvPicPr preferRelativeResize="0"/>
          <p:nvPr/>
        </p:nvPicPr>
        <p:blipFill>
          <a:blip r:embed="rId6">
            <a:alphaModFix/>
          </a:blip>
          <a:stretch>
            <a:fillRect/>
          </a:stretch>
        </p:blipFill>
        <p:spPr>
          <a:xfrm>
            <a:off x="4690156" y="1780769"/>
            <a:ext cx="4230770" cy="2896022"/>
          </a:xfrm>
          <a:prstGeom prst="rect">
            <a:avLst/>
          </a:prstGeom>
          <a:noFill/>
          <a:ln>
            <a:noFill/>
          </a:ln>
        </p:spPr>
      </p:pic>
      <p:sp>
        <p:nvSpPr>
          <p:cNvPr id="353" name="Google Shape;353;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25"/>
          <p:cNvSpPr txBox="1">
            <a:spLocks noGrp="1"/>
          </p:cNvSpPr>
          <p:nvPr>
            <p:ph type="ctrTitle"/>
          </p:nvPr>
        </p:nvSpPr>
        <p:spPr>
          <a:xfrm>
            <a:off x="401741" y="790126"/>
            <a:ext cx="5544200" cy="53613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Exercise </a:t>
            </a:r>
            <a:endParaRPr sz="2400">
              <a:solidFill>
                <a:schemeClr val="lt1"/>
              </a:solidFill>
            </a:endParaRPr>
          </a:p>
        </p:txBody>
      </p:sp>
      <p:sp>
        <p:nvSpPr>
          <p:cNvPr id="361" name="Google Shape;361;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62" name="Google Shape;362;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3" name="Google Shape;363;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64" name="Google Shape;364;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65" name="Google Shape;365;p25"/>
          <p:cNvSpPr txBox="1"/>
          <p:nvPr/>
        </p:nvSpPr>
        <p:spPr>
          <a:xfrm>
            <a:off x="401741" y="1326259"/>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5.5.   End of the e-voting process</a:t>
            </a:r>
            <a:endParaRPr sz="2200" b="1" i="0" u="none" strike="noStrike" cap="none">
              <a:solidFill>
                <a:schemeClr val="dk1"/>
              </a:solidFill>
              <a:latin typeface="Calibri"/>
              <a:ea typeface="Calibri"/>
              <a:cs typeface="Calibri"/>
              <a:sym typeface="Calibri"/>
            </a:endParaRPr>
          </a:p>
        </p:txBody>
      </p:sp>
      <p:sp>
        <p:nvSpPr>
          <p:cNvPr id="366" name="Google Shape;366;p25"/>
          <p:cNvSpPr txBox="1"/>
          <p:nvPr/>
        </p:nvSpPr>
        <p:spPr>
          <a:xfrm>
            <a:off x="201612" y="1800469"/>
            <a:ext cx="4313287"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After the voting ends, the electobox platform digitally shuffles the votes in a way that makes it impossible to identify which vote belongs to which voter. To ensure the accuracy of the mixing process, electobox provides mathematical proofs that can be verified by anyone to confirm that the votes were properly anonymized. </a:t>
            </a:r>
            <a:endParaRPr sz="2000" b="0" i="0" u="none" strike="noStrike" cap="none">
              <a:solidFill>
                <a:schemeClr val="dk1"/>
              </a:solidFill>
              <a:latin typeface="Calibri"/>
              <a:ea typeface="Calibri"/>
              <a:cs typeface="Calibri"/>
              <a:sym typeface="Calibri"/>
            </a:endParaRPr>
          </a:p>
        </p:txBody>
      </p:sp>
      <p:pic>
        <p:nvPicPr>
          <p:cNvPr id="367" name="Google Shape;367;p25"/>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68" name="Google Shape;368;p25"/>
          <p:cNvPicPr preferRelativeResize="0"/>
          <p:nvPr/>
        </p:nvPicPr>
        <p:blipFill>
          <a:blip r:embed="rId6">
            <a:alphaModFix/>
          </a:blip>
          <a:stretch>
            <a:fillRect/>
          </a:stretch>
        </p:blipFill>
        <p:spPr>
          <a:xfrm>
            <a:off x="4460369" y="1586018"/>
            <a:ext cx="4482019" cy="2983775"/>
          </a:xfrm>
          <a:prstGeom prst="rect">
            <a:avLst/>
          </a:prstGeom>
          <a:noFill/>
          <a:ln>
            <a:noFill/>
          </a:ln>
        </p:spPr>
      </p:pic>
      <p:sp>
        <p:nvSpPr>
          <p:cNvPr id="369" name="Google Shape;369;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grpSp>
        <p:nvGrpSpPr>
          <p:cNvPr id="375" name="Google Shape;375;p12"/>
          <p:cNvGrpSpPr/>
          <p:nvPr/>
        </p:nvGrpSpPr>
        <p:grpSpPr>
          <a:xfrm>
            <a:off x="3491883" y="-20537"/>
            <a:ext cx="5643857" cy="4925766"/>
            <a:chOff x="0" y="0"/>
            <a:chExt cx="31136" cy="95943"/>
          </a:xfrm>
        </p:grpSpPr>
        <p:sp>
          <p:nvSpPr>
            <p:cNvPr id="376" name="Google Shape;376;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77" name="Google Shape;377;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78" name="Google Shape;378;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79" name="Google Shape;379;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380" name="Google Shape;380;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81" name="Google Shape;381;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Project</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82" name="Google Shape;382;p12"/>
          <p:cNvSpPr txBox="1"/>
          <p:nvPr/>
        </p:nvSpPr>
        <p:spPr>
          <a:xfrm>
            <a:off x="7125730" y="4121924"/>
            <a:ext cx="2054782" cy="73862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383" name="Google Shape;383;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84" name="Google Shape;384;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85" name="Google Shape;385;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386" name="Google Shape;386;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387" name="Google Shape;387;p12"/>
          <p:cNvPicPr preferRelativeResize="0"/>
          <p:nvPr/>
        </p:nvPicPr>
        <p:blipFill>
          <a:blip r:embed="rId6">
            <a:alphaModFix/>
          </a:blip>
          <a:stretch>
            <a:fillRect/>
          </a:stretch>
        </p:blipFill>
        <p:spPr>
          <a:xfrm>
            <a:off x="7218052" y="4726204"/>
            <a:ext cx="1781175" cy="371475"/>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Introductory presentation</a:t>
            </a:r>
            <a:endParaRPr sz="2400">
              <a:solidFill>
                <a:schemeClr val="lt1"/>
              </a:solidFill>
            </a:endParaRPr>
          </a:p>
        </p:txBody>
      </p:sp>
      <p:sp>
        <p:nvSpPr>
          <p:cNvPr id="160" name="Google Shape;160;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1" name="Google Shape;161;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2" name="Google Shape;162;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3" name="Google Shape;163;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4" name="Google Shape;164;p5"/>
          <p:cNvSpPr txBox="1"/>
          <p:nvPr/>
        </p:nvSpPr>
        <p:spPr>
          <a:xfrm>
            <a:off x="412848" y="1347614"/>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1.5.   Do you know any of the following platforms?</a:t>
            </a:r>
            <a:endParaRPr/>
          </a:p>
        </p:txBody>
      </p:sp>
      <p:sp>
        <p:nvSpPr>
          <p:cNvPr id="165" name="Google Shape;165;p5"/>
          <p:cNvSpPr txBox="1"/>
          <p:nvPr/>
        </p:nvSpPr>
        <p:spPr>
          <a:xfrm>
            <a:off x="412848" y="1907828"/>
            <a:ext cx="8166376" cy="206206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A platform that allows citizens to submit ideas, vote on proposals, and provide feedback on policies and initiatives.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Change.org</a:t>
            </a:r>
            <a:r>
              <a:rPr lang="en-US" sz="1600" b="0" i="0" u="none" strike="noStrike" cap="none">
                <a:solidFill>
                  <a:schemeClr val="dk1"/>
                </a:solidFill>
                <a:latin typeface="Calibri"/>
                <a:ea typeface="Calibri"/>
                <a:cs typeface="Calibri"/>
                <a:sym typeface="Calibri"/>
              </a:rPr>
              <a:t>: A platform that enables citizens to create and sign petitions on a wide range of issues.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Your Priorities</a:t>
            </a:r>
            <a:r>
              <a:rPr lang="en-US" sz="1600" b="0" i="0" u="none" strike="noStrike" cap="none">
                <a:solidFill>
                  <a:schemeClr val="dk1"/>
                </a:solidFill>
                <a:latin typeface="Calibri"/>
                <a:ea typeface="Calibri"/>
                <a:cs typeface="Calibri"/>
                <a:sym typeface="Calibri"/>
              </a:rPr>
              <a:t>: A platform that allows citizens to submit ideas, vote on proposals, and collaborate with others on policy solutions.</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A platform that enables citizens to participate in public consultations, engage with their local governments, and contribute to policy-making processes.</a:t>
            </a:r>
            <a:endParaRPr/>
          </a:p>
        </p:txBody>
      </p:sp>
      <p:pic>
        <p:nvPicPr>
          <p:cNvPr id="166" name="Google Shape;166;p5"/>
          <p:cNvPicPr preferRelativeResize="0"/>
          <p:nvPr/>
        </p:nvPicPr>
        <p:blipFill>
          <a:blip r:embed="rId9">
            <a:alphaModFix/>
          </a:blip>
          <a:stretch>
            <a:fillRect/>
          </a:stretch>
        </p:blipFill>
        <p:spPr>
          <a:xfrm>
            <a:off x="119175" y="151825"/>
            <a:ext cx="1800300" cy="377995"/>
          </a:xfrm>
          <a:prstGeom prst="rect">
            <a:avLst/>
          </a:prstGeom>
          <a:noFill/>
          <a:ln>
            <a:noFill/>
          </a:ln>
        </p:spPr>
      </p:pic>
      <p:sp>
        <p:nvSpPr>
          <p:cNvPr id="167" name="Google Shape;167;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e-participation</a:t>
            </a:r>
            <a:endParaRPr sz="2400">
              <a:solidFill>
                <a:schemeClr val="lt1"/>
              </a:solidFill>
            </a:endParaRPr>
          </a:p>
        </p:txBody>
      </p:sp>
      <p:sp>
        <p:nvSpPr>
          <p:cNvPr id="175" name="Google Shape;175;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77" name="Google Shape;177;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78" name="Google Shape;178;p8"/>
          <p:cNvSpPr txBox="1"/>
          <p:nvPr/>
        </p:nvSpPr>
        <p:spPr>
          <a:xfrm>
            <a:off x="412848" y="1328245"/>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a:t>
            </a:r>
            <a:endParaRPr/>
          </a:p>
        </p:txBody>
      </p:sp>
      <p:sp>
        <p:nvSpPr>
          <p:cNvPr id="179" name="Google Shape;179;p8"/>
          <p:cNvSpPr txBox="1"/>
          <p:nvPr/>
        </p:nvSpPr>
        <p:spPr>
          <a:xfrm>
            <a:off x="498822" y="2118755"/>
            <a:ext cx="7848662" cy="101562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When and why, do you think, participating got digital?</a:t>
            </a:r>
            <a:endParaRPr/>
          </a:p>
          <a:p>
            <a:pPr marL="0" marR="0" lvl="0" indent="0" algn="just" rtl="0">
              <a:lnSpc>
                <a:spcPct val="100000"/>
              </a:lnSpc>
              <a:spcBef>
                <a:spcPct val="0"/>
              </a:spcBef>
              <a:spcAft>
                <a:spcPct val="0"/>
              </a:spcAft>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Why is it important?</a:t>
            </a:r>
            <a:endParaRPr sz="2000" b="0" i="0" u="none" strike="noStrike" cap="none">
              <a:solidFill>
                <a:schemeClr val="dk1"/>
              </a:solidFill>
              <a:latin typeface="Calibri"/>
              <a:ea typeface="Calibri"/>
              <a:cs typeface="Calibri"/>
              <a:sym typeface="Calibri"/>
            </a:endParaRPr>
          </a:p>
        </p:txBody>
      </p:sp>
      <p:pic>
        <p:nvPicPr>
          <p:cNvPr id="180" name="Google Shape;180;p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81" name="Google Shape;181;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82" name="Google Shape;182;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Case study</a:t>
            </a:r>
            <a:endParaRPr sz="2400">
              <a:solidFill>
                <a:schemeClr val="lt1"/>
              </a:solidFill>
            </a:endParaRPr>
          </a:p>
        </p:txBody>
      </p:sp>
      <p:sp>
        <p:nvSpPr>
          <p:cNvPr id="190" name="Google Shape;190;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2" name="Google Shape;192;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3" name="Google Shape;193;p9"/>
          <p:cNvSpPr txBox="1"/>
          <p:nvPr/>
        </p:nvSpPr>
        <p:spPr>
          <a:xfrm>
            <a:off x="412848" y="141091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endParaRPr sz="2200" b="1" i="0" u="none" strike="noStrike" cap="none">
              <a:solidFill>
                <a:schemeClr val="dk1"/>
              </a:solidFill>
              <a:highlight>
                <a:srgbClr val="FFFF00"/>
              </a:highlight>
              <a:latin typeface="Calibri"/>
              <a:ea typeface="Calibri"/>
              <a:cs typeface="Calibri"/>
              <a:sym typeface="Calibri"/>
            </a:endParaRPr>
          </a:p>
        </p:txBody>
      </p:sp>
      <p:pic>
        <p:nvPicPr>
          <p:cNvPr id="194" name="Google Shape;194;p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95" name="Google Shape;195;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6" name="Google Shape;196;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197" name="Google Shape;197;p9"/>
          <p:cNvSpPr txBox="1"/>
          <p:nvPr/>
        </p:nvSpPr>
        <p:spPr>
          <a:xfrm>
            <a:off x="412848" y="1954819"/>
            <a:ext cx="5826588"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None/>
            </a:pPr>
            <a:r>
              <a:rPr lang="en-US" sz="2000" b="0" i="0" u="none" strike="noStrike" cap="none">
                <a:solidFill>
                  <a:srgbClr val="000000"/>
                </a:solidFill>
                <a:latin typeface="Calibri"/>
                <a:ea typeface="Calibri"/>
                <a:cs typeface="Calibri"/>
                <a:sym typeface="Calibri"/>
              </a:rPr>
              <a:t>The current activity will allow learners to develop a concrete perception of e-participation and familiarize with its practices and importance.</a:t>
            </a:r>
            <a:endParaRPr sz="20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c45d1c72da_1_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Exercise </a:t>
            </a:r>
            <a:endParaRPr sz="2400">
              <a:solidFill>
                <a:schemeClr val="lt1"/>
              </a:solidFill>
            </a:endParaRPr>
          </a:p>
        </p:txBody>
      </p:sp>
      <p:sp>
        <p:nvSpPr>
          <p:cNvPr id="205" name="Google Shape;205;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06" name="Google Shape;206;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7" name="Google Shape;207;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8" name="Google Shape;208;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9" name="Google Shape;209;g1c45d1c72da_1_0"/>
          <p:cNvSpPr txBox="1"/>
          <p:nvPr/>
        </p:nvSpPr>
        <p:spPr>
          <a:xfrm>
            <a:off x="412848" y="1330732"/>
            <a:ext cx="4367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a:t>
            </a:r>
            <a:r>
              <a:rPr lang="en-US" sz="2200" b="1" i="0" u="none" strike="noStrike" cap="none">
                <a:solidFill>
                  <a:schemeClr val="dk1"/>
                </a:solidFill>
                <a:latin typeface="Calibri"/>
                <a:ea typeface="Calibri"/>
                <a:cs typeface="Calibri"/>
                <a:sym typeface="Calibri"/>
              </a:rPr>
              <a:t>The guidelines of the activity</a:t>
            </a:r>
            <a:endParaRPr sz="2200" b="1" i="0" u="none" strike="noStrike" cap="none">
              <a:solidFill>
                <a:schemeClr val="dk1"/>
              </a:solidFill>
              <a:latin typeface="Calibri"/>
              <a:ea typeface="Calibri"/>
              <a:cs typeface="Calibri"/>
              <a:sym typeface="Calibri"/>
            </a:endParaRPr>
          </a:p>
        </p:txBody>
      </p:sp>
      <p:sp>
        <p:nvSpPr>
          <p:cNvPr id="210" name="Google Shape;210;g1c45d1c72da_1_0"/>
          <p:cNvSpPr txBox="1"/>
          <p:nvPr/>
        </p:nvSpPr>
        <p:spPr>
          <a:xfrm>
            <a:off x="412848" y="1867833"/>
            <a:ext cx="7332600" cy="4602300"/>
          </a:xfrm>
          <a:prstGeom prst="rect">
            <a:avLst/>
          </a:prstGeom>
          <a:solidFill>
            <a:schemeClr val="lt1"/>
          </a:solidFill>
          <a:ln>
            <a:noFill/>
          </a:ln>
        </p:spPr>
        <p:txBody>
          <a:bodyPr spcFirstLastPara="1" wrap="square" lIns="91425" tIns="45700" rIns="91425" bIns="45700" anchor="t" anchorCtr="0">
            <a:spAutoFit/>
          </a:bodyPr>
          <a:lstStyle/>
          <a:p>
            <a:pPr marL="285750" marR="0" lvl="0" indent="-298450" algn="just" rtl="0">
              <a:lnSpc>
                <a:spcPct val="100000"/>
              </a:lnSpc>
              <a:spcBef>
                <a:spcPts val="1100"/>
              </a:spcBef>
              <a:spcAft>
                <a:spcPct val="0"/>
              </a:spcAft>
              <a:buClr>
                <a:schemeClr val="dk1"/>
              </a:buClr>
              <a:buSzPts val="1300"/>
              <a:buFont typeface="Noto Sans Symbols"/>
              <a:buChar char="❑"/>
            </a:pPr>
            <a:r>
              <a:rPr lang="en-US" sz="2000">
                <a:solidFill>
                  <a:schemeClr val="dk1"/>
                </a:solidFill>
                <a:latin typeface="Calibri"/>
                <a:ea typeface="Calibri"/>
                <a:cs typeface="Calibri"/>
                <a:sym typeface="Calibri"/>
              </a:rPr>
              <a:t>The objective of this exercise is to help us understand and experience the importance of actively participating in decision-making processes. It aims to develop our critical thinking, collaboration, and communication skills, and empower us to become effective contributors to decision-making within a group or organization.</a:t>
            </a:r>
            <a:endParaRPr sz="2000">
              <a:solidFill>
                <a:schemeClr val="dk1"/>
              </a:solidFill>
              <a:latin typeface="Calibri"/>
              <a:ea typeface="Calibri"/>
              <a:cs typeface="Calibri"/>
              <a:sym typeface="Calibri"/>
            </a:endParaRPr>
          </a:p>
          <a:p>
            <a:pPr marL="285750" marR="0" lvl="0" indent="-285750" algn="just" rtl="0">
              <a:lnSpc>
                <a:spcPct val="100000"/>
              </a:lnSpc>
              <a:spcBef>
                <a:spcPts val="110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You will have to form two teams.</a:t>
            </a:r>
            <a:endParaRPr/>
          </a:p>
          <a:p>
            <a:pPr marL="285750" marR="0" lvl="0" indent="-285750" algn="just" rtl="0">
              <a:lnSpc>
                <a:spcPct val="100000"/>
              </a:lnSpc>
              <a:spcBef>
                <a:spcPts val="1100"/>
              </a:spcBef>
              <a:spcAft>
                <a:spcPct val="0"/>
              </a:spcAft>
              <a:buClr>
                <a:schemeClr val="dk1"/>
              </a:buClr>
              <a:buSzPts val="1100"/>
              <a:buFont typeface="Noto Sans Symbols"/>
              <a:buChar char="❑"/>
            </a:pPr>
            <a:r>
              <a:rPr lang="en-US" sz="2000">
                <a:solidFill>
                  <a:schemeClr val="dk1"/>
                </a:solidFill>
                <a:latin typeface="Calibri"/>
                <a:ea typeface="Calibri"/>
                <a:cs typeface="Calibri"/>
                <a:sym typeface="Calibri"/>
              </a:rPr>
              <a:t>E</a:t>
            </a:r>
            <a:r>
              <a:rPr lang="en-US" sz="2000" b="0" i="0" u="none" strike="noStrike" cap="none">
                <a:solidFill>
                  <a:schemeClr val="dk1"/>
                </a:solidFill>
                <a:latin typeface="Calibri"/>
                <a:ea typeface="Calibri"/>
                <a:cs typeface="Calibri"/>
                <a:sym typeface="Calibri"/>
              </a:rPr>
              <a:t>ach team will receive several props.</a:t>
            </a:r>
            <a:endParaRPr/>
          </a:p>
          <a:p>
            <a:pPr marL="285750" marR="0" lvl="0" indent="-285750" algn="just" rtl="0">
              <a:lnSpc>
                <a:spcPct val="100000"/>
              </a:lnSpc>
              <a:spcBef>
                <a:spcPts val="110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Each prop has a word related to e-government services. </a:t>
            </a:r>
            <a:endParaRPr/>
          </a:p>
          <a:p>
            <a:pPr marL="285750" marR="0" lvl="0" indent="-285750" algn="just" rtl="0">
              <a:lnSpc>
                <a:spcPct val="100000"/>
              </a:lnSpc>
              <a:spcBef>
                <a:spcPts val="1100"/>
              </a:spcBef>
              <a:spcAft>
                <a:spcPct val="0"/>
              </a:spcAft>
              <a:buClr>
                <a:schemeClr val="dk1"/>
              </a:buClr>
              <a:buSzPts val="1100"/>
              <a:buFont typeface="Noto Sans Symbols"/>
              <a:buChar char="❑"/>
            </a:pPr>
            <a:r>
              <a:rPr lang="en-US" sz="2000">
                <a:solidFill>
                  <a:schemeClr val="dk1"/>
                </a:solidFill>
                <a:latin typeface="Calibri"/>
                <a:ea typeface="Calibri"/>
                <a:cs typeface="Calibri"/>
                <a:sym typeface="Calibri"/>
              </a:rPr>
              <a:t>We will focus on</a:t>
            </a:r>
            <a:r>
              <a:rPr lang="en-US" sz="2000" b="0" i="0" u="none" strike="noStrike" cap="none">
                <a:solidFill>
                  <a:schemeClr val="dk1"/>
                </a:solidFill>
                <a:latin typeface="Calibri"/>
                <a:ea typeface="Calibri"/>
                <a:cs typeface="Calibri"/>
                <a:sym typeface="Calibri"/>
              </a:rPr>
              <a:t> e-participation props.</a:t>
            </a:r>
            <a:endParaRPr/>
          </a:p>
          <a:p>
            <a:pPr marL="285750" marR="0" lvl="0" indent="-285750" algn="just" rtl="0">
              <a:lnSpc>
                <a:spcPct val="100000"/>
              </a:lnSpc>
              <a:spcBef>
                <a:spcPts val="1100"/>
              </a:spcBef>
              <a:spcAft>
                <a:spcPct val="0"/>
              </a:spcAft>
              <a:buClr>
                <a:schemeClr val="dk1"/>
              </a:buClr>
              <a:buSzPts val="1100"/>
              <a:buFont typeface="Noto Sans Symbols"/>
              <a:buChar char="❑"/>
            </a:pPr>
            <a:r>
              <a:rPr lang="en-US" sz="2000" b="0" i="0" u="none" strike="noStrike" cap="none">
                <a:solidFill>
                  <a:srgbClr val="000000"/>
                </a:solidFill>
                <a:latin typeface="Calibri"/>
                <a:ea typeface="Calibri"/>
                <a:cs typeface="Calibri"/>
                <a:sym typeface="Calibri"/>
              </a:rPr>
              <a:t>First team to do so, wins.</a:t>
            </a:r>
            <a:endParaRPr/>
          </a:p>
          <a:p>
            <a:pPr marL="0" marR="0" lvl="0" indent="0" algn="just" rtl="0">
              <a:lnSpc>
                <a:spcPct val="100000"/>
              </a:lnSpc>
              <a:spcBef>
                <a:spcPts val="1100"/>
              </a:spcBef>
              <a:spcAft>
                <a:spcPct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pic>
        <p:nvPicPr>
          <p:cNvPr id="211" name="Google Shape;211;g1c45d1c72da_1_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12" name="Google Shape;212;g1c45d1c72da_1_0"/>
          <p:cNvSpPr txBox="1"/>
          <p:nvPr/>
        </p:nvSpPr>
        <p:spPr>
          <a:xfrm>
            <a:off x="1675543" y="6254723"/>
            <a:ext cx="48072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tags/tag1.xml><?xml version="1.0" encoding="utf-8"?>
<p:tagLst xmlns:a="http://schemas.openxmlformats.org/drawingml/2006/main" xmlns:r="http://schemas.openxmlformats.org/officeDocument/2006/relationships" xmlns:p="http://schemas.openxmlformats.org/presentationml/2006/main">
  <p:tag name="AS_NET" val="5.0.17"/>
  <p:tag name="AS_OS" val="Unix 5.15.0.1037"/>
  <p:tag name="AS_RELEASE_DATE" val="2022.12.14"/>
  <p:tag name="AS_TITLE" val="Aspose.Slides for .NET5"/>
  <p:tag name="AS_VERSION" val="22.12"/>
</p:tagLst>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4112</Words>
  <Application>Microsoft Office PowerPoint</Application>
  <PresentationFormat>On-screen Show (16:9)</PresentationFormat>
  <Paragraphs>495</Paragraphs>
  <Slides>55</Slides>
  <Notes>55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55</vt:i4>
      </vt:variant>
    </vt:vector>
  </HeadingPairs>
  <TitlesOfParts>
    <vt:vector size="63" baseType="lpstr">
      <vt:lpstr>Calibri</vt:lpstr>
      <vt:lpstr>Noto Sans Symbols</vt:lpstr>
      <vt:lpstr>Arial</vt:lpstr>
      <vt:lpstr>Open Sans</vt:lpstr>
      <vt:lpstr>Play</vt:lpstr>
      <vt:lpstr>Θέμα του Office</vt:lpstr>
      <vt:lpstr>Θέμα του Office</vt:lpstr>
      <vt:lpstr>Θέμα του Office</vt:lpstr>
      <vt:lpstr>  e-government activities</vt:lpstr>
      <vt:lpstr>1.      Introductory activity</vt:lpstr>
      <vt:lpstr>1.      Introductory presentation</vt:lpstr>
      <vt:lpstr>1.      Introductory presentation</vt:lpstr>
      <vt:lpstr>1.      Introductory presentation</vt:lpstr>
      <vt:lpstr>1.      Introductory presentation</vt:lpstr>
      <vt:lpstr>2.      e-participation</vt:lpstr>
      <vt:lpstr>3.     Case study</vt:lpstr>
      <vt:lpstr>4.     Exercise </vt:lpstr>
      <vt:lpstr>4.      Exercise </vt:lpstr>
      <vt:lpstr>4.      Exercise </vt:lpstr>
      <vt:lpstr>4.      Exercise </vt:lpstr>
      <vt:lpstr>4.      Exercise </vt:lpstr>
      <vt:lpstr>4.      Exercise </vt:lpstr>
      <vt:lpstr>PowerPoint Presentation</vt:lpstr>
      <vt:lpstr>  e-government activities</vt:lpstr>
      <vt:lpstr>1.      Introductory activity</vt:lpstr>
      <vt:lpstr>1.      Introductory presentation</vt:lpstr>
      <vt:lpstr>1.      Introductory presentation</vt:lpstr>
      <vt:lpstr>1.      Introductory presentation</vt:lpstr>
      <vt:lpstr>2.      e-policy making platform</vt:lpstr>
      <vt:lpstr>3.     Case study</vt:lpstr>
      <vt:lpstr>3.     Case study</vt:lpstr>
      <vt:lpstr>3.     Case study</vt:lpstr>
      <vt:lpstr>4.     Exercise </vt:lpstr>
      <vt:lpstr>4.      Exercise </vt:lpstr>
      <vt:lpstr>4.      Exercise </vt:lpstr>
      <vt:lpstr>4.      Exercise </vt:lpstr>
      <vt:lpstr>4.      Exercise </vt:lpstr>
      <vt:lpstr>4.      Exercise </vt:lpstr>
      <vt:lpstr>4.      Exercise </vt:lpstr>
      <vt:lpstr>4.      Exercise </vt:lpstr>
      <vt:lpstr>4.      Exercise </vt:lpstr>
      <vt:lpstr>4.      Exercise </vt:lpstr>
      <vt:lpstr>PowerPoint Presentation</vt:lpstr>
      <vt:lpstr>  e-government activities</vt:lpstr>
      <vt:lpstr>1.      Introductory activity</vt:lpstr>
      <vt:lpstr>2.      Comparative exercise</vt:lpstr>
      <vt:lpstr>2.      Comparative exercise</vt:lpstr>
      <vt:lpstr>2.      Comparative exercise</vt:lpstr>
      <vt:lpstr>2.      Comparative exercise</vt:lpstr>
      <vt:lpstr>2.      Comparative exercise</vt:lpstr>
      <vt:lpstr>2.      Comparative exercise</vt:lpstr>
      <vt:lpstr>3.     Case study</vt:lpstr>
      <vt:lpstr>3.     Case study</vt:lpstr>
      <vt:lpstr>3.     Case study</vt:lpstr>
      <vt:lpstr>3.     Case study</vt:lpstr>
      <vt:lpstr>3.     Case study</vt:lpstr>
      <vt:lpstr>4.   Surmount traditional voting challenges</vt:lpstr>
      <vt:lpstr>5.      Exercise </vt:lpstr>
      <vt:lpstr>5.      Exercise </vt:lpstr>
      <vt:lpstr>5.      Exercise </vt:lpstr>
      <vt:lpstr>5.      Exercise </vt:lpstr>
      <vt:lpstr>5.      Exercise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e-government activities</dc:title>
  <dc:creator>MM design</dc:creator>
  <cp:lastModifiedBy>Panagiotis G. Anastassopoulos</cp:lastModifiedBy>
  <cp:revision>3</cp:revision>
  <dcterms:created xsi:type="dcterms:W3CDTF">2020-11-16T07:54:04Z</dcterms:created>
  <dcterms:modified xsi:type="dcterms:W3CDTF">2023-11-14T22:36:37Z</dcterms:modified>
</cp:coreProperties>
</file>