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7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Lst>
  <p:sldSz cx="9144000" cy="5143500" type="screen16x9"/>
  <p:notesSz cx="6858000" cy="9144000"/>
  <p:embeddedFontLst>
    <p:embeddedFont>
      <p:font typeface="Calibri" panose="020F0502020204030204" pitchFamily="34" charset="0"/>
      <p:regular r:id="rId78"/>
      <p:bold r:id="rId79"/>
      <p:italic r:id="rId80"/>
      <p:boldItalic r:id="rId81"/>
    </p:embeddedFont>
    <p:embeddedFont>
      <p:font typeface="Play" panose="020B0604020202020204" charset="0"/>
      <p:regular r:id="rId82"/>
      <p:bold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3D8036-3A2A-4AB0-9C1D-59A7D8AA503A}">
  <a:tblStyle styleId="{A13D8036-3A2A-4AB0-9C1D-59A7D8AA503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48"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2.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8" name="Google Shape;438;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8" name="Google Shape;468;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3" name="Google Shape;483;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 name="Google Shape;546;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2133abfcd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g2133abfcde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3" name="Google Shape;563;g2133abfcdea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213a01ba8ee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g213a01ba8ee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9" name="Google Shape;579;g213a01ba8ee_0_1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133abfcde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g2133abfcdea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4" name="Google Shape;594;g2133abfcdea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133abfcdea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g2133abfcdea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0" name="Google Shape;610;g2133abfcdea_0_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13a01ba8e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g213a01ba8e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6" name="Google Shape;626;g213a01ba8ee_0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2133abfcdea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g2133abfcdea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1" name="Google Shape;641;g2133abfcdea_0_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213a01ba8e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g213a01ba8ee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6" name="Google Shape;656;g213a01ba8ee_0_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1" name="Google Shape;671;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2133abfcdea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g2133abfcdea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7" name="Google Shape;687;g2133abfcdea_0_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8" name="Google Shape;708;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6" name="Google Shape;726;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3" name="Google Shape;743;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4" name="Google Shape;744;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Google Shape;759;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0" name="Google Shape;760;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4" name="Google Shape;774;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5" name="Google Shape;775;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0" name="Google Shape;790;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6" name="Google Shape;806;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7" name="Google Shape;807;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2" name="Google Shape;822;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8" name="Google Shape;838;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4" name="Google Shape;854;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5" name="Google Shape;855;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0" name="Google Shape;870;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1" name="Google Shape;871;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6" name="Google Shape;886;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7" name="Google Shape;887;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1" name="Google Shape;901;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2" name="Google Shape;902;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8" name="Google Shape;918;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9" name="Google Shape;919;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213a01ba8e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7" name="Google Shape;937;g213a01ba8ee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8" name="Google Shape;938;g213a01ba8ee_0_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213a01ba8ee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6" name="Google Shape;956;g213a01ba8ee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7" name="Google Shape;957;g213a01ba8ee_0_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213a01ba8ee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5" name="Google Shape;975;g213a01ba8ee_0_1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6" name="Google Shape;976;g213a01ba8ee_0_1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213a01ba8ee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5" name="Google Shape;995;g213a01ba8ee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6" name="Google Shape;996;g213a01ba8ee_0_1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213a01ba8ee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4" name="Google Shape;1014;g213a01ba8ee_0_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5" name="Google Shape;1015;g213a01ba8ee_0_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2" name="Google Shape;1032;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3" name="Google Shape;1033;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2133abfcde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9" name="Google Shape;1049;g2133abfcdea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0" name="Google Shape;1050;g2133abfcdea_0_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213a01ba8ee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7" name="Google Shape;1067;g213a01ba8ee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8" name="Google Shape;1068;g213a01ba8ee_0_1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2133abfcdea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6" name="Google Shape;1086;g2133abfcdea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7" name="Google Shape;1087;g2133abfcdea_0_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213a01ba8ee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4" name="Google Shape;1104;g213a01ba8ee_0_2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5" name="Google Shape;1105;g213a01ba8ee_0_2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2141023fbf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5" name="Google Shape;1125;g2141023fbfb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6" name="Google Shape;1126;g2141023fbfb_0_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g216285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1" name="Google Shape;1141;g216285ca17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2" name="Google Shape;1142;g216285ca17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3a01ba8ee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5" name="Google Shape;1165;g213a01ba8ee_0_2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6" name="Google Shape;1166;g213a01ba8ee_0_2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g216285ca17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2" name="Google Shape;1182;g216285ca177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3" name="Google Shape;1183;g216285ca177_0_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216285ca177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8" name="Google Shape;1198;g216285ca177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9" name="Google Shape;1199;g216285ca177_0_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5" name="Google Shape;1215;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6" name="Google Shape;1216;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g216285ca177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1" name="Google Shape;1231;g216285ca177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2" name="Google Shape;1232;g216285ca177_0_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g216285ca177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7" name="Google Shape;1247;g216285ca177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8" name="Google Shape;1248;g216285ca177_0_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3" name="Google Shape;1263;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4" name="Google Shape;1264;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g216285ca177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0" name="Google Shape;1280;g216285ca177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1" name="Google Shape;1281;g216285ca177_0_1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6" name="Google Shape;1296;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7" name="Google Shape;1297;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75</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196" name="Google Shape;196;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459581"/>
            <a:ext cx="5486400" cy="3086100"/>
          </a:xfrm>
          <a:prstGeom prst="rect">
            <a:avLst/>
          </a:prstGeom>
          <a:noFill/>
          <a:ln>
            <a:noFill/>
          </a:ln>
        </p:spPr>
      </p:sp>
      <p:sp>
        <p:nvSpPr>
          <p:cNvPr id="68" name="Google Shape;68;p10"/>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png"/><Relationship Id="rId7"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1.png"/></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png"/><Relationship Id="rId7"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png"/><Relationship Id="rId7"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png"/><Relationship Id="rId7"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5.png"/><Relationship Id="rId7"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5.png"/><Relationship Id="rId7"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10" Type="http://schemas.openxmlformats.org/officeDocument/2006/relationships/image" Target="../media/image48.png"/><Relationship Id="rId4" Type="http://schemas.openxmlformats.org/officeDocument/2006/relationships/image" Target="../media/image6.png"/><Relationship Id="rId9" Type="http://schemas.openxmlformats.org/officeDocument/2006/relationships/image" Target="../media/image47.png"/></Relationships>
</file>

<file path=ppt/slides/_rels/slide4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png"/><Relationship Id="rId7"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10" Type="http://schemas.openxmlformats.org/officeDocument/2006/relationships/image" Target="../media/image52.png"/><Relationship Id="rId4" Type="http://schemas.openxmlformats.org/officeDocument/2006/relationships/image" Target="../media/image6.png"/><Relationship Id="rId9" Type="http://schemas.openxmlformats.org/officeDocument/2006/relationships/image" Target="../media/image51.png"/></Relationships>
</file>

<file path=ppt/slides/_rels/slide4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png"/><Relationship Id="rId7" Type="http://schemas.openxmlformats.org/officeDocument/2006/relationships/image" Target="../media/image4.jp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hyperlink" Target="https://www.trustpilot.com/"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png"/><Relationship Id="rId7"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58.png"/></Relationships>
</file>

<file path=ppt/slides/_rels/slide5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png"/><Relationship Id="rId7"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png"/><Relationship Id="rId7" Type="http://schemas.openxmlformats.org/officeDocument/2006/relationships/image" Target="../media/image61.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png"/><Relationship Id="rId7" Type="http://schemas.openxmlformats.org/officeDocument/2006/relationships/image" Target="../media/image63.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5.png"/><Relationship Id="rId7" Type="http://schemas.openxmlformats.org/officeDocument/2006/relationships/image" Target="../media/image65.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7.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5.png"/><Relationship Id="rId7" Type="http://schemas.openxmlformats.org/officeDocument/2006/relationships/image" Target="../media/image68.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5.png"/><Relationship Id="rId7" Type="http://schemas.openxmlformats.org/officeDocument/2006/relationships/image" Target="../media/image34.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71.png"/></Relationships>
</file>

<file path=ppt/slides/_rels/slide6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5.png"/><Relationship Id="rId7" Type="http://schemas.openxmlformats.org/officeDocument/2006/relationships/image" Target="../media/image72.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5.png"/><Relationship Id="rId7" Type="http://schemas.openxmlformats.org/officeDocument/2006/relationships/image" Target="../media/image74.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76.png"/></Relationships>
</file>

<file path=ppt/slides/_rels/slide6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5.png"/><Relationship Id="rId7" Type="http://schemas.openxmlformats.org/officeDocument/2006/relationships/image" Target="../media/image4.jp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hyperlink" Target="https://support.google.com/wallet/answer/12059519"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5.png"/><Relationship Id="rId7" Type="http://schemas.openxmlformats.org/officeDocument/2006/relationships/image" Target="../media/image74.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80.png"/><Relationship Id="rId5" Type="http://schemas.openxmlformats.org/officeDocument/2006/relationships/image" Target="../media/image7.png"/><Relationship Id="rId10" Type="http://schemas.openxmlformats.org/officeDocument/2006/relationships/image" Target="../media/image79.png"/><Relationship Id="rId4" Type="http://schemas.openxmlformats.org/officeDocument/2006/relationships/image" Target="../media/image6.png"/><Relationship Id="rId9" Type="http://schemas.openxmlformats.org/officeDocument/2006/relationships/image" Target="../media/image78.png"/></Relationships>
</file>

<file path=ppt/slides/_rels/slide67.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4.jp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69.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4.jp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2.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0.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2.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p:nvPr/>
        </p:nvSpPr>
        <p:spPr>
          <a:xfrm>
            <a:off x="0" y="4731990"/>
            <a:ext cx="9144000" cy="4115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90" name="Google Shape;90;p13"/>
          <p:cNvGrpSpPr/>
          <p:nvPr/>
        </p:nvGrpSpPr>
        <p:grpSpPr>
          <a:xfrm>
            <a:off x="251520" y="-9534"/>
            <a:ext cx="8919713" cy="5260732"/>
            <a:chOff x="216024" y="-27709"/>
            <a:chExt cx="8919713" cy="5260732"/>
          </a:xfrm>
        </p:grpSpPr>
        <p:sp>
          <p:nvSpPr>
            <p:cNvPr id="91" name="Google Shape;91;p13"/>
            <p:cNvSpPr/>
            <p:nvPr/>
          </p:nvSpPr>
          <p:spPr>
            <a:xfrm>
              <a:off x="3516895" y="-27709"/>
              <a:ext cx="5618842" cy="122057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92" name="Google Shape;92;p13"/>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93" name="Google Shape;93;p13"/>
            <p:cNvSpPr/>
            <p:nvPr/>
          </p:nvSpPr>
          <p:spPr>
            <a:xfrm>
              <a:off x="216024" y="4836772"/>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94" name="Google Shape;94;p13"/>
            <p:cNvSpPr txBox="1"/>
            <p:nvPr/>
          </p:nvSpPr>
          <p:spPr>
            <a:xfrm>
              <a:off x="7056784" y="4786747"/>
              <a:ext cx="1912469" cy="44627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95" name="Google Shape;95;p13"/>
          <p:cNvSpPr txBox="1">
            <a:spLocks noGrp="1"/>
          </p:cNvSpPr>
          <p:nvPr>
            <p:ph type="ctrTitle"/>
          </p:nvPr>
        </p:nvSpPr>
        <p:spPr>
          <a:xfrm>
            <a:off x="50806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1200"/>
              </a:spcBef>
              <a:spcAft>
                <a:spcPts val="0"/>
              </a:spcAft>
              <a:buClr>
                <a:schemeClr val="dk1"/>
              </a:buClr>
              <a:buSzPts val="1100"/>
              <a:buFont typeface="Arial"/>
              <a:buNone/>
            </a:pPr>
            <a:r>
              <a:rPr lang="en-US" sz="2700" b="1" dirty="0">
                <a:solidFill>
                  <a:srgbClr val="1F108C"/>
                </a:solidFill>
              </a:rPr>
              <a:t>The 101 </a:t>
            </a:r>
            <a:r>
              <a:rPr lang="en-US" sz="2700" b="1">
                <a:solidFill>
                  <a:srgbClr val="1F108C"/>
                </a:solidFill>
              </a:rPr>
              <a:t>of e-payment </a:t>
            </a:r>
            <a:r>
              <a:rPr lang="en-US" sz="2700" b="1" dirty="0">
                <a:solidFill>
                  <a:srgbClr val="1F108C"/>
                </a:solidFill>
              </a:rPr>
              <a:t>–</a:t>
            </a:r>
            <a:endParaRPr sz="2700" b="1" dirty="0">
              <a:solidFill>
                <a:srgbClr val="1F108C"/>
              </a:solidFill>
            </a:endParaRPr>
          </a:p>
          <a:p>
            <a:pPr marL="0" lvl="0" indent="0" algn="ctr" rtl="0">
              <a:lnSpc>
                <a:spcPct val="115000"/>
              </a:lnSpc>
              <a:spcBef>
                <a:spcPts val="1200"/>
              </a:spcBef>
              <a:spcAft>
                <a:spcPts val="0"/>
              </a:spcAft>
              <a:buClr>
                <a:schemeClr val="dk1"/>
              </a:buClr>
              <a:buSzPts val="1100"/>
              <a:buFont typeface="Arial"/>
              <a:buNone/>
            </a:pPr>
            <a:r>
              <a:rPr lang="en-US" sz="2700" b="1" dirty="0">
                <a:solidFill>
                  <a:srgbClr val="1F108C"/>
                </a:solidFill>
              </a:rPr>
              <a:t>Basics for everyday usage</a:t>
            </a:r>
            <a:endParaRPr sz="2700" b="1" dirty="0">
              <a:solidFill>
                <a:srgbClr val="1F108C"/>
              </a:solidFill>
            </a:endParaRPr>
          </a:p>
          <a:p>
            <a:pPr marL="0" lvl="0" indent="0" algn="ctr" rtl="0">
              <a:lnSpc>
                <a:spcPct val="100000"/>
              </a:lnSpc>
              <a:spcBef>
                <a:spcPts val="1200"/>
              </a:spcBef>
              <a:spcAft>
                <a:spcPts val="0"/>
              </a:spcAft>
              <a:buClr>
                <a:srgbClr val="1F108C"/>
              </a:buClr>
              <a:buSzPts val="3600"/>
              <a:buFont typeface="Calibri"/>
              <a:buNone/>
            </a:pPr>
            <a:endParaRPr sz="2700" b="1" dirty="0">
              <a:solidFill>
                <a:srgbClr val="1F108C"/>
              </a:solidFill>
            </a:endParaRPr>
          </a:p>
        </p:txBody>
      </p:sp>
      <p:sp>
        <p:nvSpPr>
          <p:cNvPr id="97" name="Google Shape;97;p13"/>
          <p:cNvSpPr txBox="1">
            <a:spLocks noGrp="1"/>
          </p:cNvSpPr>
          <p:nvPr>
            <p:ph type="subTitle" idx="1"/>
          </p:nvPr>
        </p:nvSpPr>
        <p:spPr>
          <a:xfrm>
            <a:off x="5275329" y="2895476"/>
            <a:ext cx="3895904" cy="972418"/>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1F108C"/>
                </a:solidFill>
              </a:rPr>
              <a:t>Lesson 1. </a:t>
            </a:r>
            <a:endParaRPr sz="8000" b="1">
              <a:solidFill>
                <a:srgbClr val="1F108C"/>
              </a:solidFill>
            </a:endParaRPr>
          </a:p>
          <a:p>
            <a:pPr marL="0" lvl="0" indent="0" algn="ctr" rtl="0">
              <a:lnSpc>
                <a:spcPct val="100000"/>
              </a:lnSpc>
              <a:spcBef>
                <a:spcPts val="0"/>
              </a:spcBef>
              <a:spcAft>
                <a:spcPts val="0"/>
              </a:spcAft>
              <a:buClr>
                <a:srgbClr val="1F108C"/>
              </a:buClr>
              <a:buSzPct val="100000"/>
              <a:buNone/>
            </a:pPr>
            <a:endParaRPr sz="8000" b="1">
              <a:solidFill>
                <a:srgbClr val="1F108C"/>
              </a:solidFill>
            </a:endParaRPr>
          </a:p>
          <a:p>
            <a:pPr marL="0" lvl="0" indent="0" algn="ctr" rtl="0">
              <a:lnSpc>
                <a:spcPct val="100000"/>
              </a:lnSpc>
              <a:spcBef>
                <a:spcPts val="0"/>
              </a:spcBef>
              <a:spcAft>
                <a:spcPts val="0"/>
              </a:spcAft>
              <a:buClr>
                <a:srgbClr val="1F108C"/>
              </a:buClr>
              <a:buSzPct val="100000"/>
              <a:buNone/>
            </a:pPr>
            <a:r>
              <a:rPr lang="en-US" sz="8000" b="1">
                <a:solidFill>
                  <a:srgbClr val="1F108C"/>
                </a:solidFill>
              </a:rPr>
              <a:t>Introducing e-payment</a:t>
            </a:r>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360"/>
              </a:spcBef>
              <a:spcAft>
                <a:spcPts val="0"/>
              </a:spcAft>
              <a:buClr>
                <a:srgbClr val="1F108C"/>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98" name="Google Shape;98;p13" descr="Logo&#10;&#10;Description automatically generated with medium confidence"/>
          <p:cNvPicPr preferRelativeResize="0"/>
          <p:nvPr/>
        </p:nvPicPr>
        <p:blipFill rotWithShape="1">
          <a:blip r:embed="rId5">
            <a:alphaModFix/>
          </a:blip>
          <a:srcRect/>
          <a:stretch/>
        </p:blipFill>
        <p:spPr>
          <a:xfrm>
            <a:off x="6078844" y="-9534"/>
            <a:ext cx="3065156" cy="1354107"/>
          </a:xfrm>
          <a:prstGeom prst="rect">
            <a:avLst/>
          </a:prstGeom>
          <a:noFill/>
          <a:ln>
            <a:noFill/>
          </a:ln>
        </p:spPr>
      </p:pic>
      <p:pic>
        <p:nvPicPr>
          <p:cNvPr id="99" name="Google Shape;99;p13"/>
          <p:cNvPicPr preferRelativeResize="0"/>
          <p:nvPr/>
        </p:nvPicPr>
        <p:blipFill rotWithShape="1">
          <a:blip r:embed="rId6">
            <a:alphaModFix/>
          </a:blip>
          <a:srcRect/>
          <a:stretch/>
        </p:blipFill>
        <p:spPr>
          <a:xfrm>
            <a:off x="6257663" y="4504601"/>
            <a:ext cx="2707523" cy="568475"/>
          </a:xfrm>
          <a:prstGeom prst="rect">
            <a:avLst/>
          </a:prstGeom>
          <a:noFill/>
          <a:ln>
            <a:noFill/>
          </a:ln>
        </p:spPr>
      </p:pic>
      <p:sp>
        <p:nvSpPr>
          <p:cNvPr id="100" name="Google Shape;100;p13"/>
          <p:cNvSpPr txBox="1"/>
          <p:nvPr/>
        </p:nvSpPr>
        <p:spPr>
          <a:xfrm>
            <a:off x="6027375" y="3790575"/>
            <a:ext cx="3000000" cy="8097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1000"/>
              </a:spcAft>
              <a:buClr>
                <a:srgbClr val="000000"/>
              </a:buClr>
              <a:buSzPts val="700"/>
              <a:buFont typeface="Arial"/>
              <a:buNone/>
            </a:pPr>
            <a:r>
              <a:rPr lang="en-US" sz="700">
                <a:solidFill>
                  <a:srgbClr val="00005F"/>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700" i="0" u="none" strike="noStrike" cap="none">
              <a:solidFill>
                <a:srgbClr val="00005F"/>
              </a:solidFill>
              <a:latin typeface="Calibri"/>
              <a:ea typeface="Calibri"/>
              <a:cs typeface="Calibri"/>
              <a:sym typeface="Calibri"/>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p2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2.1	Advantages of e-payment systems</a:t>
            </a:r>
            <a:endParaRPr sz="2400">
              <a:solidFill>
                <a:schemeClr val="lt1"/>
              </a:solidFill>
            </a:endParaRPr>
          </a:p>
        </p:txBody>
      </p:sp>
      <p:sp>
        <p:nvSpPr>
          <p:cNvPr id="229" name="Google Shape;229;p2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10</a:t>
            </a:r>
            <a:endParaRPr sz="1400" b="0" i="0" u="none" strike="noStrike" cap="none">
              <a:solidFill>
                <a:srgbClr val="000000"/>
              </a:solidFill>
              <a:latin typeface="Arial"/>
              <a:ea typeface="Arial"/>
              <a:cs typeface="Arial"/>
              <a:sym typeface="Arial"/>
            </a:endParaRPr>
          </a:p>
        </p:txBody>
      </p:sp>
      <p:pic>
        <p:nvPicPr>
          <p:cNvPr id="230" name="Google Shape;230;p2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31" name="Google Shape;231;p2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32" name="Google Shape;232;p2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33" name="Google Shape;233;p2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234" name="Google Shape;234;p22"/>
          <p:cNvSpPr txBox="1"/>
          <p:nvPr/>
        </p:nvSpPr>
        <p:spPr>
          <a:xfrm>
            <a:off x="539549" y="1419625"/>
            <a:ext cx="3903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They are convenient.</a:t>
            </a:r>
            <a:endParaRPr sz="2200" b="1" i="0" u="none" strike="noStrike" cap="none">
              <a:solidFill>
                <a:srgbClr val="000000"/>
              </a:solidFill>
              <a:latin typeface="Calibri"/>
              <a:ea typeface="Calibri"/>
              <a:cs typeface="Calibri"/>
              <a:sym typeface="Calibri"/>
            </a:endParaRPr>
          </a:p>
        </p:txBody>
      </p:sp>
      <p:sp>
        <p:nvSpPr>
          <p:cNvPr id="235" name="Google Shape;235;p22"/>
          <p:cNvSpPr txBox="1"/>
          <p:nvPr/>
        </p:nvSpPr>
        <p:spPr>
          <a:xfrm>
            <a:off x="532102" y="2000549"/>
            <a:ext cx="7704900" cy="243139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000" b="0" i="0" u="none" strike="noStrike" cap="none">
                <a:solidFill>
                  <a:srgbClr val="000000"/>
                </a:solidFill>
                <a:latin typeface="Calibri"/>
                <a:ea typeface="Calibri"/>
                <a:cs typeface="Calibri"/>
                <a:sym typeface="Calibri"/>
              </a:rPr>
              <a:t>E-payment systems are often more convenient than traditional payment methods because they allow users to make or receive payments quickly and easily without needing cash or checks. </a:t>
            </a:r>
            <a:endParaRPr sz="20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For example, with a digital wallet, users can make purchases or transfer funds simply by tapping their phone or using a pin code rather than carrying around physical money or filling out paperwork.</a:t>
            </a:r>
            <a:endParaRPr sz="2000" b="0" i="0" u="none" strike="noStrike" cap="none">
              <a:solidFill>
                <a:srgbClr val="000000"/>
              </a:solidFill>
              <a:latin typeface="Calibri"/>
              <a:ea typeface="Calibri"/>
              <a:cs typeface="Calibri"/>
              <a:sym typeface="Calibri"/>
            </a:endParaRPr>
          </a:p>
        </p:txBody>
      </p:sp>
      <p:pic>
        <p:nvPicPr>
          <p:cNvPr id="236" name="Google Shape;236;p22"/>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3" name="Google Shape;243;p2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2.1	Advantages of e-payment systems</a:t>
            </a:r>
            <a:endParaRPr sz="2400">
              <a:solidFill>
                <a:schemeClr val="lt1"/>
              </a:solidFill>
            </a:endParaRPr>
          </a:p>
        </p:txBody>
      </p:sp>
      <p:sp>
        <p:nvSpPr>
          <p:cNvPr id="244" name="Google Shape;244;p2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11</a:t>
            </a:r>
            <a:endParaRPr sz="1400" b="0" i="0" u="none" strike="noStrike" cap="none">
              <a:solidFill>
                <a:srgbClr val="000000"/>
              </a:solidFill>
              <a:latin typeface="Arial"/>
              <a:ea typeface="Arial"/>
              <a:cs typeface="Arial"/>
              <a:sym typeface="Arial"/>
            </a:endParaRPr>
          </a:p>
        </p:txBody>
      </p:sp>
      <p:pic>
        <p:nvPicPr>
          <p:cNvPr id="245" name="Google Shape;245;p2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46" name="Google Shape;246;p2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47" name="Google Shape;247;p2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48" name="Google Shape;248;p2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249" name="Google Shape;249;p23"/>
          <p:cNvSpPr txBox="1"/>
          <p:nvPr/>
        </p:nvSpPr>
        <p:spPr>
          <a:xfrm>
            <a:off x="539549" y="1419625"/>
            <a:ext cx="3903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They are speedy.</a:t>
            </a:r>
            <a:endParaRPr sz="2200" b="1" i="0" u="none" strike="noStrike" cap="none">
              <a:solidFill>
                <a:srgbClr val="000000"/>
              </a:solidFill>
              <a:latin typeface="Calibri"/>
              <a:ea typeface="Calibri"/>
              <a:cs typeface="Calibri"/>
              <a:sym typeface="Calibri"/>
            </a:endParaRPr>
          </a:p>
        </p:txBody>
      </p:sp>
      <p:sp>
        <p:nvSpPr>
          <p:cNvPr id="250" name="Google Shape;250;p23"/>
          <p:cNvSpPr txBox="1"/>
          <p:nvPr/>
        </p:nvSpPr>
        <p:spPr>
          <a:xfrm>
            <a:off x="532102" y="2373599"/>
            <a:ext cx="7704900" cy="754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000" i="0" u="none" strike="noStrike" cap="none">
                <a:solidFill>
                  <a:srgbClr val="000000"/>
                </a:solidFill>
                <a:latin typeface="Calibri"/>
                <a:ea typeface="Calibri"/>
                <a:cs typeface="Calibri"/>
                <a:sym typeface="Calibri"/>
              </a:rPr>
              <a:t>E-payment systems can process transactions almost instantly, allowing users to make or receive payments quickly and without delay. </a:t>
            </a:r>
            <a:endParaRPr sz="2000" i="0" u="none" strike="noStrike" cap="none">
              <a:solidFill>
                <a:srgbClr val="000000"/>
              </a:solidFill>
              <a:latin typeface="Calibri"/>
              <a:ea typeface="Calibri"/>
              <a:cs typeface="Calibri"/>
              <a:sym typeface="Calibri"/>
            </a:endParaRPr>
          </a:p>
        </p:txBody>
      </p:sp>
      <p:pic>
        <p:nvPicPr>
          <p:cNvPr id="251" name="Google Shape;251;p23"/>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252" name="Google Shape;252;p23"/>
          <p:cNvPicPr preferRelativeResize="0"/>
          <p:nvPr/>
        </p:nvPicPr>
        <p:blipFill>
          <a:blip r:embed="rId7">
            <a:alphaModFix/>
          </a:blip>
          <a:stretch>
            <a:fillRect/>
          </a:stretch>
        </p:blipFill>
        <p:spPr>
          <a:xfrm>
            <a:off x="3851750" y="1429838"/>
            <a:ext cx="861475" cy="861475"/>
          </a:xfrm>
          <a:prstGeom prst="rect">
            <a:avLst/>
          </a:prstGeom>
          <a:noFill/>
          <a:ln>
            <a:noFill/>
          </a:ln>
        </p:spPr>
      </p:pic>
    </p:spTree>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9" name="Google Shape;259;p2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2.1	Advantages of e-payment systems</a:t>
            </a:r>
            <a:endParaRPr sz="2400">
              <a:solidFill>
                <a:schemeClr val="lt1"/>
              </a:solidFill>
            </a:endParaRPr>
          </a:p>
        </p:txBody>
      </p:sp>
      <p:sp>
        <p:nvSpPr>
          <p:cNvPr id="260" name="Google Shape;260;p2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12</a:t>
            </a:r>
            <a:endParaRPr sz="1400" b="0" i="0" u="none" strike="noStrike" cap="none">
              <a:solidFill>
                <a:srgbClr val="000000"/>
              </a:solidFill>
              <a:latin typeface="Arial"/>
              <a:ea typeface="Arial"/>
              <a:cs typeface="Arial"/>
              <a:sym typeface="Arial"/>
            </a:endParaRPr>
          </a:p>
        </p:txBody>
      </p:sp>
      <p:pic>
        <p:nvPicPr>
          <p:cNvPr id="261" name="Google Shape;261;p2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62" name="Google Shape;262;p2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63" name="Google Shape;263;p2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64" name="Google Shape;264;p2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265" name="Google Shape;265;p24"/>
          <p:cNvSpPr txBox="1"/>
          <p:nvPr/>
        </p:nvSpPr>
        <p:spPr>
          <a:xfrm>
            <a:off x="539548" y="1419625"/>
            <a:ext cx="6466465"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They help you access services all across the globe.</a:t>
            </a:r>
            <a:endParaRPr sz="2200" b="1" i="0" u="none" strike="noStrike" cap="none">
              <a:solidFill>
                <a:srgbClr val="000000"/>
              </a:solidFill>
              <a:latin typeface="Calibri"/>
              <a:ea typeface="Calibri"/>
              <a:cs typeface="Calibri"/>
              <a:sym typeface="Calibri"/>
            </a:endParaRPr>
          </a:p>
        </p:txBody>
      </p:sp>
      <p:sp>
        <p:nvSpPr>
          <p:cNvPr id="266" name="Google Shape;266;p24"/>
          <p:cNvSpPr txBox="1"/>
          <p:nvPr/>
        </p:nvSpPr>
        <p:spPr>
          <a:xfrm>
            <a:off x="532102" y="2457749"/>
            <a:ext cx="7704900" cy="1323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i="0" u="none" strike="noStrike" cap="none">
                <a:solidFill>
                  <a:srgbClr val="000000"/>
                </a:solidFill>
                <a:latin typeface="Calibri"/>
                <a:ea typeface="Calibri"/>
                <a:cs typeface="Calibri"/>
                <a:sym typeface="Calibri"/>
              </a:rPr>
              <a:t>E-payment systems allow transferring money across borders without needing actual currency, making it simpler for people to buy from companies abroad.</a:t>
            </a:r>
            <a:endParaRPr sz="200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endParaRPr sz="2000" b="0" i="0" u="none" strike="noStrike" cap="none">
              <a:solidFill>
                <a:srgbClr val="000000"/>
              </a:solidFill>
              <a:latin typeface="Calibri"/>
              <a:ea typeface="Calibri"/>
              <a:cs typeface="Calibri"/>
              <a:sym typeface="Calibri"/>
            </a:endParaRPr>
          </a:p>
        </p:txBody>
      </p:sp>
      <p:pic>
        <p:nvPicPr>
          <p:cNvPr id="267" name="Google Shape;267;p24"/>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268" name="Google Shape;268;p24"/>
          <p:cNvPicPr preferRelativeResize="0"/>
          <p:nvPr/>
        </p:nvPicPr>
        <p:blipFill>
          <a:blip r:embed="rId7">
            <a:alphaModFix/>
          </a:blip>
          <a:stretch>
            <a:fillRect/>
          </a:stretch>
        </p:blipFill>
        <p:spPr>
          <a:xfrm>
            <a:off x="7189475" y="1538449"/>
            <a:ext cx="914400" cy="914400"/>
          </a:xfrm>
          <a:prstGeom prst="rect">
            <a:avLst/>
          </a:prstGeom>
          <a:noFill/>
          <a:ln>
            <a:noFill/>
          </a:ln>
        </p:spPr>
      </p:pic>
    </p:spTree>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5" name="Google Shape;275;p2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2.1	Advantages of e-payment systems</a:t>
            </a:r>
            <a:endParaRPr sz="2400">
              <a:solidFill>
                <a:schemeClr val="lt1"/>
              </a:solidFill>
            </a:endParaRPr>
          </a:p>
        </p:txBody>
      </p:sp>
      <p:sp>
        <p:nvSpPr>
          <p:cNvPr id="276" name="Google Shape;276;p2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13</a:t>
            </a:r>
            <a:endParaRPr sz="1400" b="0" i="0" u="none" strike="noStrike" cap="none">
              <a:solidFill>
                <a:srgbClr val="000000"/>
              </a:solidFill>
              <a:latin typeface="Arial"/>
              <a:ea typeface="Arial"/>
              <a:cs typeface="Arial"/>
              <a:sym typeface="Arial"/>
            </a:endParaRPr>
          </a:p>
        </p:txBody>
      </p:sp>
      <p:pic>
        <p:nvPicPr>
          <p:cNvPr id="277" name="Google Shape;277;p2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78" name="Google Shape;278;p2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79" name="Google Shape;279;p2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80" name="Google Shape;280;p2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281" name="Google Shape;281;p25"/>
          <p:cNvSpPr txBox="1"/>
          <p:nvPr/>
        </p:nvSpPr>
        <p:spPr>
          <a:xfrm>
            <a:off x="539549" y="1419625"/>
            <a:ext cx="39039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They decrease physical risks.</a:t>
            </a:r>
            <a:endParaRPr sz="2200" b="1" i="0" u="none" strike="noStrike" cap="none">
              <a:solidFill>
                <a:srgbClr val="000000"/>
              </a:solidFill>
              <a:latin typeface="Calibri"/>
              <a:ea typeface="Calibri"/>
              <a:cs typeface="Calibri"/>
              <a:sym typeface="Calibri"/>
            </a:endParaRPr>
          </a:p>
        </p:txBody>
      </p:sp>
      <p:sp>
        <p:nvSpPr>
          <p:cNvPr id="282" name="Google Shape;282;p25"/>
          <p:cNvSpPr txBox="1"/>
          <p:nvPr/>
        </p:nvSpPr>
        <p:spPr>
          <a:xfrm>
            <a:off x="532102" y="2000549"/>
            <a:ext cx="7704900" cy="217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000" i="0" u="none" strike="noStrike" cap="none">
                <a:solidFill>
                  <a:srgbClr val="000000"/>
                </a:solidFill>
                <a:latin typeface="Calibri"/>
                <a:ea typeface="Calibri"/>
                <a:cs typeface="Calibri"/>
                <a:sym typeface="Calibri"/>
              </a:rPr>
              <a:t>E-payment systems can be more secure than traditional payment methods because you don’t have to worry about counterfeit money or being robbed.</a:t>
            </a:r>
            <a:endParaRPr>
              <a:latin typeface="Calibri"/>
              <a:ea typeface="Calibri"/>
              <a:cs typeface="Calibri"/>
              <a:sym typeface="Calibri"/>
            </a:endParaRPr>
          </a:p>
          <a:p>
            <a:pPr marL="0" marR="0" lvl="0" indent="0" algn="just" rtl="0">
              <a:lnSpc>
                <a:spcPct val="115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endParaRPr sz="2000" b="0" i="0" u="none" strike="noStrike" cap="none">
              <a:solidFill>
                <a:srgbClr val="000000"/>
              </a:solidFill>
              <a:latin typeface="Calibri"/>
              <a:ea typeface="Calibri"/>
              <a:cs typeface="Calibri"/>
              <a:sym typeface="Calibri"/>
            </a:endParaRPr>
          </a:p>
        </p:txBody>
      </p:sp>
      <p:pic>
        <p:nvPicPr>
          <p:cNvPr id="283" name="Google Shape;283;p25"/>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0" name="Google Shape;290;p2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Drawbacks of e-payment systems</a:t>
            </a:r>
            <a:endParaRPr sz="2400">
              <a:solidFill>
                <a:schemeClr val="lt1"/>
              </a:solidFill>
            </a:endParaRPr>
          </a:p>
        </p:txBody>
      </p:sp>
      <p:sp>
        <p:nvSpPr>
          <p:cNvPr id="291" name="Google Shape;291;p2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14</a:t>
            </a:r>
            <a:endParaRPr sz="1400" b="0" i="0" u="none" strike="noStrike" cap="none">
              <a:solidFill>
                <a:srgbClr val="000000"/>
              </a:solidFill>
              <a:latin typeface="Arial"/>
              <a:ea typeface="Arial"/>
              <a:cs typeface="Arial"/>
              <a:sym typeface="Arial"/>
            </a:endParaRPr>
          </a:p>
        </p:txBody>
      </p:sp>
      <p:pic>
        <p:nvPicPr>
          <p:cNvPr id="292" name="Google Shape;292;p2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93" name="Google Shape;293;p2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94" name="Google Shape;294;p2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95" name="Google Shape;295;p26"/>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296" name="Google Shape;296;p26"/>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297" name="Google Shape;297;p26"/>
          <p:cNvSpPr txBox="1"/>
          <p:nvPr/>
        </p:nvSpPr>
        <p:spPr>
          <a:xfrm>
            <a:off x="747280" y="1808590"/>
            <a:ext cx="7116600" cy="20625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What comes to your mind </a:t>
            </a:r>
            <a:endParaRPr/>
          </a:p>
          <a:p>
            <a:pPr marL="0" marR="0" lvl="0" indent="0" algn="ctr" rtl="0">
              <a:lnSpc>
                <a:spcPct val="150000"/>
              </a:lnSpc>
              <a:spcBef>
                <a:spcPts val="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when thinking about potential</a:t>
            </a:r>
            <a:endParaRPr sz="3200" b="1">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 drawbacks of e-payment systems?</a:t>
            </a:r>
            <a:endParaRPr sz="3200" b="1" i="0" u="none" strike="noStrike" cap="none">
              <a:solidFill>
                <a:srgbClr val="000000"/>
              </a:solidFill>
              <a:latin typeface="Calibri"/>
              <a:ea typeface="Calibri"/>
              <a:cs typeface="Calibri"/>
              <a:sym typeface="Calibri"/>
            </a:endParaRPr>
          </a:p>
        </p:txBody>
      </p:sp>
    </p:spTree>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4" name="Google Shape;304;p2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Drawbacks of e-payment systems</a:t>
            </a:r>
            <a:endParaRPr sz="2400">
              <a:solidFill>
                <a:schemeClr val="lt1"/>
              </a:solidFill>
            </a:endParaRPr>
          </a:p>
        </p:txBody>
      </p:sp>
      <p:sp>
        <p:nvSpPr>
          <p:cNvPr id="305" name="Google Shape;305;p2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15</a:t>
            </a:r>
            <a:endParaRPr sz="1400" b="0" i="0" u="none" strike="noStrike" cap="none">
              <a:solidFill>
                <a:srgbClr val="000000"/>
              </a:solidFill>
              <a:latin typeface="Arial"/>
              <a:ea typeface="Arial"/>
              <a:cs typeface="Arial"/>
              <a:sym typeface="Arial"/>
            </a:endParaRPr>
          </a:p>
        </p:txBody>
      </p:sp>
      <p:pic>
        <p:nvPicPr>
          <p:cNvPr id="306" name="Google Shape;306;p2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07" name="Google Shape;307;p2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08" name="Google Shape;308;p2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09" name="Google Shape;309;p2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10" name="Google Shape;310;p27"/>
          <p:cNvSpPr txBox="1"/>
          <p:nvPr/>
        </p:nvSpPr>
        <p:spPr>
          <a:xfrm>
            <a:off x="539548" y="1419625"/>
            <a:ext cx="5703369"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You are dependent on technology.</a:t>
            </a:r>
            <a:endParaRPr sz="2200" b="1" i="0" u="none" strike="noStrike" cap="none">
              <a:solidFill>
                <a:srgbClr val="000000"/>
              </a:solidFill>
              <a:latin typeface="Calibri"/>
              <a:ea typeface="Calibri"/>
              <a:cs typeface="Calibri"/>
              <a:sym typeface="Calibri"/>
            </a:endParaRPr>
          </a:p>
        </p:txBody>
      </p:sp>
      <p:sp>
        <p:nvSpPr>
          <p:cNvPr id="311" name="Google Shape;311;p27"/>
          <p:cNvSpPr txBox="1"/>
          <p:nvPr/>
        </p:nvSpPr>
        <p:spPr>
          <a:xfrm>
            <a:off x="532100" y="2000550"/>
            <a:ext cx="7408049" cy="311158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E-payment systems rely on technology, making them vulnerable to technical failures or disruptions. For example, if a digital wallet system experiences a server outage, users may be unable to access their accounts or make payments.</a:t>
            </a:r>
            <a:endParaRPr sz="18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endParaRPr sz="18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12" name="Google Shape;312;p27"/>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9" name="Google Shape;319;p28"/>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Drawbacks of e-payment systems</a:t>
            </a:r>
            <a:endParaRPr sz="2400">
              <a:solidFill>
                <a:schemeClr val="lt1"/>
              </a:solidFill>
            </a:endParaRPr>
          </a:p>
        </p:txBody>
      </p:sp>
      <p:sp>
        <p:nvSpPr>
          <p:cNvPr id="320" name="Google Shape;320;p2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1</a:t>
            </a:r>
            <a:r>
              <a:rPr lang="en-US" sz="1200" b="1" i="0" u="none" strike="noStrike" cap="none">
                <a:solidFill>
                  <a:schemeClr val="dk1"/>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pic>
        <p:nvPicPr>
          <p:cNvPr id="321" name="Google Shape;321;p28"/>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22" name="Google Shape;322;p2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23" name="Google Shape;323;p28"/>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24" name="Google Shape;324;p28"/>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25" name="Google Shape;325;p28"/>
          <p:cNvSpPr txBox="1"/>
          <p:nvPr/>
        </p:nvSpPr>
        <p:spPr>
          <a:xfrm>
            <a:off x="539548" y="1419625"/>
            <a:ext cx="80716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You need to have the right tools &amp; knowledge to use e-payment systems.</a:t>
            </a:r>
            <a:endParaRPr sz="2200" b="1" i="0" u="none" strike="noStrike" cap="none">
              <a:solidFill>
                <a:srgbClr val="000000"/>
              </a:solidFill>
              <a:latin typeface="Calibri"/>
              <a:ea typeface="Calibri"/>
              <a:cs typeface="Calibri"/>
              <a:sym typeface="Calibri"/>
            </a:endParaRPr>
          </a:p>
        </p:txBody>
      </p:sp>
      <p:sp>
        <p:nvSpPr>
          <p:cNvPr id="326" name="Google Shape;326;p28"/>
          <p:cNvSpPr txBox="1"/>
          <p:nvPr/>
        </p:nvSpPr>
        <p:spPr>
          <a:xfrm>
            <a:off x="539548" y="2564745"/>
            <a:ext cx="7407900" cy="1200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E-payment systems can be difficult to use for people who do not have access to electronic devices, such as computers or smartphones. This can exclude certain segments of the population from using e-payment systems, which can limit their adoption and usefulness.</a:t>
            </a:r>
            <a:endParaRPr sz="1800" b="0" i="0" u="none" strike="noStrike" cap="none">
              <a:solidFill>
                <a:schemeClr val="dk1"/>
              </a:solidFill>
              <a:latin typeface="Calibri"/>
              <a:ea typeface="Calibri"/>
              <a:cs typeface="Calibri"/>
              <a:sym typeface="Calibri"/>
            </a:endParaRPr>
          </a:p>
        </p:txBody>
      </p:sp>
      <p:pic>
        <p:nvPicPr>
          <p:cNvPr id="327" name="Google Shape;327;p28"/>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328" name="Google Shape;328;p28"/>
          <p:cNvPicPr preferRelativeResize="0"/>
          <p:nvPr/>
        </p:nvPicPr>
        <p:blipFill>
          <a:blip r:embed="rId7">
            <a:alphaModFix/>
          </a:blip>
          <a:stretch>
            <a:fillRect/>
          </a:stretch>
        </p:blipFill>
        <p:spPr>
          <a:xfrm>
            <a:off x="8023072" y="1826276"/>
            <a:ext cx="891603" cy="891603"/>
          </a:xfrm>
          <a:prstGeom prst="rect">
            <a:avLst/>
          </a:prstGeom>
          <a:noFill/>
          <a:ln>
            <a:noFill/>
          </a:ln>
        </p:spPr>
      </p:pic>
    </p:spTree>
  </p:cSld>
  <p:clrMapOvr>
    <a:masterClrMapping/>
  </p:clrMapOvr>
  <p:transition>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5" name="Google Shape;335;p2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Drawbacks of e-payment systems</a:t>
            </a:r>
            <a:endParaRPr sz="2400">
              <a:solidFill>
                <a:schemeClr val="lt1"/>
              </a:solidFill>
            </a:endParaRPr>
          </a:p>
        </p:txBody>
      </p:sp>
      <p:sp>
        <p:nvSpPr>
          <p:cNvPr id="336" name="Google Shape;336;p2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17</a:t>
            </a:r>
            <a:endParaRPr sz="1400" b="0" i="0" u="none" strike="noStrike" cap="none">
              <a:solidFill>
                <a:srgbClr val="000000"/>
              </a:solidFill>
              <a:latin typeface="Arial"/>
              <a:ea typeface="Arial"/>
              <a:cs typeface="Arial"/>
              <a:sym typeface="Arial"/>
            </a:endParaRPr>
          </a:p>
        </p:txBody>
      </p:sp>
      <p:pic>
        <p:nvPicPr>
          <p:cNvPr id="337" name="Google Shape;337;p2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38" name="Google Shape;338;p2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39" name="Google Shape;339;p2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40" name="Google Shape;340;p29"/>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41" name="Google Shape;341;p29"/>
          <p:cNvSpPr txBox="1"/>
          <p:nvPr/>
        </p:nvSpPr>
        <p:spPr>
          <a:xfrm>
            <a:off x="539548" y="1419625"/>
            <a:ext cx="80716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Collection of data. </a:t>
            </a:r>
            <a:endParaRPr sz="2200" b="1" i="0" u="none" strike="noStrike" cap="none">
              <a:solidFill>
                <a:srgbClr val="000000"/>
              </a:solidFill>
              <a:latin typeface="Calibri"/>
              <a:ea typeface="Calibri"/>
              <a:cs typeface="Calibri"/>
              <a:sym typeface="Calibri"/>
            </a:endParaRPr>
          </a:p>
        </p:txBody>
      </p:sp>
      <p:sp>
        <p:nvSpPr>
          <p:cNvPr id="342" name="Google Shape;342;p29"/>
          <p:cNvSpPr txBox="1"/>
          <p:nvPr/>
        </p:nvSpPr>
        <p:spPr>
          <a:xfrm>
            <a:off x="539548" y="2584091"/>
            <a:ext cx="7407900" cy="923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Everytime you use an e-payment service you create data. It is hard to track what information is gathered and used when using e-payment systems. </a:t>
            </a:r>
            <a:endParaRPr sz="1800" b="0" i="0" u="none" strike="noStrike" cap="none">
              <a:solidFill>
                <a:schemeClr val="dk1"/>
              </a:solidFill>
              <a:latin typeface="Calibri"/>
              <a:ea typeface="Calibri"/>
              <a:cs typeface="Calibri"/>
              <a:sym typeface="Calibri"/>
            </a:endParaRPr>
          </a:p>
        </p:txBody>
      </p:sp>
      <p:pic>
        <p:nvPicPr>
          <p:cNvPr id="343" name="Google Shape;343;p29"/>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344" name="Google Shape;344;p29"/>
          <p:cNvPicPr preferRelativeResize="0"/>
          <p:nvPr/>
        </p:nvPicPr>
        <p:blipFill>
          <a:blip r:embed="rId7">
            <a:alphaModFix/>
          </a:blip>
          <a:stretch>
            <a:fillRect/>
          </a:stretch>
        </p:blipFill>
        <p:spPr>
          <a:xfrm>
            <a:off x="4425897" y="1520022"/>
            <a:ext cx="891603" cy="891603"/>
          </a:xfrm>
          <a:prstGeom prst="rect">
            <a:avLst/>
          </a:prstGeom>
          <a:noFill/>
          <a:ln>
            <a:noFill/>
          </a:ln>
        </p:spPr>
      </p:pic>
    </p:spTree>
  </p:cSld>
  <p:clrMapOvr>
    <a:masterClrMapping/>
  </p:clrMapOvr>
  <p:transition>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1" name="Google Shape;351;p3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Drawbacks of e-payment systems</a:t>
            </a:r>
            <a:endParaRPr sz="2400">
              <a:solidFill>
                <a:schemeClr val="lt1"/>
              </a:solidFill>
            </a:endParaRPr>
          </a:p>
        </p:txBody>
      </p:sp>
      <p:sp>
        <p:nvSpPr>
          <p:cNvPr id="352" name="Google Shape;352;p3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18</a:t>
            </a:r>
            <a:endParaRPr sz="1400" b="0" i="0" u="none" strike="noStrike" cap="none">
              <a:solidFill>
                <a:srgbClr val="000000"/>
              </a:solidFill>
              <a:latin typeface="Arial"/>
              <a:ea typeface="Arial"/>
              <a:cs typeface="Arial"/>
              <a:sym typeface="Arial"/>
            </a:endParaRPr>
          </a:p>
        </p:txBody>
      </p:sp>
      <p:pic>
        <p:nvPicPr>
          <p:cNvPr id="353" name="Google Shape;353;p3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54" name="Google Shape;354;p3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55" name="Google Shape;355;p3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56" name="Google Shape;356;p3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57" name="Google Shape;357;p30"/>
          <p:cNvSpPr txBox="1"/>
          <p:nvPr/>
        </p:nvSpPr>
        <p:spPr>
          <a:xfrm>
            <a:off x="539548" y="1419625"/>
            <a:ext cx="80716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Risk of security breaches and fraud.</a:t>
            </a:r>
            <a:endParaRPr sz="2200" b="1" i="0" u="none" strike="noStrike" cap="none">
              <a:solidFill>
                <a:srgbClr val="000000"/>
              </a:solidFill>
              <a:latin typeface="Calibri"/>
              <a:ea typeface="Calibri"/>
              <a:cs typeface="Calibri"/>
              <a:sym typeface="Calibri"/>
            </a:endParaRPr>
          </a:p>
        </p:txBody>
      </p:sp>
      <p:sp>
        <p:nvSpPr>
          <p:cNvPr id="358" name="Google Shape;358;p30"/>
          <p:cNvSpPr txBox="1"/>
          <p:nvPr/>
        </p:nvSpPr>
        <p:spPr>
          <a:xfrm>
            <a:off x="539548" y="2500766"/>
            <a:ext cx="7407900" cy="923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Because e-payment systems involve the transfer of sensitive financial information, they are often targets for hackers and other cybercriminals who seek to steal or use this information for illegal purposes.</a:t>
            </a:r>
            <a:endParaRPr sz="1800" b="0" i="0" u="none" strike="noStrike" cap="none">
              <a:solidFill>
                <a:schemeClr val="dk1"/>
              </a:solidFill>
              <a:latin typeface="Calibri"/>
              <a:ea typeface="Calibri"/>
              <a:cs typeface="Calibri"/>
              <a:sym typeface="Calibri"/>
            </a:endParaRPr>
          </a:p>
        </p:txBody>
      </p:sp>
      <p:pic>
        <p:nvPicPr>
          <p:cNvPr id="359" name="Google Shape;359;p30"/>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360" name="Google Shape;360;p30"/>
          <p:cNvPicPr preferRelativeResize="0"/>
          <p:nvPr/>
        </p:nvPicPr>
        <p:blipFill>
          <a:blip r:embed="rId7">
            <a:alphaModFix/>
          </a:blip>
          <a:stretch>
            <a:fillRect/>
          </a:stretch>
        </p:blipFill>
        <p:spPr>
          <a:xfrm>
            <a:off x="6056097" y="1528097"/>
            <a:ext cx="891603" cy="891603"/>
          </a:xfrm>
          <a:prstGeom prst="rect">
            <a:avLst/>
          </a:prstGeom>
          <a:noFill/>
          <a:ln>
            <a:noFill/>
          </a:ln>
        </p:spPr>
      </p:pic>
    </p:spTree>
  </p:cSld>
  <p:clrMapOvr>
    <a:masterClrMapping/>
  </p:clrMapOvr>
  <p:transition>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7" name="Google Shape;367;p3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Wrap up advantages &amp; drawbacks</a:t>
            </a:r>
            <a:endParaRPr sz="2400">
              <a:solidFill>
                <a:schemeClr val="lt1"/>
              </a:solidFill>
            </a:endParaRPr>
          </a:p>
        </p:txBody>
      </p:sp>
      <p:sp>
        <p:nvSpPr>
          <p:cNvPr id="368" name="Google Shape;368;p3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19</a:t>
            </a:r>
            <a:endParaRPr sz="1400" b="0" i="0" u="none" strike="noStrike" cap="none">
              <a:solidFill>
                <a:srgbClr val="000000"/>
              </a:solidFill>
              <a:latin typeface="Arial"/>
              <a:ea typeface="Arial"/>
              <a:cs typeface="Arial"/>
              <a:sym typeface="Arial"/>
            </a:endParaRPr>
          </a:p>
        </p:txBody>
      </p:sp>
      <p:pic>
        <p:nvPicPr>
          <p:cNvPr id="369" name="Google Shape;369;p3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70" name="Google Shape;370;p3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71" name="Google Shape;371;p3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72" name="Google Shape;372;p31"/>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373" name="Google Shape;373;p31"/>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374" name="Google Shape;374;p31"/>
          <p:cNvSpPr txBox="1"/>
          <p:nvPr/>
        </p:nvSpPr>
        <p:spPr>
          <a:xfrm>
            <a:off x="1131843" y="2470601"/>
            <a:ext cx="7698408"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000000"/>
                </a:solidFill>
                <a:latin typeface="Calibri"/>
                <a:ea typeface="Calibri"/>
                <a:cs typeface="Calibri"/>
                <a:sym typeface="Calibri"/>
              </a:rPr>
              <a:t>Quiz-Time: What are the advantages or disadvantages behind the images? </a:t>
            </a:r>
            <a:endParaRPr sz="3200" b="1" i="0" u="none" strike="noStrike" cap="none">
              <a:solidFill>
                <a:srgbClr val="000000"/>
              </a:solidFill>
              <a:latin typeface="Calibri"/>
              <a:ea typeface="Calibri"/>
              <a:cs typeface="Calibri"/>
              <a:sym typeface="Calibri"/>
            </a:endParaRPr>
          </a:p>
        </p:txBody>
      </p:sp>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1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1.1      Introducing e-payment</a:t>
            </a:r>
            <a:endParaRPr sz="2400">
              <a:solidFill>
                <a:schemeClr val="lt1"/>
              </a:solidFill>
            </a:endParaRPr>
          </a:p>
        </p:txBody>
      </p:sp>
      <p:sp>
        <p:nvSpPr>
          <p:cNvPr id="108" name="Google Shape;108;p1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pic>
        <p:nvPicPr>
          <p:cNvPr id="109" name="Google Shape;109;p1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10" name="Google Shape;110;p1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1" name="Google Shape;111;p1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12" name="Google Shape;112;p1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13" name="Google Shape;113;p14"/>
          <p:cNvSpPr txBox="1"/>
          <p:nvPr/>
        </p:nvSpPr>
        <p:spPr>
          <a:xfrm>
            <a:off x="539549" y="1419625"/>
            <a:ext cx="39039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What is e-payment?</a:t>
            </a:r>
            <a:endParaRPr sz="2200" b="1" i="0" u="none" strike="noStrike" cap="none">
              <a:solidFill>
                <a:srgbClr val="000000"/>
              </a:solidFill>
              <a:latin typeface="Calibri"/>
              <a:ea typeface="Calibri"/>
              <a:cs typeface="Calibri"/>
              <a:sym typeface="Calibri"/>
            </a:endParaRPr>
          </a:p>
        </p:txBody>
      </p:sp>
      <p:sp>
        <p:nvSpPr>
          <p:cNvPr id="114" name="Google Shape;114;p14"/>
          <p:cNvSpPr txBox="1"/>
          <p:nvPr/>
        </p:nvSpPr>
        <p:spPr>
          <a:xfrm>
            <a:off x="532102" y="2000549"/>
            <a:ext cx="7704900" cy="13233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US" sz="2000" b="1" i="0" u="none" strike="noStrike" cap="none">
                <a:solidFill>
                  <a:schemeClr val="dk1"/>
                </a:solidFill>
                <a:latin typeface="Calibri"/>
                <a:ea typeface="Calibri"/>
                <a:cs typeface="Calibri"/>
                <a:sym typeface="Calibri"/>
              </a:rPr>
              <a:t>E-payment </a:t>
            </a:r>
            <a:r>
              <a:rPr lang="en-US" sz="2000" b="0" i="0" u="none" strike="noStrike" cap="none">
                <a:solidFill>
                  <a:schemeClr val="dk1"/>
                </a:solidFill>
                <a:latin typeface="Calibri"/>
                <a:ea typeface="Calibri"/>
                <a:cs typeface="Calibri"/>
                <a:sym typeface="Calibri"/>
              </a:rPr>
              <a:t>stands for electronic payment.</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E-payment is a transaction made through the internet or other electronic means instead of using cash or check.</a:t>
            </a:r>
            <a:endParaRPr sz="2000" b="0" i="0" u="none" strike="noStrike" cap="none">
              <a:solidFill>
                <a:schemeClr val="dk1"/>
              </a:solidFill>
              <a:latin typeface="Calibri"/>
              <a:ea typeface="Calibri"/>
              <a:cs typeface="Calibri"/>
              <a:sym typeface="Calibri"/>
            </a:endParaRPr>
          </a:p>
        </p:txBody>
      </p:sp>
      <p:pic>
        <p:nvPicPr>
          <p:cNvPr id="115" name="Google Shape;115;p14"/>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16" name="Google Shape;116;p14"/>
          <p:cNvPicPr preferRelativeResize="0"/>
          <p:nvPr/>
        </p:nvPicPr>
        <p:blipFill>
          <a:blip r:embed="rId7">
            <a:alphaModFix/>
          </a:blip>
          <a:stretch>
            <a:fillRect/>
          </a:stretch>
        </p:blipFill>
        <p:spPr>
          <a:xfrm>
            <a:off x="3184400" y="3257325"/>
            <a:ext cx="1800300" cy="1800300"/>
          </a:xfrm>
          <a:prstGeom prst="rect">
            <a:avLst/>
          </a:prstGeom>
          <a:noFill/>
          <a:ln>
            <a:noFill/>
          </a:ln>
        </p:spPr>
      </p:pic>
    </p:spTree>
  </p:cSld>
  <p:clrMapOvr>
    <a:masterClrMapping/>
  </p:clrMapOvr>
  <p:transition>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1" name="Google Shape;381;p3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Wrap up advantages &amp; drawbacks</a:t>
            </a:r>
            <a:endParaRPr sz="2400">
              <a:solidFill>
                <a:schemeClr val="lt1"/>
              </a:solidFill>
            </a:endParaRPr>
          </a:p>
        </p:txBody>
      </p:sp>
      <p:sp>
        <p:nvSpPr>
          <p:cNvPr id="382" name="Google Shape;382;p3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20</a:t>
            </a:r>
            <a:endParaRPr sz="1400" b="0" i="0" u="none" strike="noStrike" cap="none">
              <a:solidFill>
                <a:srgbClr val="000000"/>
              </a:solidFill>
              <a:latin typeface="Arial"/>
              <a:ea typeface="Arial"/>
              <a:cs typeface="Arial"/>
              <a:sym typeface="Arial"/>
            </a:endParaRPr>
          </a:p>
        </p:txBody>
      </p:sp>
      <p:pic>
        <p:nvPicPr>
          <p:cNvPr id="383" name="Google Shape;383;p3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84" name="Google Shape;384;p3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85" name="Google Shape;385;p3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86" name="Google Shape;386;p32"/>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387" name="Google Shape;387;p32"/>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388" name="Google Shape;388;p32"/>
          <p:cNvSpPr txBox="1"/>
          <p:nvPr/>
        </p:nvSpPr>
        <p:spPr>
          <a:xfrm>
            <a:off x="390412" y="1543574"/>
            <a:ext cx="2162100" cy="110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Advantage: </a:t>
            </a:r>
            <a:endParaRPr/>
          </a:p>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You can buy goods globally.</a:t>
            </a:r>
            <a:endParaRPr sz="2200" b="1" i="0" u="none" strike="noStrike" cap="none">
              <a:solidFill>
                <a:srgbClr val="000000"/>
              </a:solidFill>
              <a:latin typeface="Calibri"/>
              <a:ea typeface="Calibri"/>
              <a:cs typeface="Calibri"/>
              <a:sym typeface="Calibri"/>
            </a:endParaRPr>
          </a:p>
        </p:txBody>
      </p:sp>
      <p:pic>
        <p:nvPicPr>
          <p:cNvPr id="389" name="Google Shape;389;p32"/>
          <p:cNvPicPr preferRelativeResize="0"/>
          <p:nvPr/>
        </p:nvPicPr>
        <p:blipFill rotWithShape="1">
          <a:blip r:embed="rId7">
            <a:alphaModFix/>
          </a:blip>
          <a:srcRect/>
          <a:stretch/>
        </p:blipFill>
        <p:spPr>
          <a:xfrm>
            <a:off x="2912466" y="1627440"/>
            <a:ext cx="3236170" cy="323617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6" name="Google Shape;396;p3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Wrap up advantages &amp; drawbacks</a:t>
            </a:r>
            <a:endParaRPr sz="2400">
              <a:solidFill>
                <a:schemeClr val="lt1"/>
              </a:solidFill>
            </a:endParaRPr>
          </a:p>
        </p:txBody>
      </p:sp>
      <p:sp>
        <p:nvSpPr>
          <p:cNvPr id="397" name="Google Shape;397;p3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21</a:t>
            </a:r>
            <a:endParaRPr sz="1400" b="0" i="0" u="none" strike="noStrike" cap="none">
              <a:solidFill>
                <a:srgbClr val="000000"/>
              </a:solidFill>
              <a:latin typeface="Arial"/>
              <a:ea typeface="Arial"/>
              <a:cs typeface="Arial"/>
              <a:sym typeface="Arial"/>
            </a:endParaRPr>
          </a:p>
        </p:txBody>
      </p:sp>
      <p:pic>
        <p:nvPicPr>
          <p:cNvPr id="398" name="Google Shape;398;p3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99" name="Google Shape;399;p3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00" name="Google Shape;400;p3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01" name="Google Shape;401;p33"/>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402" name="Google Shape;402;p33"/>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403" name="Google Shape;403;p33"/>
          <p:cNvSpPr txBox="1"/>
          <p:nvPr/>
        </p:nvSpPr>
        <p:spPr>
          <a:xfrm>
            <a:off x="1177537" y="1489819"/>
            <a:ext cx="7652714"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Drawback: You need to have the right tools and knowledge.</a:t>
            </a:r>
            <a:endParaRPr sz="2200" b="1" i="0" u="none" strike="noStrike" cap="none">
              <a:solidFill>
                <a:srgbClr val="000000"/>
              </a:solidFill>
              <a:latin typeface="Calibri"/>
              <a:ea typeface="Calibri"/>
              <a:cs typeface="Calibri"/>
              <a:sym typeface="Calibri"/>
            </a:endParaRPr>
          </a:p>
        </p:txBody>
      </p:sp>
      <p:pic>
        <p:nvPicPr>
          <p:cNvPr id="404" name="Google Shape;404;p33"/>
          <p:cNvPicPr preferRelativeResize="0"/>
          <p:nvPr/>
        </p:nvPicPr>
        <p:blipFill rotWithShape="1">
          <a:blip r:embed="rId7">
            <a:alphaModFix/>
          </a:blip>
          <a:srcRect/>
          <a:stretch/>
        </p:blipFill>
        <p:spPr>
          <a:xfrm>
            <a:off x="2614303" y="2098515"/>
            <a:ext cx="4045727" cy="2697151"/>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1" name="Google Shape;411;p3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Wrap up advantages &amp; drawbacks</a:t>
            </a:r>
            <a:endParaRPr sz="2400">
              <a:solidFill>
                <a:schemeClr val="lt1"/>
              </a:solidFill>
            </a:endParaRPr>
          </a:p>
        </p:txBody>
      </p:sp>
      <p:sp>
        <p:nvSpPr>
          <p:cNvPr id="412" name="Google Shape;412;p3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22</a:t>
            </a:r>
            <a:endParaRPr sz="1400" b="0" i="0" u="none" strike="noStrike" cap="none">
              <a:solidFill>
                <a:srgbClr val="000000"/>
              </a:solidFill>
              <a:latin typeface="Arial"/>
              <a:ea typeface="Arial"/>
              <a:cs typeface="Arial"/>
              <a:sym typeface="Arial"/>
            </a:endParaRPr>
          </a:p>
        </p:txBody>
      </p:sp>
      <p:pic>
        <p:nvPicPr>
          <p:cNvPr id="413" name="Google Shape;413;p3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14" name="Google Shape;414;p3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15" name="Google Shape;415;p3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16" name="Google Shape;416;p34"/>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417" name="Google Shape;417;p34"/>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418" name="Google Shape;418;p34"/>
          <p:cNvSpPr txBox="1"/>
          <p:nvPr/>
        </p:nvSpPr>
        <p:spPr>
          <a:xfrm>
            <a:off x="390412" y="1543574"/>
            <a:ext cx="2162014"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Advantage: </a:t>
            </a:r>
            <a:endParaRPr/>
          </a:p>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They are fast.</a:t>
            </a:r>
            <a:endParaRPr sz="2200" b="1" i="0" u="none" strike="noStrike" cap="none">
              <a:solidFill>
                <a:srgbClr val="000000"/>
              </a:solidFill>
              <a:latin typeface="Calibri"/>
              <a:ea typeface="Calibri"/>
              <a:cs typeface="Calibri"/>
              <a:sym typeface="Calibri"/>
            </a:endParaRPr>
          </a:p>
        </p:txBody>
      </p:sp>
      <p:pic>
        <p:nvPicPr>
          <p:cNvPr id="419" name="Google Shape;419;p34"/>
          <p:cNvPicPr preferRelativeResize="0"/>
          <p:nvPr/>
        </p:nvPicPr>
        <p:blipFill rotWithShape="1">
          <a:blip r:embed="rId7">
            <a:alphaModFix/>
          </a:blip>
          <a:srcRect/>
          <a:stretch/>
        </p:blipFill>
        <p:spPr>
          <a:xfrm>
            <a:off x="3598394" y="1390451"/>
            <a:ext cx="2444520" cy="3667172"/>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6" name="Google Shape;426;p3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Wrap up advantages &amp; drawbacks</a:t>
            </a:r>
            <a:endParaRPr sz="2400">
              <a:solidFill>
                <a:schemeClr val="lt1"/>
              </a:solidFill>
            </a:endParaRPr>
          </a:p>
        </p:txBody>
      </p:sp>
      <p:sp>
        <p:nvSpPr>
          <p:cNvPr id="427" name="Google Shape;427;p3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23</a:t>
            </a:r>
            <a:endParaRPr sz="1400" b="0" i="0" u="none" strike="noStrike" cap="none">
              <a:solidFill>
                <a:srgbClr val="000000"/>
              </a:solidFill>
              <a:latin typeface="Arial"/>
              <a:ea typeface="Arial"/>
              <a:cs typeface="Arial"/>
              <a:sym typeface="Arial"/>
            </a:endParaRPr>
          </a:p>
        </p:txBody>
      </p:sp>
      <p:pic>
        <p:nvPicPr>
          <p:cNvPr id="428" name="Google Shape;428;p3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29" name="Google Shape;429;p3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30" name="Google Shape;430;p3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31" name="Google Shape;431;p35"/>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432" name="Google Shape;432;p35"/>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433" name="Google Shape;433;p35"/>
          <p:cNvSpPr txBox="1"/>
          <p:nvPr/>
        </p:nvSpPr>
        <p:spPr>
          <a:xfrm>
            <a:off x="390412" y="1543574"/>
            <a:ext cx="2162014"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Drawback: </a:t>
            </a:r>
            <a:endParaRPr/>
          </a:p>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There is the risk of security breaches.</a:t>
            </a:r>
            <a:endParaRPr sz="2200" b="1" i="0" u="none" strike="noStrike" cap="none">
              <a:solidFill>
                <a:srgbClr val="000000"/>
              </a:solidFill>
              <a:latin typeface="Calibri"/>
              <a:ea typeface="Calibri"/>
              <a:cs typeface="Calibri"/>
              <a:sym typeface="Calibri"/>
            </a:endParaRPr>
          </a:p>
        </p:txBody>
      </p:sp>
      <p:pic>
        <p:nvPicPr>
          <p:cNvPr id="434" name="Google Shape;434;p35"/>
          <p:cNvPicPr preferRelativeResize="0"/>
          <p:nvPr/>
        </p:nvPicPr>
        <p:blipFill rotWithShape="1">
          <a:blip r:embed="rId7">
            <a:alphaModFix/>
          </a:blip>
          <a:srcRect/>
          <a:stretch/>
        </p:blipFill>
        <p:spPr>
          <a:xfrm>
            <a:off x="3624707" y="1500553"/>
            <a:ext cx="2197835" cy="3292374"/>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1" name="Google Shape;441;p3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Wrap up advantages &amp; drawbacks</a:t>
            </a:r>
            <a:endParaRPr sz="2400">
              <a:solidFill>
                <a:schemeClr val="lt1"/>
              </a:solidFill>
            </a:endParaRPr>
          </a:p>
        </p:txBody>
      </p:sp>
      <p:sp>
        <p:nvSpPr>
          <p:cNvPr id="442" name="Google Shape;442;p3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24</a:t>
            </a:r>
            <a:endParaRPr sz="1400" b="0" i="0" u="none" strike="noStrike" cap="none">
              <a:solidFill>
                <a:srgbClr val="000000"/>
              </a:solidFill>
              <a:latin typeface="Arial"/>
              <a:ea typeface="Arial"/>
              <a:cs typeface="Arial"/>
              <a:sym typeface="Arial"/>
            </a:endParaRPr>
          </a:p>
        </p:txBody>
      </p:sp>
      <p:pic>
        <p:nvPicPr>
          <p:cNvPr id="443" name="Google Shape;443;p3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44" name="Google Shape;444;p3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45" name="Google Shape;445;p3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46" name="Google Shape;446;p36"/>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447" name="Google Shape;447;p36"/>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448" name="Google Shape;448;p36"/>
          <p:cNvSpPr txBox="1"/>
          <p:nvPr/>
        </p:nvSpPr>
        <p:spPr>
          <a:xfrm>
            <a:off x="390412" y="1543574"/>
            <a:ext cx="2162100" cy="144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Advantage: </a:t>
            </a:r>
            <a:endParaRPr/>
          </a:p>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Reduces risk of being physically robbed.</a:t>
            </a:r>
            <a:endParaRPr sz="2200" b="1" i="0" u="none" strike="noStrike" cap="none">
              <a:solidFill>
                <a:srgbClr val="000000"/>
              </a:solidFill>
              <a:latin typeface="Calibri"/>
              <a:ea typeface="Calibri"/>
              <a:cs typeface="Calibri"/>
              <a:sym typeface="Calibri"/>
            </a:endParaRPr>
          </a:p>
        </p:txBody>
      </p:sp>
      <p:pic>
        <p:nvPicPr>
          <p:cNvPr id="449" name="Google Shape;449;p36"/>
          <p:cNvPicPr preferRelativeResize="0"/>
          <p:nvPr/>
        </p:nvPicPr>
        <p:blipFill rotWithShape="1">
          <a:blip r:embed="rId7">
            <a:alphaModFix/>
          </a:blip>
          <a:srcRect/>
          <a:stretch/>
        </p:blipFill>
        <p:spPr>
          <a:xfrm>
            <a:off x="3486561" y="1538460"/>
            <a:ext cx="2316211" cy="3327889"/>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6" name="Google Shape;456;p3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Wrap up advantages &amp; drawbacks</a:t>
            </a:r>
            <a:endParaRPr sz="2400">
              <a:solidFill>
                <a:schemeClr val="lt1"/>
              </a:solidFill>
            </a:endParaRPr>
          </a:p>
        </p:txBody>
      </p:sp>
      <p:sp>
        <p:nvSpPr>
          <p:cNvPr id="457" name="Google Shape;457;p3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25</a:t>
            </a:r>
            <a:endParaRPr sz="1400" b="0" i="0" u="none" strike="noStrike" cap="none">
              <a:solidFill>
                <a:srgbClr val="000000"/>
              </a:solidFill>
              <a:latin typeface="Arial"/>
              <a:ea typeface="Arial"/>
              <a:cs typeface="Arial"/>
              <a:sym typeface="Arial"/>
            </a:endParaRPr>
          </a:p>
        </p:txBody>
      </p:sp>
      <p:pic>
        <p:nvPicPr>
          <p:cNvPr id="458" name="Google Shape;458;p3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59" name="Google Shape;459;p3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60" name="Google Shape;460;p3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61" name="Google Shape;461;p37"/>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462" name="Google Shape;462;p37"/>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463" name="Google Shape;463;p37"/>
          <p:cNvSpPr txBox="1"/>
          <p:nvPr/>
        </p:nvSpPr>
        <p:spPr>
          <a:xfrm>
            <a:off x="2238946" y="1522949"/>
            <a:ext cx="5417261"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Drawback: Lots of data about you is tracked. </a:t>
            </a:r>
            <a:endParaRPr sz="2200" b="1" i="0" u="none" strike="noStrike" cap="none">
              <a:solidFill>
                <a:srgbClr val="000000"/>
              </a:solidFill>
              <a:latin typeface="Calibri"/>
              <a:ea typeface="Calibri"/>
              <a:cs typeface="Calibri"/>
              <a:sym typeface="Calibri"/>
            </a:endParaRPr>
          </a:p>
        </p:txBody>
      </p:sp>
      <p:pic>
        <p:nvPicPr>
          <p:cNvPr id="464" name="Google Shape;464;p37"/>
          <p:cNvPicPr preferRelativeResize="0"/>
          <p:nvPr/>
        </p:nvPicPr>
        <p:blipFill rotWithShape="1">
          <a:blip r:embed="rId7">
            <a:alphaModFix/>
          </a:blip>
          <a:srcRect/>
          <a:stretch/>
        </p:blipFill>
        <p:spPr>
          <a:xfrm>
            <a:off x="2449775" y="2052857"/>
            <a:ext cx="4244450" cy="2829633"/>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3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1" name="Google Shape;471;p38"/>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Wrap up advantages &amp; drawbacks</a:t>
            </a:r>
            <a:endParaRPr sz="2400">
              <a:solidFill>
                <a:schemeClr val="lt1"/>
              </a:solidFill>
            </a:endParaRPr>
          </a:p>
        </p:txBody>
      </p:sp>
      <p:sp>
        <p:nvSpPr>
          <p:cNvPr id="472" name="Google Shape;472;p3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26</a:t>
            </a:r>
            <a:endParaRPr sz="1400" b="0" i="0" u="none" strike="noStrike" cap="none">
              <a:solidFill>
                <a:srgbClr val="000000"/>
              </a:solidFill>
              <a:latin typeface="Arial"/>
              <a:ea typeface="Arial"/>
              <a:cs typeface="Arial"/>
              <a:sym typeface="Arial"/>
            </a:endParaRPr>
          </a:p>
        </p:txBody>
      </p:sp>
      <p:pic>
        <p:nvPicPr>
          <p:cNvPr id="473" name="Google Shape;473;p38"/>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74" name="Google Shape;474;p3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75" name="Google Shape;475;p38"/>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76" name="Google Shape;476;p38"/>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477" name="Google Shape;477;p38"/>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478" name="Google Shape;478;p38"/>
          <p:cNvSpPr txBox="1"/>
          <p:nvPr/>
        </p:nvSpPr>
        <p:spPr>
          <a:xfrm>
            <a:off x="719331" y="1524414"/>
            <a:ext cx="2319898"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Drawback: </a:t>
            </a:r>
            <a:endParaRPr/>
          </a:p>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You are dependent on technology. </a:t>
            </a:r>
            <a:endParaRPr sz="2200" b="1" i="0" u="none" strike="noStrike" cap="none">
              <a:solidFill>
                <a:srgbClr val="000000"/>
              </a:solidFill>
              <a:latin typeface="Calibri"/>
              <a:ea typeface="Calibri"/>
              <a:cs typeface="Calibri"/>
              <a:sym typeface="Calibri"/>
            </a:endParaRPr>
          </a:p>
        </p:txBody>
      </p:sp>
      <p:pic>
        <p:nvPicPr>
          <p:cNvPr id="479" name="Google Shape;479;p38"/>
          <p:cNvPicPr preferRelativeResize="0"/>
          <p:nvPr/>
        </p:nvPicPr>
        <p:blipFill rotWithShape="1">
          <a:blip r:embed="rId7">
            <a:alphaModFix/>
          </a:blip>
          <a:srcRect/>
          <a:stretch/>
        </p:blipFill>
        <p:spPr>
          <a:xfrm>
            <a:off x="3618129" y="1499110"/>
            <a:ext cx="2372342" cy="3558513"/>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3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6" name="Google Shape;486;p3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Wrap up advantages &amp; drawbacks</a:t>
            </a:r>
            <a:endParaRPr sz="2400">
              <a:solidFill>
                <a:schemeClr val="lt1"/>
              </a:solidFill>
            </a:endParaRPr>
          </a:p>
        </p:txBody>
      </p:sp>
      <p:sp>
        <p:nvSpPr>
          <p:cNvPr id="487" name="Google Shape;487;p3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2</a:t>
            </a:r>
            <a:r>
              <a:rPr lang="en-US" sz="1200" b="1" i="0" u="none" strike="noStrike" cap="none">
                <a:solidFill>
                  <a:schemeClr val="dk1"/>
                </a:solidFill>
                <a:latin typeface="Calibri"/>
                <a:ea typeface="Calibri"/>
                <a:cs typeface="Calibri"/>
                <a:sym typeface="Calibri"/>
              </a:rPr>
              <a:t>7</a:t>
            </a:r>
            <a:endParaRPr sz="1400" b="0" i="0" u="none" strike="noStrike" cap="none">
              <a:solidFill>
                <a:srgbClr val="000000"/>
              </a:solidFill>
              <a:latin typeface="Arial"/>
              <a:ea typeface="Arial"/>
              <a:cs typeface="Arial"/>
              <a:sym typeface="Arial"/>
            </a:endParaRPr>
          </a:p>
        </p:txBody>
      </p:sp>
      <p:pic>
        <p:nvPicPr>
          <p:cNvPr id="488" name="Google Shape;488;p3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89" name="Google Shape;489;p3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90" name="Google Shape;490;p3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91" name="Google Shape;491;p39"/>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492" name="Google Shape;492;p39"/>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493" name="Google Shape;493;p39"/>
          <p:cNvPicPr preferRelativeResize="0"/>
          <p:nvPr/>
        </p:nvPicPr>
        <p:blipFill rotWithShape="1">
          <a:blip r:embed="rId7">
            <a:alphaModFix/>
          </a:blip>
          <a:srcRect/>
          <a:stretch/>
        </p:blipFill>
        <p:spPr>
          <a:xfrm>
            <a:off x="3027318" y="2305803"/>
            <a:ext cx="3602479" cy="2401652"/>
          </a:xfrm>
          <a:prstGeom prst="rect">
            <a:avLst/>
          </a:prstGeom>
          <a:noFill/>
          <a:ln>
            <a:noFill/>
          </a:ln>
        </p:spPr>
      </p:pic>
      <p:sp>
        <p:nvSpPr>
          <p:cNvPr id="494" name="Google Shape;494;p39"/>
          <p:cNvSpPr txBox="1"/>
          <p:nvPr/>
        </p:nvSpPr>
        <p:spPr>
          <a:xfrm>
            <a:off x="2526112" y="1538460"/>
            <a:ext cx="4604892"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Advantage: They are very convenient.</a:t>
            </a:r>
            <a:endParaRPr sz="2200" b="1" i="0" u="none" strike="noStrike" cap="none">
              <a:solidFill>
                <a:srgbClr val="000000"/>
              </a:solidFill>
              <a:latin typeface="Calibri"/>
              <a:ea typeface="Calibri"/>
              <a:cs typeface="Calibri"/>
              <a:sym typeface="Calibri"/>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9"/>
        <p:cNvGrpSpPr/>
        <p:nvPr/>
      </p:nvGrpSpPr>
      <p:grpSpPr>
        <a:xfrm>
          <a:off x="0" y="0"/>
          <a:ext cx="0" cy="0"/>
          <a:chOff x="0" y="0"/>
          <a:chExt cx="0" cy="0"/>
        </a:xfrm>
      </p:grpSpPr>
      <p:grpSp>
        <p:nvGrpSpPr>
          <p:cNvPr id="500" name="Google Shape;500;p40"/>
          <p:cNvGrpSpPr/>
          <p:nvPr/>
        </p:nvGrpSpPr>
        <p:grpSpPr>
          <a:xfrm>
            <a:off x="3491883" y="-20537"/>
            <a:ext cx="5626094" cy="4918933"/>
            <a:chOff x="0" y="0"/>
            <a:chExt cx="31038" cy="95810"/>
          </a:xfrm>
        </p:grpSpPr>
        <p:sp>
          <p:nvSpPr>
            <p:cNvPr id="501" name="Google Shape;501;p40"/>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502" name="Google Shape;502;p40"/>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503" name="Google Shape;503;p40"/>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504" name="Google Shape;504;p40"/>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Follow us on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505" name="Google Shape;505;p40"/>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506" name="Google Shape;506;p40"/>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507" name="Google Shape;507;p40"/>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508" name="Google Shape;508;p40"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509" name="Google Shape;509;p40"/>
          <p:cNvPicPr preferRelativeResize="0"/>
          <p:nvPr/>
        </p:nvPicPr>
        <p:blipFill rotWithShape="1">
          <a:blip r:embed="rId6">
            <a:alphaModFix/>
          </a:blip>
          <a:srcRect/>
          <a:stretch/>
        </p:blipFill>
        <p:spPr>
          <a:xfrm>
            <a:off x="6133575" y="4588476"/>
            <a:ext cx="2707523" cy="568475"/>
          </a:xfrm>
          <a:prstGeom prst="rect">
            <a:avLst/>
          </a:prstGeom>
          <a:noFill/>
          <a:ln>
            <a:noFill/>
          </a:ln>
        </p:spPr>
      </p:pic>
    </p:spTree>
  </p:cSld>
  <p:clrMapOvr>
    <a:masterClrMapping/>
  </p:clrMapOvr>
  <p:transition>
    <p:push dir="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4"/>
        <p:cNvGrpSpPr/>
        <p:nvPr/>
      </p:nvGrpSpPr>
      <p:grpSpPr>
        <a:xfrm>
          <a:off x="0" y="0"/>
          <a:ext cx="0" cy="0"/>
          <a:chOff x="0" y="0"/>
          <a:chExt cx="0" cy="0"/>
        </a:xfrm>
      </p:grpSpPr>
      <p:sp>
        <p:nvSpPr>
          <p:cNvPr id="515" name="Google Shape;515;p41"/>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16" name="Google Shape;516;p41"/>
          <p:cNvGrpSpPr/>
          <p:nvPr/>
        </p:nvGrpSpPr>
        <p:grpSpPr>
          <a:xfrm>
            <a:off x="251520" y="-9534"/>
            <a:ext cx="8919571" cy="5260856"/>
            <a:chOff x="216024" y="-27709"/>
            <a:chExt cx="8919571" cy="5260856"/>
          </a:xfrm>
        </p:grpSpPr>
        <p:sp>
          <p:nvSpPr>
            <p:cNvPr id="517" name="Google Shape;517;p41"/>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518" name="Google Shape;518;p41"/>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519" name="Google Shape;519;p41"/>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520" name="Google Shape;520;p41"/>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521" name="Google Shape;521;p41"/>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e-payment</a:t>
            </a:r>
            <a:endParaRPr sz="3600" b="1">
              <a:solidFill>
                <a:srgbClr val="1F108C"/>
              </a:solidFill>
            </a:endParaRPr>
          </a:p>
        </p:txBody>
      </p:sp>
      <p:sp>
        <p:nvSpPr>
          <p:cNvPr id="522" name="Google Shape;522;p41"/>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Developed by Polygonal   |     </a:t>
            </a:r>
            <a:r>
              <a:rPr lang="en-US" sz="900" b="0" i="0" u="none" strike="noStrike" cap="none">
                <a:solidFill>
                  <a:srgbClr val="1F108C"/>
                </a:solidFill>
                <a:latin typeface="Calibri"/>
                <a:ea typeface="Calibri"/>
                <a:cs typeface="Calibri"/>
                <a:sym typeface="Calibri"/>
              </a:rPr>
              <a:t>Dec, 2022</a:t>
            </a:r>
            <a:endParaRPr sz="1400" b="0" i="0" u="none" strike="noStrike" cap="none">
              <a:solidFill>
                <a:srgbClr val="000000"/>
              </a:solidFill>
              <a:latin typeface="Arial"/>
              <a:ea typeface="Arial"/>
              <a:cs typeface="Arial"/>
              <a:sym typeface="Arial"/>
            </a:endParaRPr>
          </a:p>
        </p:txBody>
      </p:sp>
      <p:sp>
        <p:nvSpPr>
          <p:cNvPr id="523" name="Google Shape;523;p41"/>
          <p:cNvSpPr txBox="1">
            <a:spLocks noGrp="1"/>
          </p:cNvSpPr>
          <p:nvPr>
            <p:ph type="subTitle" idx="1"/>
          </p:nvPr>
        </p:nvSpPr>
        <p:spPr>
          <a:xfrm>
            <a:off x="5275329" y="2895476"/>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1F108C"/>
                </a:solidFill>
              </a:rPr>
              <a:t>Lesson 3. </a:t>
            </a:r>
            <a:endParaRPr sz="8000" b="1">
              <a:solidFill>
                <a:srgbClr val="1F108C"/>
              </a:solidFill>
            </a:endParaRPr>
          </a:p>
          <a:p>
            <a:pPr marL="0" lvl="0" indent="0" algn="ctr" rtl="0">
              <a:lnSpc>
                <a:spcPct val="100000"/>
              </a:lnSpc>
              <a:spcBef>
                <a:spcPts val="0"/>
              </a:spcBef>
              <a:spcAft>
                <a:spcPts val="0"/>
              </a:spcAft>
              <a:buClr>
                <a:srgbClr val="1F108C"/>
              </a:buClr>
              <a:buSzPct val="100000"/>
              <a:buNone/>
            </a:pPr>
            <a:r>
              <a:rPr lang="en-US" sz="8000" b="1">
                <a:solidFill>
                  <a:srgbClr val="1F108C"/>
                </a:solidFill>
              </a:rPr>
              <a:t>Most popular services</a:t>
            </a:r>
            <a:endParaRPr sz="8000" b="1">
              <a:solidFill>
                <a:srgbClr val="1F108C"/>
              </a:solidFill>
            </a:endParaRPr>
          </a:p>
          <a:p>
            <a:pPr marL="0" lvl="0" indent="0" algn="ctr" rtl="0">
              <a:lnSpc>
                <a:spcPct val="100000"/>
              </a:lnSpc>
              <a:spcBef>
                <a:spcPts val="0"/>
              </a:spcBef>
              <a:spcAft>
                <a:spcPts val="0"/>
              </a:spcAft>
              <a:buClr>
                <a:srgbClr val="1F108C"/>
              </a:buClr>
              <a:buSzPct val="100000"/>
              <a:buNone/>
            </a:pPr>
            <a:endParaRPr sz="8000" b="1">
              <a:solidFill>
                <a:srgbClr val="1F108C"/>
              </a:solidFill>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360"/>
              </a:spcBef>
              <a:spcAft>
                <a:spcPts val="0"/>
              </a:spcAft>
              <a:buClr>
                <a:srgbClr val="1F108C"/>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524" name="Google Shape;524;p41" descr="Logo&#10;&#10;Description automatically generated with medium confidence"/>
          <p:cNvPicPr preferRelativeResize="0"/>
          <p:nvPr/>
        </p:nvPicPr>
        <p:blipFill rotWithShape="1">
          <a:blip r:embed="rId5">
            <a:alphaModFix/>
          </a:blip>
          <a:srcRect/>
          <a:stretch/>
        </p:blipFill>
        <p:spPr>
          <a:xfrm>
            <a:off x="6078844" y="-9534"/>
            <a:ext cx="3065157" cy="1354107"/>
          </a:xfrm>
          <a:prstGeom prst="rect">
            <a:avLst/>
          </a:prstGeom>
          <a:noFill/>
          <a:ln>
            <a:noFill/>
          </a:ln>
        </p:spPr>
      </p:pic>
      <p:pic>
        <p:nvPicPr>
          <p:cNvPr id="525" name="Google Shape;525;p41"/>
          <p:cNvPicPr preferRelativeResize="0"/>
          <p:nvPr/>
        </p:nvPicPr>
        <p:blipFill rotWithShape="1">
          <a:blip r:embed="rId6">
            <a:alphaModFix/>
          </a:blip>
          <a:srcRect/>
          <a:stretch/>
        </p:blipFill>
        <p:spPr>
          <a:xfrm>
            <a:off x="6335625" y="4580801"/>
            <a:ext cx="2707523" cy="568475"/>
          </a:xfrm>
          <a:prstGeom prst="rect">
            <a:avLst/>
          </a:prstGeom>
          <a:noFill/>
          <a:ln>
            <a:noFill/>
          </a:ln>
        </p:spPr>
      </p:pic>
      <p:sp>
        <p:nvSpPr>
          <p:cNvPr id="526" name="Google Shape;526;p41"/>
          <p:cNvSpPr txBox="1"/>
          <p:nvPr/>
        </p:nvSpPr>
        <p:spPr>
          <a:xfrm>
            <a:off x="6027375" y="3790575"/>
            <a:ext cx="3000000" cy="8097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1000"/>
              </a:spcAft>
              <a:buClr>
                <a:srgbClr val="000000"/>
              </a:buClr>
              <a:buSzPts val="700"/>
              <a:buFont typeface="Arial"/>
              <a:buNone/>
            </a:pPr>
            <a:r>
              <a:rPr lang="en-US" sz="700">
                <a:solidFill>
                  <a:srgbClr val="00005F"/>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700" i="0" u="none" strike="noStrike" cap="none">
              <a:solidFill>
                <a:srgbClr val="00005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1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1.2      E-payment in everyday life</a:t>
            </a:r>
            <a:endParaRPr sz="2400">
              <a:solidFill>
                <a:schemeClr val="lt1"/>
              </a:solidFill>
            </a:endParaRPr>
          </a:p>
        </p:txBody>
      </p:sp>
      <p:sp>
        <p:nvSpPr>
          <p:cNvPr id="124" name="Google Shape;124;p1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pic>
        <p:nvPicPr>
          <p:cNvPr id="125" name="Google Shape;125;p1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26" name="Google Shape;126;p1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7" name="Google Shape;127;p1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28" name="Google Shape;128;p1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29" name="Google Shape;129;p15"/>
          <p:cNvSpPr txBox="1"/>
          <p:nvPr/>
        </p:nvSpPr>
        <p:spPr>
          <a:xfrm>
            <a:off x="588776" y="1538450"/>
            <a:ext cx="7004700" cy="870967"/>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r>
              <a:rPr lang="en-US" sz="2200" b="1" i="0" u="none" strike="noStrike" cap="none">
                <a:solidFill>
                  <a:schemeClr val="dk1"/>
                </a:solidFill>
                <a:latin typeface="Calibri"/>
                <a:ea typeface="Calibri"/>
                <a:cs typeface="Calibri"/>
                <a:sym typeface="Calibri"/>
              </a:rPr>
              <a:t>How can I use e-payment services in my daily life?</a:t>
            </a:r>
            <a:endParaRPr sz="2200" b="1"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r>
              <a:rPr lang="en-US" sz="2200" b="1" i="0" u="none" strike="noStrike" cap="none">
                <a:solidFill>
                  <a:schemeClr val="dk1"/>
                </a:solidFill>
                <a:latin typeface="Calibri"/>
                <a:ea typeface="Calibri"/>
                <a:cs typeface="Calibri"/>
                <a:sym typeface="Calibri"/>
              </a:rPr>
              <a:t> </a:t>
            </a:r>
            <a:endParaRPr sz="2200" b="1" i="0" u="none" strike="noStrike" cap="none">
              <a:solidFill>
                <a:srgbClr val="000000"/>
              </a:solidFill>
              <a:latin typeface="Calibri"/>
              <a:ea typeface="Calibri"/>
              <a:cs typeface="Calibri"/>
              <a:sym typeface="Calibri"/>
            </a:endParaRPr>
          </a:p>
        </p:txBody>
      </p:sp>
      <p:sp>
        <p:nvSpPr>
          <p:cNvPr id="130" name="Google Shape;130;p15"/>
          <p:cNvSpPr txBox="1"/>
          <p:nvPr/>
        </p:nvSpPr>
        <p:spPr>
          <a:xfrm>
            <a:off x="651352" y="2296399"/>
            <a:ext cx="7704900" cy="150806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You can pay for concert tickets online.</a:t>
            </a:r>
            <a:endParaRPr sz="20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You can buy a book online.</a:t>
            </a:r>
            <a:endParaRPr sz="20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You can pay the invoice for the car repair online.</a:t>
            </a:r>
            <a:endParaRPr sz="20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You can easily send money to friends or your family.</a:t>
            </a:r>
            <a:endParaRPr sz="2000" b="0" i="0" u="none" strike="noStrike" cap="none">
              <a:solidFill>
                <a:schemeClr val="dk1"/>
              </a:solidFill>
              <a:latin typeface="Calibri"/>
              <a:ea typeface="Calibri"/>
              <a:cs typeface="Calibri"/>
              <a:sym typeface="Calibri"/>
            </a:endParaRPr>
          </a:p>
        </p:txBody>
      </p:sp>
      <p:pic>
        <p:nvPicPr>
          <p:cNvPr id="131" name="Google Shape;131;p15"/>
          <p:cNvPicPr preferRelativeResize="0"/>
          <p:nvPr/>
        </p:nvPicPr>
        <p:blipFill rotWithShape="1">
          <a:blip r:embed="rId6">
            <a:alphaModFix/>
          </a:blip>
          <a:srcRect/>
          <a:stretch/>
        </p:blipFill>
        <p:spPr>
          <a:xfrm>
            <a:off x="6442929" y="2206113"/>
            <a:ext cx="1800300" cy="1818035"/>
          </a:xfrm>
          <a:prstGeom prst="rect">
            <a:avLst/>
          </a:prstGeom>
          <a:noFill/>
          <a:ln>
            <a:noFill/>
          </a:ln>
        </p:spPr>
      </p:pic>
      <p:pic>
        <p:nvPicPr>
          <p:cNvPr id="132" name="Google Shape;132;p15"/>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3" name="Google Shape;533;p4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What are the most popular services?</a:t>
            </a:r>
            <a:endParaRPr sz="2400">
              <a:solidFill>
                <a:schemeClr val="lt1"/>
              </a:solidFill>
            </a:endParaRPr>
          </a:p>
        </p:txBody>
      </p:sp>
      <p:sp>
        <p:nvSpPr>
          <p:cNvPr id="534" name="Google Shape;534;p4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30</a:t>
            </a:r>
            <a:endParaRPr sz="1400" b="0" i="0" u="none" strike="noStrike" cap="none">
              <a:solidFill>
                <a:srgbClr val="000000"/>
              </a:solidFill>
              <a:latin typeface="Arial"/>
              <a:ea typeface="Arial"/>
              <a:cs typeface="Arial"/>
              <a:sym typeface="Arial"/>
            </a:endParaRPr>
          </a:p>
        </p:txBody>
      </p:sp>
      <p:pic>
        <p:nvPicPr>
          <p:cNvPr id="535" name="Google Shape;535;p4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36" name="Google Shape;536;p4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37" name="Google Shape;537;p4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38" name="Google Shape;538;p4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39" name="Google Shape;539;p42"/>
          <p:cNvSpPr txBox="1"/>
          <p:nvPr/>
        </p:nvSpPr>
        <p:spPr>
          <a:xfrm>
            <a:off x="2263094" y="1696337"/>
            <a:ext cx="4065343" cy="31392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Short task: </a:t>
            </a:r>
            <a:endParaRPr/>
          </a:p>
          <a:p>
            <a:pPr marL="0" marR="0" lvl="0" indent="0" algn="l" rtl="0">
              <a:lnSpc>
                <a:spcPct val="100000"/>
              </a:lnSpc>
              <a:spcBef>
                <a:spcPts val="0"/>
              </a:spcBef>
              <a:spcAft>
                <a:spcPts val="0"/>
              </a:spcAft>
              <a:buNone/>
            </a:pPr>
            <a:endParaRPr sz="2200" b="1"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200"/>
              <a:buFont typeface="Arial"/>
              <a:buChar char="•"/>
            </a:pPr>
            <a:r>
              <a:rPr lang="en-US" sz="2200" b="1" i="0" u="none" strike="noStrike" cap="none">
                <a:solidFill>
                  <a:srgbClr val="000000"/>
                </a:solidFill>
                <a:latin typeface="Calibri"/>
                <a:ea typeface="Calibri"/>
                <a:cs typeface="Calibri"/>
                <a:sym typeface="Calibri"/>
              </a:rPr>
              <a:t>Search the web </a:t>
            </a:r>
            <a:r>
              <a:rPr lang="en-US" sz="2200" b="0" i="0" u="none" strike="noStrike" cap="none">
                <a:solidFill>
                  <a:srgbClr val="000000"/>
                </a:solidFill>
                <a:latin typeface="Calibri"/>
                <a:ea typeface="Calibri"/>
                <a:cs typeface="Calibri"/>
                <a:sym typeface="Calibri"/>
              </a:rPr>
              <a:t>for the most popular e-payment services</a:t>
            </a:r>
            <a:endParaRPr/>
          </a:p>
          <a:p>
            <a:pPr marL="342900" marR="0" lvl="0" indent="-342900" algn="l" rtl="0">
              <a:lnSpc>
                <a:spcPct val="100000"/>
              </a:lnSpc>
              <a:spcBef>
                <a:spcPts val="0"/>
              </a:spcBef>
              <a:spcAft>
                <a:spcPts val="0"/>
              </a:spcAft>
              <a:buClr>
                <a:srgbClr val="000000"/>
              </a:buClr>
              <a:buSzPts val="2200"/>
              <a:buFont typeface="Arial"/>
              <a:buChar char="•"/>
            </a:pPr>
            <a:r>
              <a:rPr lang="en-US" sz="2200" b="1" i="0" u="none" strike="noStrike" cap="none">
                <a:solidFill>
                  <a:srgbClr val="000000"/>
                </a:solidFill>
                <a:latin typeface="Calibri"/>
                <a:ea typeface="Calibri"/>
                <a:cs typeface="Calibri"/>
                <a:sym typeface="Calibri"/>
              </a:rPr>
              <a:t>Then compare </a:t>
            </a:r>
            <a:r>
              <a:rPr lang="en-US" sz="2200" b="0" i="0" u="none" strike="noStrike" cap="none">
                <a:solidFill>
                  <a:srgbClr val="000000"/>
                </a:solidFill>
                <a:latin typeface="Calibri"/>
                <a:ea typeface="Calibri"/>
                <a:cs typeface="Calibri"/>
                <a:sym typeface="Calibri"/>
              </a:rPr>
              <a:t>your findings</a:t>
            </a:r>
            <a:endParaRPr/>
          </a:p>
          <a:p>
            <a:pPr marL="342900" marR="0" lvl="0" indent="-20320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200"/>
              <a:buFont typeface="Arial"/>
              <a:buChar char="•"/>
            </a:pPr>
            <a:r>
              <a:rPr lang="en-US" sz="2200" b="1" i="0" u="none" strike="noStrike" cap="none">
                <a:solidFill>
                  <a:srgbClr val="000000"/>
                </a:solidFill>
                <a:latin typeface="Calibri"/>
                <a:ea typeface="Calibri"/>
                <a:cs typeface="Calibri"/>
                <a:sym typeface="Calibri"/>
              </a:rPr>
              <a:t>Time: 5-10 minutes</a:t>
            </a:r>
            <a:endParaRPr/>
          </a:p>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 </a:t>
            </a: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strike="noStrike" cap="none">
              <a:solidFill>
                <a:srgbClr val="000000"/>
              </a:solidFill>
              <a:latin typeface="Calibri"/>
              <a:ea typeface="Calibri"/>
              <a:cs typeface="Calibri"/>
              <a:sym typeface="Calibri"/>
            </a:endParaRPr>
          </a:p>
        </p:txBody>
      </p:sp>
      <p:pic>
        <p:nvPicPr>
          <p:cNvPr id="540" name="Google Shape;540;p42"/>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541" name="Google Shape;541;p42"/>
          <p:cNvPicPr preferRelativeResize="0"/>
          <p:nvPr/>
        </p:nvPicPr>
        <p:blipFill>
          <a:blip r:embed="rId7">
            <a:alphaModFix/>
          </a:blip>
          <a:stretch>
            <a:fillRect/>
          </a:stretch>
        </p:blipFill>
        <p:spPr>
          <a:xfrm>
            <a:off x="7026200" y="2153325"/>
            <a:ext cx="1174050" cy="1174050"/>
          </a:xfrm>
          <a:prstGeom prst="rect">
            <a:avLst/>
          </a:prstGeom>
          <a:noFill/>
          <a:ln>
            <a:noFill/>
          </a:ln>
        </p:spPr>
      </p:pic>
      <p:pic>
        <p:nvPicPr>
          <p:cNvPr id="542" name="Google Shape;542;p42"/>
          <p:cNvPicPr preferRelativeResize="0"/>
          <p:nvPr/>
        </p:nvPicPr>
        <p:blipFill>
          <a:blip r:embed="rId8">
            <a:alphaModFix/>
          </a:blip>
          <a:stretch>
            <a:fillRect/>
          </a:stretch>
        </p:blipFill>
        <p:spPr>
          <a:xfrm>
            <a:off x="1562400" y="3609825"/>
            <a:ext cx="700700" cy="700700"/>
          </a:xfrm>
          <a:prstGeom prst="rect">
            <a:avLst/>
          </a:prstGeom>
          <a:noFill/>
          <a:ln>
            <a:noFill/>
          </a:ln>
        </p:spPr>
      </p:pic>
    </p:spTree>
  </p:cSld>
  <p:clrMapOvr>
    <a:masterClrMapping/>
  </p:clrMapOvr>
  <p:transition>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4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9" name="Google Shape;549;p4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What are the most popular services? - Digital wallets</a:t>
            </a:r>
            <a:endParaRPr sz="2400">
              <a:solidFill>
                <a:schemeClr val="lt1"/>
              </a:solidFill>
            </a:endParaRPr>
          </a:p>
        </p:txBody>
      </p:sp>
      <p:sp>
        <p:nvSpPr>
          <p:cNvPr id="550" name="Google Shape;550;p4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3</a:t>
            </a: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pic>
        <p:nvPicPr>
          <p:cNvPr id="551" name="Google Shape;551;p4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52" name="Google Shape;552;p4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53" name="Google Shape;553;p4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54" name="Google Shape;554;p4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55" name="Google Shape;555;p43"/>
          <p:cNvSpPr txBox="1"/>
          <p:nvPr/>
        </p:nvSpPr>
        <p:spPr>
          <a:xfrm>
            <a:off x="539550" y="1419625"/>
            <a:ext cx="7632900" cy="309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1. Digital wallets (Example: PayPal, Apple pay, Google Wallet)</a:t>
            </a:r>
            <a:endParaRPr/>
          </a:p>
          <a:p>
            <a:pPr marL="0" marR="0" lvl="0" indent="0" algn="l" rtl="0">
              <a:lnSpc>
                <a:spcPct val="100000"/>
              </a:lnSpc>
              <a:spcBef>
                <a:spcPts val="0"/>
              </a:spcBef>
              <a:spcAft>
                <a:spcPts val="0"/>
              </a:spcAft>
              <a:buNone/>
            </a:pPr>
            <a:endParaRPr/>
          </a:p>
          <a:p>
            <a:pPr marL="0" lvl="0" indent="0" algn="just" rtl="0">
              <a:lnSpc>
                <a:spcPct val="115000"/>
              </a:lnSpc>
              <a:spcBef>
                <a:spcPts val="0"/>
              </a:spcBef>
              <a:spcAft>
                <a:spcPts val="0"/>
              </a:spcAft>
              <a:buClr>
                <a:schemeClr val="dk1"/>
              </a:buClr>
              <a:buSzPts val="1100"/>
              <a:buFont typeface="Arial"/>
              <a:buNone/>
            </a:pPr>
            <a:r>
              <a:rPr lang="en-US" sz="1600">
                <a:solidFill>
                  <a:schemeClr val="dk1"/>
                </a:solidFill>
                <a:latin typeface="Calibri"/>
                <a:ea typeface="Calibri"/>
                <a:cs typeface="Calibri"/>
                <a:sym typeface="Calibri"/>
              </a:rPr>
              <a:t>A </a:t>
            </a:r>
            <a:r>
              <a:rPr lang="en-US" sz="1600" b="1">
                <a:solidFill>
                  <a:schemeClr val="dk1"/>
                </a:solidFill>
                <a:latin typeface="Calibri"/>
                <a:ea typeface="Calibri"/>
                <a:cs typeface="Calibri"/>
                <a:sym typeface="Calibri"/>
              </a:rPr>
              <a:t>digital wallet</a:t>
            </a:r>
            <a:r>
              <a:rPr lang="en-US" sz="1600">
                <a:solidFill>
                  <a:schemeClr val="dk1"/>
                </a:solidFill>
                <a:latin typeface="Calibri"/>
                <a:ea typeface="Calibri"/>
                <a:cs typeface="Calibri"/>
                <a:sym typeface="Calibri"/>
              </a:rPr>
              <a:t>, also known as an </a:t>
            </a:r>
            <a:r>
              <a:rPr lang="en-US" sz="1600" b="1">
                <a:solidFill>
                  <a:schemeClr val="dk1"/>
                </a:solidFill>
                <a:latin typeface="Calibri"/>
                <a:ea typeface="Calibri"/>
                <a:cs typeface="Calibri"/>
                <a:sym typeface="Calibri"/>
              </a:rPr>
              <a:t>e-wallet</a:t>
            </a:r>
            <a:r>
              <a:rPr lang="en-US" sz="1600">
                <a:solidFill>
                  <a:schemeClr val="dk1"/>
                </a:solidFill>
                <a:latin typeface="Calibri"/>
                <a:ea typeface="Calibri"/>
                <a:cs typeface="Calibri"/>
                <a:sym typeface="Calibri"/>
              </a:rPr>
              <a:t> or mobile wallet, is a digital version of a physical wallet that allows users to store, manage, and spend their money electronically. Some of the most popular digital wallets include </a:t>
            </a:r>
            <a:r>
              <a:rPr lang="en-US" sz="1600" b="1">
                <a:solidFill>
                  <a:schemeClr val="dk1"/>
                </a:solidFill>
                <a:latin typeface="Calibri"/>
                <a:ea typeface="Calibri"/>
                <a:cs typeface="Calibri"/>
                <a:sym typeface="Calibri"/>
              </a:rPr>
              <a:t>PayPal</a:t>
            </a:r>
            <a:r>
              <a:rPr lang="en-US" sz="1600">
                <a:solidFill>
                  <a:schemeClr val="dk1"/>
                </a:solidFill>
                <a:latin typeface="Calibri"/>
                <a:ea typeface="Calibri"/>
                <a:cs typeface="Calibri"/>
                <a:sym typeface="Calibri"/>
              </a:rPr>
              <a:t>, </a:t>
            </a:r>
            <a:r>
              <a:rPr lang="en-US" sz="1600" b="1">
                <a:solidFill>
                  <a:schemeClr val="dk1"/>
                </a:solidFill>
                <a:latin typeface="Calibri"/>
                <a:ea typeface="Calibri"/>
                <a:cs typeface="Calibri"/>
                <a:sym typeface="Calibri"/>
              </a:rPr>
              <a:t>Apple Pay and</a:t>
            </a:r>
            <a:r>
              <a:rPr lang="en-US" sz="1600">
                <a:solidFill>
                  <a:schemeClr val="dk1"/>
                </a:solidFill>
                <a:latin typeface="Calibri"/>
                <a:ea typeface="Calibri"/>
                <a:cs typeface="Calibri"/>
                <a:sym typeface="Calibri"/>
              </a:rPr>
              <a:t> </a:t>
            </a:r>
            <a:r>
              <a:rPr lang="en-US" sz="1600" b="1">
                <a:solidFill>
                  <a:schemeClr val="dk1"/>
                </a:solidFill>
                <a:latin typeface="Calibri"/>
                <a:ea typeface="Calibri"/>
                <a:cs typeface="Calibri"/>
                <a:sym typeface="Calibri"/>
              </a:rPr>
              <a:t>Google Wallet.</a:t>
            </a:r>
            <a:endParaRPr sz="1800"/>
          </a:p>
          <a:p>
            <a:pPr marL="0" lvl="0" indent="0" algn="l" rtl="0">
              <a:spcBef>
                <a:spcPts val="60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200">
                <a:solidFill>
                  <a:schemeClr val="dk1"/>
                </a:solidFill>
                <a:latin typeface="Calibri"/>
                <a:ea typeface="Calibri"/>
                <a:cs typeface="Calibri"/>
                <a:sym typeface="Calibri"/>
              </a:rPr>
              <a:t>You create an account that is connected to your bank account. When you want to buy something you enter your account details or use your fingerprint to allow the payment.</a:t>
            </a:r>
            <a:endParaRPr sz="2200">
              <a:solidFill>
                <a:schemeClr val="dk1"/>
              </a:solidFill>
              <a:latin typeface="Calibri"/>
              <a:ea typeface="Calibri"/>
              <a:cs typeface="Calibri"/>
              <a:sym typeface="Calibri"/>
            </a:endParaRPr>
          </a:p>
          <a:p>
            <a:pPr marL="457200" lvl="0" indent="0" algn="l" rtl="0">
              <a:spcBef>
                <a:spcPts val="0"/>
              </a:spcBef>
              <a:spcAft>
                <a:spcPts val="0"/>
              </a:spcAft>
              <a:buNone/>
            </a:pPr>
            <a:endParaRPr sz="2200">
              <a:solidFill>
                <a:schemeClr val="dk1"/>
              </a:solidFill>
              <a:latin typeface="Calibri"/>
              <a:ea typeface="Calibri"/>
              <a:cs typeface="Calibri"/>
              <a:sym typeface="Calibri"/>
            </a:endParaRPr>
          </a:p>
        </p:txBody>
      </p:sp>
      <p:pic>
        <p:nvPicPr>
          <p:cNvPr id="556" name="Google Shape;556;p43"/>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557" name="Google Shape;557;p43"/>
          <p:cNvPicPr preferRelativeResize="0"/>
          <p:nvPr/>
        </p:nvPicPr>
        <p:blipFill rotWithShape="1">
          <a:blip r:embed="rId7">
            <a:alphaModFix/>
          </a:blip>
          <a:srcRect/>
          <a:stretch/>
        </p:blipFill>
        <p:spPr>
          <a:xfrm>
            <a:off x="8324104" y="1875674"/>
            <a:ext cx="674094" cy="419436"/>
          </a:xfrm>
          <a:prstGeom prst="rect">
            <a:avLst/>
          </a:prstGeom>
          <a:noFill/>
          <a:ln>
            <a:noFill/>
          </a:ln>
        </p:spPr>
      </p:pic>
      <p:pic>
        <p:nvPicPr>
          <p:cNvPr id="558" name="Google Shape;558;p43"/>
          <p:cNvPicPr preferRelativeResize="0"/>
          <p:nvPr/>
        </p:nvPicPr>
        <p:blipFill rotWithShape="1">
          <a:blip r:embed="rId8">
            <a:alphaModFix/>
          </a:blip>
          <a:srcRect/>
          <a:stretch/>
        </p:blipFill>
        <p:spPr>
          <a:xfrm>
            <a:off x="8390164" y="1438124"/>
            <a:ext cx="541965" cy="423178"/>
          </a:xfrm>
          <a:prstGeom prst="rect">
            <a:avLst/>
          </a:prstGeom>
          <a:noFill/>
          <a:ln>
            <a:noFill/>
          </a:ln>
        </p:spPr>
      </p:pic>
      <p:pic>
        <p:nvPicPr>
          <p:cNvPr id="559" name="Google Shape;559;p43"/>
          <p:cNvPicPr preferRelativeResize="0"/>
          <p:nvPr/>
        </p:nvPicPr>
        <p:blipFill>
          <a:blip r:embed="rId9">
            <a:alphaModFix/>
          </a:blip>
          <a:stretch>
            <a:fillRect/>
          </a:stretch>
        </p:blipFill>
        <p:spPr>
          <a:xfrm>
            <a:off x="8400672" y="2416672"/>
            <a:ext cx="444440" cy="350175"/>
          </a:xfrm>
          <a:prstGeom prst="rect">
            <a:avLst/>
          </a:prstGeom>
          <a:noFill/>
          <a:ln>
            <a:noFill/>
          </a:ln>
        </p:spPr>
      </p:pic>
    </p:spTree>
  </p:cSld>
  <p:clrMapOvr>
    <a:masterClrMapping/>
  </p:clrMapOvr>
  <p:transition>
    <p:push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4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6" name="Google Shape;566;p4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PayPal</a:t>
            </a:r>
            <a:endParaRPr sz="2400">
              <a:solidFill>
                <a:schemeClr val="lt1"/>
              </a:solidFill>
            </a:endParaRPr>
          </a:p>
        </p:txBody>
      </p:sp>
      <p:sp>
        <p:nvSpPr>
          <p:cNvPr id="567" name="Google Shape;567;p4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32</a:t>
            </a:r>
            <a:endParaRPr sz="1400" b="0" i="0" u="none" strike="noStrike" cap="none">
              <a:solidFill>
                <a:srgbClr val="000000"/>
              </a:solidFill>
              <a:latin typeface="Arial"/>
              <a:ea typeface="Arial"/>
              <a:cs typeface="Arial"/>
              <a:sym typeface="Arial"/>
            </a:endParaRPr>
          </a:p>
        </p:txBody>
      </p:sp>
      <p:pic>
        <p:nvPicPr>
          <p:cNvPr id="568" name="Google Shape;568;p4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69" name="Google Shape;569;p4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70" name="Google Shape;570;p4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71" name="Google Shape;571;p4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72" name="Google Shape;572;p44"/>
          <p:cNvSpPr txBox="1"/>
          <p:nvPr/>
        </p:nvSpPr>
        <p:spPr>
          <a:xfrm>
            <a:off x="520775" y="1715288"/>
            <a:ext cx="8168100" cy="2862900"/>
          </a:xfrm>
          <a:prstGeom prst="rect">
            <a:avLst/>
          </a:prstGeom>
          <a:noFill/>
          <a:ln>
            <a:noFill/>
          </a:ln>
        </p:spPr>
        <p:txBody>
          <a:bodyPr spcFirstLastPara="1" wrap="square" lIns="91425" tIns="45700" rIns="91425" bIns="45700" anchor="t" anchorCtr="0">
            <a:spAutoFit/>
          </a:bodyPr>
          <a:lstStyle/>
          <a:p>
            <a:pPr marL="457200" marR="0" lvl="0" indent="-355600" algn="l" rtl="0">
              <a:lnSpc>
                <a:spcPct val="100000"/>
              </a:lnSpc>
              <a:spcBef>
                <a:spcPts val="0"/>
              </a:spcBef>
              <a:spcAft>
                <a:spcPts val="0"/>
              </a:spcAft>
              <a:buSzPts val="2000"/>
              <a:buFont typeface="Calibri"/>
              <a:buChar char="●"/>
            </a:pPr>
            <a:r>
              <a:rPr lang="en-US" sz="2000">
                <a:latin typeface="Calibri"/>
                <a:ea typeface="Calibri"/>
                <a:cs typeface="Calibri"/>
                <a:sym typeface="Calibri"/>
              </a:rPr>
              <a:t>PayPal is a little different from Apple Pay and Google Pay for a couple of reasons:</a:t>
            </a:r>
            <a:endParaRPr sz="2000">
              <a:latin typeface="Calibri"/>
              <a:ea typeface="Calibri"/>
              <a:cs typeface="Calibri"/>
              <a:sym typeface="Calibri"/>
            </a:endParaRPr>
          </a:p>
          <a:p>
            <a:pPr marL="914400" marR="0" lvl="1" indent="-355600" algn="l" rtl="0">
              <a:lnSpc>
                <a:spcPct val="100000"/>
              </a:lnSpc>
              <a:spcBef>
                <a:spcPts val="0"/>
              </a:spcBef>
              <a:spcAft>
                <a:spcPts val="0"/>
              </a:spcAft>
              <a:buSzPts val="2000"/>
              <a:buFont typeface="Calibri"/>
              <a:buChar char="○"/>
            </a:pPr>
            <a:r>
              <a:rPr lang="en-US" sz="2000">
                <a:latin typeface="Calibri"/>
                <a:ea typeface="Calibri"/>
                <a:cs typeface="Calibri"/>
                <a:sym typeface="Calibri"/>
              </a:rPr>
              <a:t>you can transfer money to people directly</a:t>
            </a:r>
            <a:endParaRPr sz="2000">
              <a:latin typeface="Calibri"/>
              <a:ea typeface="Calibri"/>
              <a:cs typeface="Calibri"/>
              <a:sym typeface="Calibri"/>
            </a:endParaRPr>
          </a:p>
          <a:p>
            <a:pPr marL="914400" marR="0" lvl="1" indent="-355600" algn="l" rtl="0">
              <a:lnSpc>
                <a:spcPct val="100000"/>
              </a:lnSpc>
              <a:spcBef>
                <a:spcPts val="0"/>
              </a:spcBef>
              <a:spcAft>
                <a:spcPts val="0"/>
              </a:spcAft>
              <a:buSzPts val="2000"/>
              <a:buFont typeface="Calibri"/>
              <a:buChar char="○"/>
            </a:pPr>
            <a:r>
              <a:rPr lang="en-US" sz="2000">
                <a:latin typeface="Calibri"/>
                <a:ea typeface="Calibri"/>
                <a:cs typeface="Calibri"/>
                <a:sym typeface="Calibri"/>
              </a:rPr>
              <a:t>you can also use it via a browser like Chrome or Edge</a:t>
            </a:r>
            <a:endParaRPr sz="2000">
              <a:latin typeface="Calibri"/>
              <a:ea typeface="Calibri"/>
              <a:cs typeface="Calibri"/>
              <a:sym typeface="Calibri"/>
            </a:endParaRPr>
          </a:p>
          <a:p>
            <a:pPr marL="914400" marR="0" lvl="1" indent="-355600" algn="l" rtl="0">
              <a:lnSpc>
                <a:spcPct val="100000"/>
              </a:lnSpc>
              <a:spcBef>
                <a:spcPts val="0"/>
              </a:spcBef>
              <a:spcAft>
                <a:spcPts val="0"/>
              </a:spcAft>
              <a:buSzPts val="2000"/>
              <a:buFont typeface="Calibri"/>
              <a:buChar char="○"/>
            </a:pPr>
            <a:r>
              <a:rPr lang="en-US" sz="2000">
                <a:latin typeface="Calibri"/>
                <a:ea typeface="Calibri"/>
                <a:cs typeface="Calibri"/>
                <a:sym typeface="Calibri"/>
              </a:rPr>
              <a:t>you can link it to your bank account instead of your debit or credit card</a:t>
            </a:r>
            <a:endParaRPr sz="2000">
              <a:latin typeface="Calibri"/>
              <a:ea typeface="Calibri"/>
              <a:cs typeface="Calibri"/>
              <a:sym typeface="Calibri"/>
            </a:endParaRPr>
          </a:p>
          <a:p>
            <a:pPr marL="914400" marR="0" lvl="0" indent="0" algn="l" rtl="0">
              <a:lnSpc>
                <a:spcPct val="100000"/>
              </a:lnSpc>
              <a:spcBef>
                <a:spcPts val="0"/>
              </a:spcBef>
              <a:spcAft>
                <a:spcPts val="0"/>
              </a:spcAft>
              <a:buNone/>
            </a:pPr>
            <a:endParaRPr sz="2000">
              <a:latin typeface="Calibri"/>
              <a:ea typeface="Calibri"/>
              <a:cs typeface="Calibri"/>
              <a:sym typeface="Calibri"/>
            </a:endParaRPr>
          </a:p>
          <a:p>
            <a:pPr marL="457200" marR="0" lvl="0" indent="0" algn="l" rtl="0">
              <a:lnSpc>
                <a:spcPct val="100000"/>
              </a:lnSpc>
              <a:spcBef>
                <a:spcPts val="0"/>
              </a:spcBef>
              <a:spcAft>
                <a:spcPts val="0"/>
              </a:spcAft>
              <a:buNone/>
            </a:pPr>
            <a:endParaRPr sz="2000">
              <a:latin typeface="Calibri"/>
              <a:ea typeface="Calibri"/>
              <a:cs typeface="Calibri"/>
              <a:sym typeface="Calibri"/>
            </a:endParaRPr>
          </a:p>
          <a:p>
            <a:pPr marL="0" marR="0" lvl="0" indent="0" algn="l" rtl="0">
              <a:lnSpc>
                <a:spcPct val="100000"/>
              </a:lnSpc>
              <a:spcBef>
                <a:spcPts val="0"/>
              </a:spcBef>
              <a:spcAft>
                <a:spcPts val="0"/>
              </a:spcAft>
              <a:buNone/>
            </a:pPr>
            <a:endParaRPr sz="2000" b="1" i="0" u="none" strike="noStrike" cap="none">
              <a:solidFill>
                <a:srgbClr val="000000"/>
              </a:solidFill>
              <a:latin typeface="Calibri"/>
              <a:ea typeface="Calibri"/>
              <a:cs typeface="Calibri"/>
              <a:sym typeface="Calibri"/>
            </a:endParaRPr>
          </a:p>
        </p:txBody>
      </p:sp>
      <p:pic>
        <p:nvPicPr>
          <p:cNvPr id="573" name="Google Shape;573;p44"/>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574" name="Google Shape;574;p44"/>
          <p:cNvPicPr preferRelativeResize="0"/>
          <p:nvPr/>
        </p:nvPicPr>
        <p:blipFill>
          <a:blip r:embed="rId7">
            <a:alphaModFix/>
          </a:blip>
          <a:stretch>
            <a:fillRect/>
          </a:stretch>
        </p:blipFill>
        <p:spPr>
          <a:xfrm>
            <a:off x="2334675" y="769335"/>
            <a:ext cx="1800300" cy="580415"/>
          </a:xfrm>
          <a:prstGeom prst="rect">
            <a:avLst/>
          </a:prstGeom>
          <a:noFill/>
          <a:ln>
            <a:noFill/>
          </a:ln>
        </p:spPr>
      </p:pic>
      <p:pic>
        <p:nvPicPr>
          <p:cNvPr id="575" name="Google Shape;575;p44"/>
          <p:cNvPicPr preferRelativeResize="0"/>
          <p:nvPr/>
        </p:nvPicPr>
        <p:blipFill>
          <a:blip r:embed="rId8">
            <a:alphaModFix/>
          </a:blip>
          <a:stretch>
            <a:fillRect/>
          </a:stretch>
        </p:blipFill>
        <p:spPr>
          <a:xfrm>
            <a:off x="169550" y="2465000"/>
            <a:ext cx="914400" cy="914400"/>
          </a:xfrm>
          <a:prstGeom prst="rect">
            <a:avLst/>
          </a:prstGeom>
          <a:noFill/>
          <a:ln>
            <a:noFill/>
          </a:ln>
        </p:spPr>
      </p:pic>
    </p:spTree>
  </p:cSld>
  <p:clrMapOvr>
    <a:masterClrMapping/>
  </p:clrMapOvr>
  <p:transition>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4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2" name="Google Shape;582;p4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PayPal</a:t>
            </a:r>
            <a:endParaRPr sz="2400">
              <a:solidFill>
                <a:schemeClr val="lt1"/>
              </a:solidFill>
            </a:endParaRPr>
          </a:p>
        </p:txBody>
      </p:sp>
      <p:sp>
        <p:nvSpPr>
          <p:cNvPr id="583" name="Google Shape;583;p4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33</a:t>
            </a:r>
            <a:endParaRPr sz="1400" b="0" i="0" u="none" strike="noStrike" cap="none">
              <a:solidFill>
                <a:srgbClr val="000000"/>
              </a:solidFill>
              <a:latin typeface="Arial"/>
              <a:ea typeface="Arial"/>
              <a:cs typeface="Arial"/>
              <a:sym typeface="Arial"/>
            </a:endParaRPr>
          </a:p>
        </p:txBody>
      </p:sp>
      <p:pic>
        <p:nvPicPr>
          <p:cNvPr id="584" name="Google Shape;584;p4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85" name="Google Shape;585;p4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86" name="Google Shape;586;p4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87" name="Google Shape;587;p4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88" name="Google Shape;588;p45"/>
          <p:cNvSpPr txBox="1"/>
          <p:nvPr/>
        </p:nvSpPr>
        <p:spPr>
          <a:xfrm>
            <a:off x="487950" y="1658650"/>
            <a:ext cx="8168100" cy="3478500"/>
          </a:xfrm>
          <a:prstGeom prst="rect">
            <a:avLst/>
          </a:prstGeom>
          <a:noFill/>
          <a:ln>
            <a:noFill/>
          </a:ln>
        </p:spPr>
        <p:txBody>
          <a:bodyPr spcFirstLastPara="1" wrap="square" lIns="91425" tIns="45700" rIns="91425" bIns="45700" anchor="t" anchorCtr="0">
            <a:spAutoFit/>
          </a:bodyPr>
          <a:lstStyle/>
          <a:p>
            <a:pPr marL="457200" marR="0" lvl="0" indent="-349250" algn="l" rtl="0">
              <a:lnSpc>
                <a:spcPct val="100000"/>
              </a:lnSpc>
              <a:spcBef>
                <a:spcPts val="0"/>
              </a:spcBef>
              <a:spcAft>
                <a:spcPts val="0"/>
              </a:spcAft>
              <a:buSzPts val="1900"/>
              <a:buFont typeface="Calibri"/>
              <a:buChar char="●"/>
            </a:pPr>
            <a:r>
              <a:rPr lang="en-US" sz="1900">
                <a:latin typeface="Calibri"/>
                <a:ea typeface="Calibri"/>
                <a:cs typeface="Calibri"/>
                <a:sym typeface="Calibri"/>
              </a:rPr>
              <a:t>However usually you cannot pay in stores via NFC; you either have to scan a PayPal QR-Code or use Google Pay that needs to be connected to your PayPal account</a:t>
            </a:r>
            <a:endParaRPr sz="1900">
              <a:latin typeface="Calibri"/>
              <a:ea typeface="Calibri"/>
              <a:cs typeface="Calibri"/>
              <a:sym typeface="Calibri"/>
            </a:endParaRPr>
          </a:p>
          <a:p>
            <a:pPr marL="457200" marR="0" lvl="0" indent="-349250" algn="l" rtl="0">
              <a:lnSpc>
                <a:spcPct val="100000"/>
              </a:lnSpc>
              <a:spcBef>
                <a:spcPts val="0"/>
              </a:spcBef>
              <a:spcAft>
                <a:spcPts val="0"/>
              </a:spcAft>
              <a:buSzPts val="1900"/>
              <a:buFont typeface="Calibri"/>
              <a:buChar char="●"/>
            </a:pPr>
            <a:r>
              <a:rPr lang="en-US" sz="1900">
                <a:latin typeface="Calibri"/>
                <a:ea typeface="Calibri"/>
                <a:cs typeface="Calibri"/>
                <a:sym typeface="Calibri"/>
              </a:rPr>
              <a:t>You need to have online banking set up to be able to use PayPal</a:t>
            </a:r>
            <a:endParaRPr sz="1900">
              <a:latin typeface="Calibri"/>
              <a:ea typeface="Calibri"/>
              <a:cs typeface="Calibri"/>
              <a:sym typeface="Calibri"/>
            </a:endParaRPr>
          </a:p>
          <a:p>
            <a:pPr marL="0" marR="0" lvl="0" indent="0" algn="l" rtl="0">
              <a:lnSpc>
                <a:spcPct val="100000"/>
              </a:lnSpc>
              <a:spcBef>
                <a:spcPts val="0"/>
              </a:spcBef>
              <a:spcAft>
                <a:spcPts val="0"/>
              </a:spcAft>
              <a:buNone/>
            </a:pPr>
            <a:endParaRPr sz="1900">
              <a:latin typeface="Calibri"/>
              <a:ea typeface="Calibri"/>
              <a:cs typeface="Calibri"/>
              <a:sym typeface="Calibri"/>
            </a:endParaRPr>
          </a:p>
          <a:p>
            <a:pPr marL="0" marR="0" lvl="0" indent="0" algn="l" rtl="0">
              <a:lnSpc>
                <a:spcPct val="100000"/>
              </a:lnSpc>
              <a:spcBef>
                <a:spcPts val="0"/>
              </a:spcBef>
              <a:spcAft>
                <a:spcPts val="0"/>
              </a:spcAft>
              <a:buNone/>
            </a:pPr>
            <a:r>
              <a:rPr lang="en-US" sz="1900">
                <a:latin typeface="Calibri"/>
                <a:ea typeface="Calibri"/>
                <a:cs typeface="Calibri"/>
                <a:sym typeface="Calibri"/>
              </a:rPr>
              <a:t>Practical advice:</a:t>
            </a:r>
            <a:endParaRPr sz="1900">
              <a:latin typeface="Calibri"/>
              <a:ea typeface="Calibri"/>
              <a:cs typeface="Calibri"/>
              <a:sym typeface="Calibri"/>
            </a:endParaRPr>
          </a:p>
          <a:p>
            <a:pPr marL="457200" marR="0" lvl="0" indent="-349250" algn="l" rtl="0">
              <a:lnSpc>
                <a:spcPct val="100000"/>
              </a:lnSpc>
              <a:spcBef>
                <a:spcPts val="0"/>
              </a:spcBef>
              <a:spcAft>
                <a:spcPts val="0"/>
              </a:spcAft>
              <a:buSzPts val="1900"/>
              <a:buFont typeface="Calibri"/>
              <a:buChar char="●"/>
            </a:pPr>
            <a:r>
              <a:rPr lang="en-US" sz="1900">
                <a:latin typeface="Calibri"/>
                <a:ea typeface="Calibri"/>
                <a:cs typeface="Calibri"/>
                <a:sym typeface="Calibri"/>
              </a:rPr>
              <a:t>PayPal is very convenient for paying online because it is widely accepted</a:t>
            </a:r>
            <a:endParaRPr sz="1900">
              <a:latin typeface="Calibri"/>
              <a:ea typeface="Calibri"/>
              <a:cs typeface="Calibri"/>
              <a:sym typeface="Calibri"/>
            </a:endParaRPr>
          </a:p>
          <a:p>
            <a:pPr marL="457200" marR="0" lvl="0" indent="-349250" algn="l" rtl="0">
              <a:lnSpc>
                <a:spcPct val="100000"/>
              </a:lnSpc>
              <a:spcBef>
                <a:spcPts val="0"/>
              </a:spcBef>
              <a:spcAft>
                <a:spcPts val="0"/>
              </a:spcAft>
              <a:buSzPts val="1900"/>
              <a:buFont typeface="Calibri"/>
              <a:buChar char="●"/>
            </a:pPr>
            <a:r>
              <a:rPr lang="en-US" sz="1900">
                <a:latin typeface="Calibri"/>
                <a:ea typeface="Calibri"/>
                <a:cs typeface="Calibri"/>
                <a:sym typeface="Calibri"/>
              </a:rPr>
              <a:t>Often times there is an option called “PayPal Express checkout” where you don't have to enter your address because the online-shop will simply get the information from PayPal</a:t>
            </a:r>
            <a:endParaRPr sz="1900">
              <a:latin typeface="Calibri"/>
              <a:ea typeface="Calibri"/>
              <a:cs typeface="Calibri"/>
              <a:sym typeface="Calibri"/>
            </a:endParaRPr>
          </a:p>
          <a:p>
            <a:pPr marL="0" marR="0" lvl="0" indent="0" algn="l" rtl="0">
              <a:lnSpc>
                <a:spcPct val="100000"/>
              </a:lnSpc>
              <a:spcBef>
                <a:spcPts val="0"/>
              </a:spcBef>
              <a:spcAft>
                <a:spcPts val="0"/>
              </a:spcAft>
              <a:buNone/>
            </a:pPr>
            <a:endParaRPr sz="1100">
              <a:latin typeface="Calibri"/>
              <a:ea typeface="Calibri"/>
              <a:cs typeface="Calibri"/>
              <a:sym typeface="Calibri"/>
            </a:endParaRPr>
          </a:p>
          <a:p>
            <a:pPr marL="0" marR="0" lvl="0" indent="0" algn="l" rtl="0">
              <a:lnSpc>
                <a:spcPct val="100000"/>
              </a:lnSpc>
              <a:spcBef>
                <a:spcPts val="0"/>
              </a:spcBef>
              <a:spcAft>
                <a:spcPts val="0"/>
              </a:spcAft>
              <a:buNone/>
            </a:pPr>
            <a:r>
              <a:rPr lang="en-US" sz="1900" b="1">
                <a:latin typeface="Calibri"/>
                <a:ea typeface="Calibri"/>
                <a:cs typeface="Calibri"/>
                <a:sym typeface="Calibri"/>
              </a:rPr>
              <a:t>Note: In Section 5.1 we will talk about how to set up a PayPal account.</a:t>
            </a:r>
            <a:endParaRPr sz="1900" b="1" i="0" u="none" strike="noStrike" cap="none">
              <a:solidFill>
                <a:srgbClr val="000000"/>
              </a:solidFill>
              <a:latin typeface="Calibri"/>
              <a:ea typeface="Calibri"/>
              <a:cs typeface="Calibri"/>
              <a:sym typeface="Calibri"/>
            </a:endParaRPr>
          </a:p>
        </p:txBody>
      </p:sp>
      <p:pic>
        <p:nvPicPr>
          <p:cNvPr id="589" name="Google Shape;589;p45"/>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590" name="Google Shape;590;p45"/>
          <p:cNvPicPr preferRelativeResize="0"/>
          <p:nvPr/>
        </p:nvPicPr>
        <p:blipFill>
          <a:blip r:embed="rId7">
            <a:alphaModFix/>
          </a:blip>
          <a:stretch>
            <a:fillRect/>
          </a:stretch>
        </p:blipFill>
        <p:spPr>
          <a:xfrm>
            <a:off x="2334675" y="769335"/>
            <a:ext cx="1800300" cy="580415"/>
          </a:xfrm>
          <a:prstGeom prst="rect">
            <a:avLst/>
          </a:prstGeom>
          <a:noFill/>
          <a:ln>
            <a:noFill/>
          </a:ln>
        </p:spPr>
      </p:pic>
    </p:spTree>
  </p:cSld>
  <p:clrMapOvr>
    <a:masterClrMapping/>
  </p:clrMapOvr>
  <p:transition>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4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7" name="Google Shape;597;p4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Apple Pay/Apple Wallet</a:t>
            </a:r>
            <a:endParaRPr sz="2400">
              <a:solidFill>
                <a:schemeClr val="lt1"/>
              </a:solidFill>
            </a:endParaRPr>
          </a:p>
        </p:txBody>
      </p:sp>
      <p:sp>
        <p:nvSpPr>
          <p:cNvPr id="598" name="Google Shape;598;p4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34</a:t>
            </a:r>
            <a:endParaRPr sz="1400" b="0" i="0" u="none" strike="noStrike" cap="none">
              <a:solidFill>
                <a:srgbClr val="000000"/>
              </a:solidFill>
              <a:latin typeface="Arial"/>
              <a:ea typeface="Arial"/>
              <a:cs typeface="Arial"/>
              <a:sym typeface="Arial"/>
            </a:endParaRPr>
          </a:p>
        </p:txBody>
      </p:sp>
      <p:pic>
        <p:nvPicPr>
          <p:cNvPr id="599" name="Google Shape;599;p4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00" name="Google Shape;600;p4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01" name="Google Shape;601;p4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02" name="Google Shape;602;p4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03" name="Google Shape;603;p46"/>
          <p:cNvSpPr txBox="1"/>
          <p:nvPr/>
        </p:nvSpPr>
        <p:spPr>
          <a:xfrm>
            <a:off x="539500" y="1413250"/>
            <a:ext cx="7632900" cy="35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200" b="1">
              <a:latin typeface="Calibri"/>
              <a:ea typeface="Calibri"/>
              <a:cs typeface="Calibri"/>
              <a:sym typeface="Calibri"/>
            </a:endParaRPr>
          </a:p>
          <a:p>
            <a:pPr marL="0" marR="0" lvl="0" indent="0" algn="l" rtl="0">
              <a:lnSpc>
                <a:spcPct val="100000"/>
              </a:lnSpc>
              <a:spcBef>
                <a:spcPts val="0"/>
              </a:spcBef>
              <a:spcAft>
                <a:spcPts val="0"/>
              </a:spcAft>
              <a:buNone/>
            </a:pPr>
            <a:endParaRPr sz="2200" b="1">
              <a:latin typeface="Calibri"/>
              <a:ea typeface="Calibri"/>
              <a:cs typeface="Calibri"/>
              <a:sym typeface="Calibri"/>
            </a:endParaRPr>
          </a:p>
          <a:p>
            <a:pPr marL="457200" marR="0" lvl="0" indent="-355600" algn="l" rtl="0">
              <a:lnSpc>
                <a:spcPct val="100000"/>
              </a:lnSpc>
              <a:spcBef>
                <a:spcPts val="0"/>
              </a:spcBef>
              <a:spcAft>
                <a:spcPts val="0"/>
              </a:spcAft>
              <a:buSzPts val="2000"/>
              <a:buFont typeface="Calibri"/>
              <a:buChar char="●"/>
            </a:pPr>
            <a:r>
              <a:rPr lang="en-US" sz="2000">
                <a:latin typeface="Calibri"/>
                <a:ea typeface="Calibri"/>
                <a:cs typeface="Calibri"/>
                <a:sym typeface="Calibri"/>
              </a:rPr>
              <a:t>Apple wallet is a digital wallet that can be exclusively used on apple devices such as the iPhone or Apple watch</a:t>
            </a:r>
            <a:endParaRPr sz="2000">
              <a:latin typeface="Calibri"/>
              <a:ea typeface="Calibri"/>
              <a:cs typeface="Calibri"/>
              <a:sym typeface="Calibri"/>
            </a:endParaRPr>
          </a:p>
          <a:p>
            <a:pPr marL="457200" marR="0" lvl="0" indent="-355600" algn="l" rtl="0">
              <a:lnSpc>
                <a:spcPct val="100000"/>
              </a:lnSpc>
              <a:spcBef>
                <a:spcPts val="0"/>
              </a:spcBef>
              <a:spcAft>
                <a:spcPts val="0"/>
              </a:spcAft>
              <a:buSzPts val="2000"/>
              <a:buFont typeface="Calibri"/>
              <a:buChar char="●"/>
            </a:pPr>
            <a:r>
              <a:rPr lang="en-US" sz="2000">
                <a:latin typeface="Calibri"/>
                <a:ea typeface="Calibri"/>
                <a:cs typeface="Calibri"/>
                <a:sym typeface="Calibri"/>
              </a:rPr>
              <a:t>The service is called Apple pay, the app where you set up the service is called the Apple Wallet</a:t>
            </a:r>
            <a:endParaRPr sz="2000">
              <a:latin typeface="Calibri"/>
              <a:ea typeface="Calibri"/>
              <a:cs typeface="Calibri"/>
              <a:sym typeface="Calibri"/>
            </a:endParaRPr>
          </a:p>
          <a:p>
            <a:pPr marL="457200" marR="0" lvl="0" indent="-355600" algn="l" rtl="0">
              <a:lnSpc>
                <a:spcPct val="100000"/>
              </a:lnSpc>
              <a:spcBef>
                <a:spcPts val="0"/>
              </a:spcBef>
              <a:spcAft>
                <a:spcPts val="0"/>
              </a:spcAft>
              <a:buSzPts val="2000"/>
              <a:buFont typeface="Calibri"/>
              <a:buChar char="●"/>
            </a:pPr>
            <a:r>
              <a:rPr lang="en-US" sz="2000">
                <a:latin typeface="Calibri"/>
                <a:ea typeface="Calibri"/>
                <a:cs typeface="Calibri"/>
                <a:sym typeface="Calibri"/>
              </a:rPr>
              <a:t>You can only use Apple Pay if you link a credit or debit card with your Apple Wallet</a:t>
            </a:r>
            <a:endParaRPr sz="2000">
              <a:latin typeface="Calibri"/>
              <a:ea typeface="Calibri"/>
              <a:cs typeface="Calibri"/>
              <a:sym typeface="Calibri"/>
            </a:endParaRPr>
          </a:p>
          <a:p>
            <a:pPr marL="457200" marR="0" lvl="0" indent="-355600" algn="l" rtl="0">
              <a:lnSpc>
                <a:spcPct val="100000"/>
              </a:lnSpc>
              <a:spcBef>
                <a:spcPts val="0"/>
              </a:spcBef>
              <a:spcAft>
                <a:spcPts val="0"/>
              </a:spcAft>
              <a:buSzPts val="2000"/>
              <a:buFont typeface="Calibri"/>
              <a:buChar char="●"/>
            </a:pPr>
            <a:r>
              <a:rPr lang="en-US" sz="2000">
                <a:latin typeface="Calibri"/>
                <a:ea typeface="Calibri"/>
                <a:cs typeface="Calibri"/>
                <a:sym typeface="Calibri"/>
              </a:rPr>
              <a:t>Can be practical in everyday life to pay in stores via NFC</a:t>
            </a:r>
            <a:endParaRPr sz="2000">
              <a:latin typeface="Calibri"/>
              <a:ea typeface="Calibri"/>
              <a:cs typeface="Calibri"/>
              <a:sym typeface="Calibri"/>
            </a:endParaRPr>
          </a:p>
          <a:p>
            <a:pPr marL="0" lvl="0" indent="0" algn="l" rtl="0">
              <a:spcBef>
                <a:spcPts val="0"/>
              </a:spcBef>
              <a:spcAft>
                <a:spcPts val="0"/>
              </a:spcAft>
              <a:buNone/>
            </a:pPr>
            <a:endParaRPr sz="2000" b="1">
              <a:solidFill>
                <a:schemeClr val="dk1"/>
              </a:solidFill>
              <a:latin typeface="Calibri"/>
              <a:ea typeface="Calibri"/>
              <a:cs typeface="Calibri"/>
              <a:sym typeface="Calibri"/>
            </a:endParaRPr>
          </a:p>
          <a:p>
            <a:pPr marL="0" lvl="0" indent="0" algn="l" rtl="0">
              <a:spcBef>
                <a:spcPts val="0"/>
              </a:spcBef>
              <a:spcAft>
                <a:spcPts val="0"/>
              </a:spcAft>
              <a:buNone/>
            </a:pPr>
            <a:r>
              <a:rPr lang="en-US" sz="2000" b="1">
                <a:solidFill>
                  <a:schemeClr val="dk1"/>
                </a:solidFill>
                <a:latin typeface="Calibri"/>
                <a:ea typeface="Calibri"/>
                <a:cs typeface="Calibri"/>
                <a:sym typeface="Calibri"/>
              </a:rPr>
              <a:t>Note: In Section 5.1 we will talk about how to set up a Apple Pay.</a:t>
            </a:r>
            <a:endParaRPr sz="2000">
              <a:latin typeface="Calibri"/>
              <a:ea typeface="Calibri"/>
              <a:cs typeface="Calibri"/>
              <a:sym typeface="Calibri"/>
            </a:endParaRPr>
          </a:p>
        </p:txBody>
      </p:sp>
      <p:pic>
        <p:nvPicPr>
          <p:cNvPr id="604" name="Google Shape;604;p46"/>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605" name="Google Shape;605;p46"/>
          <p:cNvPicPr preferRelativeResize="0"/>
          <p:nvPr/>
        </p:nvPicPr>
        <p:blipFill>
          <a:blip r:embed="rId7">
            <a:alphaModFix/>
          </a:blip>
          <a:stretch>
            <a:fillRect/>
          </a:stretch>
        </p:blipFill>
        <p:spPr>
          <a:xfrm>
            <a:off x="602050" y="1413250"/>
            <a:ext cx="660150" cy="679300"/>
          </a:xfrm>
          <a:prstGeom prst="rect">
            <a:avLst/>
          </a:prstGeom>
          <a:noFill/>
          <a:ln>
            <a:noFill/>
          </a:ln>
        </p:spPr>
      </p:pic>
      <p:pic>
        <p:nvPicPr>
          <p:cNvPr id="606" name="Google Shape;606;p46"/>
          <p:cNvPicPr preferRelativeResize="0"/>
          <p:nvPr/>
        </p:nvPicPr>
        <p:blipFill>
          <a:blip r:embed="rId8">
            <a:alphaModFix/>
          </a:blip>
          <a:stretch>
            <a:fillRect/>
          </a:stretch>
        </p:blipFill>
        <p:spPr>
          <a:xfrm>
            <a:off x="1846625" y="1502250"/>
            <a:ext cx="1325100" cy="618375"/>
          </a:xfrm>
          <a:prstGeom prst="rect">
            <a:avLst/>
          </a:prstGeom>
          <a:noFill/>
          <a:ln>
            <a:noFill/>
          </a:ln>
        </p:spPr>
      </p:pic>
    </p:spTree>
  </p:cSld>
  <p:clrMapOvr>
    <a:masterClrMapping/>
  </p:clrMapOvr>
  <p:transition>
    <p:push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4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3" name="Google Shape;613;p4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What is NFC?</a:t>
            </a:r>
            <a:endParaRPr sz="2400">
              <a:solidFill>
                <a:schemeClr val="lt1"/>
              </a:solidFill>
            </a:endParaRPr>
          </a:p>
        </p:txBody>
      </p:sp>
      <p:sp>
        <p:nvSpPr>
          <p:cNvPr id="614" name="Google Shape;614;p4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35</a:t>
            </a:r>
            <a:endParaRPr sz="1400" b="0" i="0" u="none" strike="noStrike" cap="none">
              <a:solidFill>
                <a:srgbClr val="000000"/>
              </a:solidFill>
              <a:latin typeface="Arial"/>
              <a:ea typeface="Arial"/>
              <a:cs typeface="Arial"/>
              <a:sym typeface="Arial"/>
            </a:endParaRPr>
          </a:p>
        </p:txBody>
      </p:sp>
      <p:pic>
        <p:nvPicPr>
          <p:cNvPr id="615" name="Google Shape;615;p4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16" name="Google Shape;616;p4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17" name="Google Shape;617;p4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18" name="Google Shape;618;p4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19" name="Google Shape;619;p47"/>
          <p:cNvSpPr txBox="1"/>
          <p:nvPr/>
        </p:nvSpPr>
        <p:spPr>
          <a:xfrm>
            <a:off x="539550" y="1419625"/>
            <a:ext cx="7632900" cy="36534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1200"/>
              </a:spcBef>
              <a:spcAft>
                <a:spcPts val="0"/>
              </a:spcAft>
              <a:buSzPts val="1100"/>
              <a:buNone/>
            </a:pPr>
            <a:r>
              <a:rPr lang="en-US" sz="1900">
                <a:solidFill>
                  <a:schemeClr val="dk1"/>
                </a:solidFill>
                <a:latin typeface="Calibri"/>
                <a:ea typeface="Calibri"/>
                <a:cs typeface="Calibri"/>
                <a:sym typeface="Calibri"/>
              </a:rPr>
              <a:t>NFC = Near Field Communication - is a technology in newer phones that, among other things, allows you to pay contactless. </a:t>
            </a:r>
            <a:endParaRPr sz="1900">
              <a:solidFill>
                <a:schemeClr val="dk1"/>
              </a:solidFill>
              <a:latin typeface="Calibri"/>
              <a:ea typeface="Calibri"/>
              <a:cs typeface="Calibri"/>
              <a:sym typeface="Calibri"/>
            </a:endParaRPr>
          </a:p>
          <a:p>
            <a:pPr marL="0" lvl="0" indent="0" algn="just" rtl="0">
              <a:lnSpc>
                <a:spcPct val="115000"/>
              </a:lnSpc>
              <a:spcBef>
                <a:spcPts val="1200"/>
              </a:spcBef>
              <a:spcAft>
                <a:spcPts val="0"/>
              </a:spcAft>
              <a:buSzPts val="1100"/>
              <a:buNone/>
            </a:pPr>
            <a:r>
              <a:rPr lang="en-US" sz="1900">
                <a:solidFill>
                  <a:schemeClr val="dk1"/>
                </a:solidFill>
                <a:latin typeface="Calibri"/>
                <a:ea typeface="Calibri"/>
                <a:cs typeface="Calibri"/>
                <a:sym typeface="Calibri"/>
              </a:rPr>
              <a:t>Is available in lots of </a:t>
            </a:r>
            <a:br>
              <a:rPr lang="en-US" sz="1900">
                <a:solidFill>
                  <a:schemeClr val="dk1"/>
                </a:solidFill>
                <a:latin typeface="Calibri"/>
                <a:ea typeface="Calibri"/>
                <a:cs typeface="Calibri"/>
                <a:sym typeface="Calibri"/>
              </a:rPr>
            </a:br>
            <a:r>
              <a:rPr lang="en-US" sz="1900">
                <a:solidFill>
                  <a:schemeClr val="dk1"/>
                </a:solidFill>
                <a:latin typeface="Calibri"/>
                <a:ea typeface="Calibri"/>
                <a:cs typeface="Calibri"/>
                <a:sym typeface="Calibri"/>
              </a:rPr>
              <a:t>stores like supermarkets.</a:t>
            </a:r>
            <a:endParaRPr sz="1900">
              <a:solidFill>
                <a:schemeClr val="dk1"/>
              </a:solidFill>
              <a:latin typeface="Calibri"/>
              <a:ea typeface="Calibri"/>
              <a:cs typeface="Calibri"/>
              <a:sym typeface="Calibri"/>
            </a:endParaRPr>
          </a:p>
          <a:p>
            <a:pPr marL="0" lvl="0" indent="0" algn="just" rtl="0">
              <a:lnSpc>
                <a:spcPct val="115000"/>
              </a:lnSpc>
              <a:spcBef>
                <a:spcPts val="1200"/>
              </a:spcBef>
              <a:spcAft>
                <a:spcPts val="0"/>
              </a:spcAft>
              <a:buSzPts val="1100"/>
              <a:buNone/>
            </a:pPr>
            <a:r>
              <a:rPr lang="en-US" sz="1900">
                <a:solidFill>
                  <a:schemeClr val="dk1"/>
                </a:solidFill>
                <a:latin typeface="Calibri"/>
                <a:ea typeface="Calibri"/>
                <a:cs typeface="Calibri"/>
                <a:sym typeface="Calibri"/>
              </a:rPr>
              <a:t>You can recognise the </a:t>
            </a:r>
            <a:br>
              <a:rPr lang="en-US" sz="1900">
                <a:solidFill>
                  <a:schemeClr val="dk1"/>
                </a:solidFill>
                <a:latin typeface="Calibri"/>
                <a:ea typeface="Calibri"/>
                <a:cs typeface="Calibri"/>
                <a:sym typeface="Calibri"/>
              </a:rPr>
            </a:br>
            <a:r>
              <a:rPr lang="en-US" sz="1900">
                <a:solidFill>
                  <a:schemeClr val="dk1"/>
                </a:solidFill>
                <a:latin typeface="Calibri"/>
                <a:ea typeface="Calibri"/>
                <a:cs typeface="Calibri"/>
                <a:sym typeface="Calibri"/>
              </a:rPr>
              <a:t>availability by a sign that looks </a:t>
            </a:r>
            <a:br>
              <a:rPr lang="en-US" sz="1900">
                <a:solidFill>
                  <a:schemeClr val="dk1"/>
                </a:solidFill>
                <a:latin typeface="Calibri"/>
                <a:ea typeface="Calibri"/>
                <a:cs typeface="Calibri"/>
                <a:sym typeface="Calibri"/>
              </a:rPr>
            </a:br>
            <a:r>
              <a:rPr lang="en-US" sz="1900">
                <a:solidFill>
                  <a:schemeClr val="dk1"/>
                </a:solidFill>
                <a:latin typeface="Calibri"/>
                <a:ea typeface="Calibri"/>
                <a:cs typeface="Calibri"/>
                <a:sym typeface="Calibri"/>
              </a:rPr>
              <a:t>like this -&gt;</a:t>
            </a:r>
            <a:endParaRPr sz="1900">
              <a:solidFill>
                <a:schemeClr val="dk1"/>
              </a:solidFill>
              <a:latin typeface="Calibri"/>
              <a:ea typeface="Calibri"/>
              <a:cs typeface="Calibri"/>
              <a:sym typeface="Calibri"/>
            </a:endParaRPr>
          </a:p>
          <a:p>
            <a:pPr marL="0" lvl="0" indent="0" algn="just" rtl="0">
              <a:lnSpc>
                <a:spcPct val="115000"/>
              </a:lnSpc>
              <a:spcBef>
                <a:spcPts val="1200"/>
              </a:spcBef>
              <a:spcAft>
                <a:spcPts val="0"/>
              </a:spcAft>
              <a:buSzPts val="1100"/>
              <a:buNone/>
            </a:pPr>
            <a:endParaRPr sz="1600" b="1">
              <a:solidFill>
                <a:schemeClr val="dk1"/>
              </a:solidFill>
              <a:latin typeface="Calibri"/>
              <a:ea typeface="Calibri"/>
              <a:cs typeface="Calibri"/>
              <a:sym typeface="Calibri"/>
            </a:endParaRPr>
          </a:p>
          <a:p>
            <a:pPr marL="0" lvl="0" indent="0" algn="just" rtl="0">
              <a:lnSpc>
                <a:spcPct val="115000"/>
              </a:lnSpc>
              <a:spcBef>
                <a:spcPts val="1200"/>
              </a:spcBef>
              <a:spcAft>
                <a:spcPts val="1200"/>
              </a:spcAft>
              <a:buSzPts val="1100"/>
              <a:buNone/>
            </a:pPr>
            <a:r>
              <a:rPr lang="en-US" sz="2000" b="1">
                <a:solidFill>
                  <a:schemeClr val="dk1"/>
                </a:solidFill>
                <a:latin typeface="Calibri"/>
                <a:ea typeface="Calibri"/>
                <a:cs typeface="Calibri"/>
                <a:sym typeface="Calibri"/>
              </a:rPr>
              <a:t>Note: In Section 5.1 we will talk about how to use NFC.</a:t>
            </a:r>
            <a:endParaRPr sz="2200" b="1" i="0" u="none" strike="noStrike" cap="none">
              <a:solidFill>
                <a:srgbClr val="000000"/>
              </a:solidFill>
              <a:latin typeface="Calibri"/>
              <a:ea typeface="Calibri"/>
              <a:cs typeface="Calibri"/>
              <a:sym typeface="Calibri"/>
            </a:endParaRPr>
          </a:p>
        </p:txBody>
      </p:sp>
      <p:pic>
        <p:nvPicPr>
          <p:cNvPr id="620" name="Google Shape;620;p47"/>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621" name="Google Shape;621;p47"/>
          <p:cNvPicPr preferRelativeResize="0"/>
          <p:nvPr/>
        </p:nvPicPr>
        <p:blipFill>
          <a:blip r:embed="rId7">
            <a:alphaModFix/>
          </a:blip>
          <a:stretch>
            <a:fillRect/>
          </a:stretch>
        </p:blipFill>
        <p:spPr>
          <a:xfrm>
            <a:off x="1777853" y="3742550"/>
            <a:ext cx="599747" cy="576000"/>
          </a:xfrm>
          <a:prstGeom prst="rect">
            <a:avLst/>
          </a:prstGeom>
          <a:noFill/>
          <a:ln>
            <a:noFill/>
          </a:ln>
        </p:spPr>
      </p:pic>
      <p:pic>
        <p:nvPicPr>
          <p:cNvPr id="622" name="Google Shape;622;p47"/>
          <p:cNvPicPr preferRelativeResize="0"/>
          <p:nvPr/>
        </p:nvPicPr>
        <p:blipFill>
          <a:blip r:embed="rId8">
            <a:alphaModFix/>
          </a:blip>
          <a:stretch>
            <a:fillRect/>
          </a:stretch>
        </p:blipFill>
        <p:spPr>
          <a:xfrm>
            <a:off x="3921972" y="2214297"/>
            <a:ext cx="2944225" cy="2191225"/>
          </a:xfrm>
          <a:prstGeom prst="rect">
            <a:avLst/>
          </a:prstGeom>
          <a:noFill/>
          <a:ln>
            <a:noFill/>
          </a:ln>
        </p:spPr>
      </p:pic>
    </p:spTree>
  </p:cSld>
  <p:clrMapOvr>
    <a:masterClrMapping/>
  </p:clrMapOvr>
  <p:transition>
    <p:push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4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9" name="Google Shape;629;p48"/>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Google Wallet</a:t>
            </a:r>
            <a:endParaRPr sz="2400">
              <a:solidFill>
                <a:schemeClr val="lt1"/>
              </a:solidFill>
            </a:endParaRPr>
          </a:p>
        </p:txBody>
      </p:sp>
      <p:sp>
        <p:nvSpPr>
          <p:cNvPr id="630" name="Google Shape;630;p4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36</a:t>
            </a:r>
            <a:endParaRPr sz="1400" b="0" i="0" u="none" strike="noStrike" cap="none">
              <a:solidFill>
                <a:srgbClr val="000000"/>
              </a:solidFill>
              <a:latin typeface="Arial"/>
              <a:ea typeface="Arial"/>
              <a:cs typeface="Arial"/>
              <a:sym typeface="Arial"/>
            </a:endParaRPr>
          </a:p>
        </p:txBody>
      </p:sp>
      <p:pic>
        <p:nvPicPr>
          <p:cNvPr id="631" name="Google Shape;631;p48"/>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32" name="Google Shape;632;p4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33" name="Google Shape;633;p48"/>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34" name="Google Shape;634;p48"/>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35" name="Google Shape;635;p48"/>
          <p:cNvSpPr txBox="1"/>
          <p:nvPr/>
        </p:nvSpPr>
        <p:spPr>
          <a:xfrm>
            <a:off x="539500" y="1413250"/>
            <a:ext cx="7632900" cy="3386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200" b="1">
              <a:latin typeface="Calibri"/>
              <a:ea typeface="Calibri"/>
              <a:cs typeface="Calibri"/>
              <a:sym typeface="Calibri"/>
            </a:endParaRPr>
          </a:p>
          <a:p>
            <a:pPr marL="457200" marR="0" lvl="0" indent="-355600" algn="l" rtl="0">
              <a:lnSpc>
                <a:spcPct val="100000"/>
              </a:lnSpc>
              <a:spcBef>
                <a:spcPts val="0"/>
              </a:spcBef>
              <a:spcAft>
                <a:spcPts val="0"/>
              </a:spcAft>
              <a:buSzPts val="2000"/>
              <a:buFont typeface="Calibri"/>
              <a:buChar char="●"/>
            </a:pPr>
            <a:r>
              <a:rPr lang="en-US" sz="2000">
                <a:latin typeface="Calibri"/>
                <a:ea typeface="Calibri"/>
                <a:cs typeface="Calibri"/>
                <a:sym typeface="Calibri"/>
              </a:rPr>
              <a:t>Works basically like Apple Pay/Apple Wallet - just with phones that use the so called Android operating system = every Phone that is not from Apple</a:t>
            </a:r>
            <a:endParaRPr sz="2000">
              <a:latin typeface="Calibri"/>
              <a:ea typeface="Calibri"/>
              <a:cs typeface="Calibri"/>
              <a:sym typeface="Calibri"/>
            </a:endParaRPr>
          </a:p>
          <a:p>
            <a:pPr marL="457200" marR="0" lvl="0" indent="-355600" algn="l" rtl="0">
              <a:lnSpc>
                <a:spcPct val="100000"/>
              </a:lnSpc>
              <a:spcBef>
                <a:spcPts val="0"/>
              </a:spcBef>
              <a:spcAft>
                <a:spcPts val="0"/>
              </a:spcAft>
              <a:buSzPts val="2000"/>
              <a:buFont typeface="Calibri"/>
              <a:buChar char="●"/>
            </a:pPr>
            <a:r>
              <a:rPr lang="en-US" sz="2000">
                <a:latin typeface="Calibri"/>
                <a:ea typeface="Calibri"/>
                <a:cs typeface="Calibri"/>
                <a:sym typeface="Calibri"/>
              </a:rPr>
              <a:t>The service is called Google Pay, the app where you set up the service is called the Google Wallet</a:t>
            </a:r>
            <a:endParaRPr sz="2000">
              <a:latin typeface="Calibri"/>
              <a:ea typeface="Calibri"/>
              <a:cs typeface="Calibri"/>
              <a:sym typeface="Calibri"/>
            </a:endParaRPr>
          </a:p>
          <a:p>
            <a:pPr marL="457200" marR="0" lvl="0" indent="-355600" algn="l" rtl="0">
              <a:lnSpc>
                <a:spcPct val="100000"/>
              </a:lnSpc>
              <a:spcBef>
                <a:spcPts val="0"/>
              </a:spcBef>
              <a:spcAft>
                <a:spcPts val="0"/>
              </a:spcAft>
              <a:buSzPts val="2000"/>
              <a:buFont typeface="Calibri"/>
              <a:buChar char="●"/>
            </a:pPr>
            <a:r>
              <a:rPr lang="en-US" sz="2000">
                <a:latin typeface="Calibri"/>
                <a:ea typeface="Calibri"/>
                <a:cs typeface="Calibri"/>
                <a:sym typeface="Calibri"/>
              </a:rPr>
              <a:t>You can only use Google Wallet if you link a credit or debit card with your Google Wallet</a:t>
            </a:r>
            <a:endParaRPr sz="2000">
              <a:latin typeface="Calibri"/>
              <a:ea typeface="Calibri"/>
              <a:cs typeface="Calibri"/>
              <a:sym typeface="Calibri"/>
            </a:endParaRPr>
          </a:p>
          <a:p>
            <a:pPr marL="457200" marR="0" lvl="0" indent="-355600" algn="l" rtl="0">
              <a:lnSpc>
                <a:spcPct val="100000"/>
              </a:lnSpc>
              <a:spcBef>
                <a:spcPts val="0"/>
              </a:spcBef>
              <a:spcAft>
                <a:spcPts val="0"/>
              </a:spcAft>
              <a:buSzPts val="2000"/>
              <a:buFont typeface="Calibri"/>
              <a:buChar char="●"/>
            </a:pPr>
            <a:r>
              <a:rPr lang="en-US" sz="2000">
                <a:latin typeface="Calibri"/>
                <a:ea typeface="Calibri"/>
                <a:cs typeface="Calibri"/>
                <a:sym typeface="Calibri"/>
              </a:rPr>
              <a:t>Can be practical in everyday life to pay in stores via NFC</a:t>
            </a:r>
            <a:endParaRPr sz="2000">
              <a:latin typeface="Calibri"/>
              <a:ea typeface="Calibri"/>
              <a:cs typeface="Calibri"/>
              <a:sym typeface="Calibri"/>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2000" b="1">
                <a:solidFill>
                  <a:schemeClr val="dk1"/>
                </a:solidFill>
                <a:latin typeface="Calibri"/>
                <a:ea typeface="Calibri"/>
                <a:cs typeface="Calibri"/>
                <a:sym typeface="Calibri"/>
              </a:rPr>
              <a:t>Note: In Section 5.1 we will talk about how to set up a Google Pay.</a:t>
            </a:r>
            <a:endParaRPr sz="2000">
              <a:latin typeface="Calibri"/>
              <a:ea typeface="Calibri"/>
              <a:cs typeface="Calibri"/>
              <a:sym typeface="Calibri"/>
            </a:endParaRPr>
          </a:p>
        </p:txBody>
      </p:sp>
      <p:pic>
        <p:nvPicPr>
          <p:cNvPr id="636" name="Google Shape;636;p48"/>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637" name="Google Shape;637;p48"/>
          <p:cNvPicPr preferRelativeResize="0"/>
          <p:nvPr/>
        </p:nvPicPr>
        <p:blipFill>
          <a:blip r:embed="rId7">
            <a:alphaModFix/>
          </a:blip>
          <a:stretch>
            <a:fillRect/>
          </a:stretch>
        </p:blipFill>
        <p:spPr>
          <a:xfrm>
            <a:off x="5036350" y="674538"/>
            <a:ext cx="775775" cy="770025"/>
          </a:xfrm>
          <a:prstGeom prst="rect">
            <a:avLst/>
          </a:prstGeom>
          <a:noFill/>
          <a:ln>
            <a:noFill/>
          </a:ln>
        </p:spPr>
      </p:pic>
    </p:spTree>
  </p:cSld>
  <p:clrMapOvr>
    <a:masterClrMapping/>
  </p:clrMapOvr>
  <p:transition>
    <p:push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4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4" name="Google Shape;644;p4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What are the most popular services?</a:t>
            </a:r>
            <a:endParaRPr sz="2400">
              <a:solidFill>
                <a:schemeClr val="lt1"/>
              </a:solidFill>
            </a:endParaRPr>
          </a:p>
        </p:txBody>
      </p:sp>
      <p:sp>
        <p:nvSpPr>
          <p:cNvPr id="645" name="Google Shape;645;p4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37</a:t>
            </a:r>
            <a:endParaRPr sz="1400" b="0" i="0" u="none" strike="noStrike" cap="none">
              <a:solidFill>
                <a:srgbClr val="000000"/>
              </a:solidFill>
              <a:latin typeface="Arial"/>
              <a:ea typeface="Arial"/>
              <a:cs typeface="Arial"/>
              <a:sym typeface="Arial"/>
            </a:endParaRPr>
          </a:p>
        </p:txBody>
      </p:sp>
      <p:pic>
        <p:nvPicPr>
          <p:cNvPr id="646" name="Google Shape;646;p4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47" name="Google Shape;647;p4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48" name="Google Shape;648;p4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49" name="Google Shape;649;p49"/>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50" name="Google Shape;650;p49"/>
          <p:cNvSpPr txBox="1"/>
          <p:nvPr/>
        </p:nvSpPr>
        <p:spPr>
          <a:xfrm>
            <a:off x="539550" y="1419625"/>
            <a:ext cx="7632900" cy="246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200" b="1">
              <a:latin typeface="Calibri"/>
              <a:ea typeface="Calibri"/>
              <a:cs typeface="Calibri"/>
              <a:sym typeface="Calibri"/>
            </a:endParaRPr>
          </a:p>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2. Online Banking</a:t>
            </a:r>
            <a:endParaRPr sz="2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a:latin typeface="Calibri"/>
              <a:ea typeface="Calibri"/>
              <a:cs typeface="Calibri"/>
              <a:sym typeface="Calibri"/>
            </a:endParaRPr>
          </a:p>
          <a:p>
            <a:pPr marL="0" marR="0" lvl="0" indent="0" algn="l" rtl="0">
              <a:lnSpc>
                <a:spcPct val="100000"/>
              </a:lnSpc>
              <a:spcBef>
                <a:spcPts val="0"/>
              </a:spcBef>
              <a:spcAft>
                <a:spcPts val="0"/>
              </a:spcAft>
              <a:buNone/>
            </a:pPr>
            <a:r>
              <a:rPr lang="en-US" sz="2200" b="0" i="0" u="none" strike="noStrike" cap="none">
                <a:solidFill>
                  <a:srgbClr val="000000"/>
                </a:solidFill>
                <a:latin typeface="Calibri"/>
                <a:ea typeface="Calibri"/>
                <a:cs typeface="Calibri"/>
                <a:sym typeface="Calibri"/>
              </a:rPr>
              <a:t>You need to have your account activated for online banking</a:t>
            </a:r>
            <a:r>
              <a:rPr lang="en-US" sz="2200">
                <a:latin typeface="Calibri"/>
                <a:ea typeface="Calibri"/>
                <a:cs typeface="Calibri"/>
                <a:sym typeface="Calibri"/>
              </a:rPr>
              <a:t>. You can either use the app or the website</a:t>
            </a:r>
            <a:r>
              <a:rPr lang="en-US" sz="2200" b="0" i="0" u="none" strike="noStrike" cap="none">
                <a:solidFill>
                  <a:srgbClr val="000000"/>
                </a:solidFill>
                <a:latin typeface="Calibri"/>
                <a:ea typeface="Calibri"/>
                <a:cs typeface="Calibri"/>
                <a:sym typeface="Calibri"/>
              </a:rPr>
              <a:t> of your ban</a:t>
            </a:r>
            <a:r>
              <a:rPr lang="en-US" sz="2200">
                <a:latin typeface="Calibri"/>
                <a:ea typeface="Calibri"/>
                <a:cs typeface="Calibri"/>
                <a:sym typeface="Calibri"/>
              </a:rPr>
              <a:t>k to make transactions.</a:t>
            </a:r>
            <a:r>
              <a:rPr lang="en-US" sz="2200" b="0" i="0" u="none" strike="noStrike" cap="none">
                <a:solidFill>
                  <a:srgbClr val="000000"/>
                </a:solidFill>
                <a:latin typeface="Calibri"/>
                <a:ea typeface="Calibri"/>
                <a:cs typeface="Calibri"/>
                <a:sym typeface="Calibri"/>
              </a:rPr>
              <a:t> </a:t>
            </a:r>
            <a:endParaRPr/>
          </a:p>
          <a:p>
            <a:pPr marL="0" marR="0" lvl="0" indent="0" algn="l" rtl="0">
              <a:lnSpc>
                <a:spcPct val="100000"/>
              </a:lnSpc>
              <a:spcBef>
                <a:spcPts val="0"/>
              </a:spcBef>
              <a:spcAft>
                <a:spcPts val="0"/>
              </a:spcAft>
              <a:buNone/>
            </a:pPr>
            <a:endParaRPr sz="2200" b="1" i="0" u="none" strike="noStrike" cap="none">
              <a:solidFill>
                <a:srgbClr val="000000"/>
              </a:solidFill>
              <a:latin typeface="Calibri"/>
              <a:ea typeface="Calibri"/>
              <a:cs typeface="Calibri"/>
              <a:sym typeface="Calibri"/>
            </a:endParaRPr>
          </a:p>
        </p:txBody>
      </p:sp>
      <p:pic>
        <p:nvPicPr>
          <p:cNvPr id="651" name="Google Shape;651;p49"/>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652" name="Google Shape;652;p49"/>
          <p:cNvPicPr preferRelativeResize="0"/>
          <p:nvPr/>
        </p:nvPicPr>
        <p:blipFill>
          <a:blip r:embed="rId7">
            <a:alphaModFix/>
          </a:blip>
          <a:stretch>
            <a:fillRect/>
          </a:stretch>
        </p:blipFill>
        <p:spPr>
          <a:xfrm>
            <a:off x="4267625" y="1586025"/>
            <a:ext cx="914400" cy="914400"/>
          </a:xfrm>
          <a:prstGeom prst="rect">
            <a:avLst/>
          </a:prstGeom>
          <a:noFill/>
          <a:ln>
            <a:noFill/>
          </a:ln>
        </p:spPr>
      </p:pic>
    </p:spTree>
  </p:cSld>
  <p:clrMapOvr>
    <a:masterClrMapping/>
  </p:clrMapOvr>
  <p:transition>
    <p:push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5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9" name="Google Shape;659;p5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What are the most popular services? - Online-Banking</a:t>
            </a:r>
            <a:endParaRPr sz="2400">
              <a:solidFill>
                <a:schemeClr val="lt1"/>
              </a:solidFill>
            </a:endParaRPr>
          </a:p>
        </p:txBody>
      </p:sp>
      <p:sp>
        <p:nvSpPr>
          <p:cNvPr id="660" name="Google Shape;660;p5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38</a:t>
            </a:r>
            <a:endParaRPr sz="1400" b="0" i="0" u="none" strike="noStrike" cap="none">
              <a:solidFill>
                <a:srgbClr val="000000"/>
              </a:solidFill>
              <a:latin typeface="Arial"/>
              <a:ea typeface="Arial"/>
              <a:cs typeface="Arial"/>
              <a:sym typeface="Arial"/>
            </a:endParaRPr>
          </a:p>
        </p:txBody>
      </p:sp>
      <p:pic>
        <p:nvPicPr>
          <p:cNvPr id="661" name="Google Shape;661;p5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62" name="Google Shape;662;p5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63" name="Google Shape;663;p5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64" name="Google Shape;664;p5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65" name="Google Shape;665;p50"/>
          <p:cNvSpPr txBox="1"/>
          <p:nvPr/>
        </p:nvSpPr>
        <p:spPr>
          <a:xfrm>
            <a:off x="539550" y="1419625"/>
            <a:ext cx="7632900" cy="110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a:latin typeface="Calibri"/>
                <a:ea typeface="Calibri"/>
                <a:cs typeface="Calibri"/>
                <a:sym typeface="Calibri"/>
              </a:rPr>
              <a:t>Example Log-In screen:</a:t>
            </a:r>
            <a:endParaRPr sz="2200" b="1">
              <a:latin typeface="Calibri"/>
              <a:ea typeface="Calibri"/>
              <a:cs typeface="Calibri"/>
              <a:sym typeface="Calibri"/>
            </a:endParaRPr>
          </a:p>
          <a:p>
            <a:pPr marL="0" marR="0" lvl="0" indent="0" algn="l" rtl="0">
              <a:lnSpc>
                <a:spcPct val="100000"/>
              </a:lnSpc>
              <a:spcBef>
                <a:spcPts val="0"/>
              </a:spcBef>
              <a:spcAft>
                <a:spcPts val="0"/>
              </a:spcAft>
              <a:buNone/>
            </a:pPr>
            <a:endParaRPr sz="2200" b="1">
              <a:latin typeface="Calibri"/>
              <a:ea typeface="Calibri"/>
              <a:cs typeface="Calibri"/>
              <a:sym typeface="Calibri"/>
            </a:endParaRPr>
          </a:p>
          <a:p>
            <a:pPr marL="0" marR="0" lvl="0" indent="0" algn="l" rtl="0">
              <a:lnSpc>
                <a:spcPct val="100000"/>
              </a:lnSpc>
              <a:spcBef>
                <a:spcPts val="0"/>
              </a:spcBef>
              <a:spcAft>
                <a:spcPts val="0"/>
              </a:spcAft>
              <a:buNone/>
            </a:pPr>
            <a:endParaRPr sz="2200" b="1" i="0" u="none" strike="noStrike" cap="none">
              <a:solidFill>
                <a:srgbClr val="000000"/>
              </a:solidFill>
              <a:latin typeface="Calibri"/>
              <a:ea typeface="Calibri"/>
              <a:cs typeface="Calibri"/>
              <a:sym typeface="Calibri"/>
            </a:endParaRPr>
          </a:p>
        </p:txBody>
      </p:sp>
      <p:pic>
        <p:nvPicPr>
          <p:cNvPr id="666" name="Google Shape;666;p50"/>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667" name="Google Shape;667;p50"/>
          <p:cNvPicPr preferRelativeResize="0"/>
          <p:nvPr/>
        </p:nvPicPr>
        <p:blipFill>
          <a:blip r:embed="rId7">
            <a:alphaModFix/>
          </a:blip>
          <a:stretch>
            <a:fillRect/>
          </a:stretch>
        </p:blipFill>
        <p:spPr>
          <a:xfrm>
            <a:off x="3407350" y="1586025"/>
            <a:ext cx="4765101" cy="3457500"/>
          </a:xfrm>
          <a:prstGeom prst="rect">
            <a:avLst/>
          </a:prstGeom>
          <a:noFill/>
          <a:ln>
            <a:noFill/>
          </a:ln>
        </p:spPr>
      </p:pic>
    </p:spTree>
  </p:cSld>
  <p:clrMapOvr>
    <a:masterClrMapping/>
  </p:clrMapOvr>
  <p:transition>
    <p:push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5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4" name="Google Shape;674;p5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What are the most popular services?</a:t>
            </a:r>
            <a:endParaRPr sz="2400">
              <a:solidFill>
                <a:schemeClr val="lt1"/>
              </a:solidFill>
            </a:endParaRPr>
          </a:p>
        </p:txBody>
      </p:sp>
      <p:sp>
        <p:nvSpPr>
          <p:cNvPr id="675" name="Google Shape;675;p5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39</a:t>
            </a:r>
            <a:endParaRPr sz="1400" b="0" i="0" u="none" strike="noStrike" cap="none">
              <a:solidFill>
                <a:srgbClr val="000000"/>
              </a:solidFill>
              <a:latin typeface="Arial"/>
              <a:ea typeface="Arial"/>
              <a:cs typeface="Arial"/>
              <a:sym typeface="Arial"/>
            </a:endParaRPr>
          </a:p>
        </p:txBody>
      </p:sp>
      <p:pic>
        <p:nvPicPr>
          <p:cNvPr id="676" name="Google Shape;676;p5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77" name="Google Shape;677;p5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78" name="Google Shape;678;p5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79" name="Google Shape;679;p51"/>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80" name="Google Shape;680;p51"/>
          <p:cNvSpPr txBox="1"/>
          <p:nvPr/>
        </p:nvSpPr>
        <p:spPr>
          <a:xfrm>
            <a:off x="539550" y="1419625"/>
            <a:ext cx="7632900" cy="212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3. Credit Card </a:t>
            </a:r>
            <a:endParaRPr/>
          </a:p>
          <a:p>
            <a:pPr marL="0" marR="0" lvl="0" indent="0" algn="l" rtl="0">
              <a:lnSpc>
                <a:spcPct val="100000"/>
              </a:lnSpc>
              <a:spcBef>
                <a:spcPts val="0"/>
              </a:spcBef>
              <a:spcAft>
                <a:spcPts val="0"/>
              </a:spcAft>
              <a:buNone/>
            </a:pPr>
            <a:r>
              <a:rPr lang="en-US" sz="2200" b="0" i="0" u="none" strike="noStrike" cap="none">
                <a:solidFill>
                  <a:srgbClr val="000000"/>
                </a:solidFill>
                <a:latin typeface="Calibri"/>
                <a:ea typeface="Calibri"/>
                <a:cs typeface="Calibri"/>
                <a:sym typeface="Calibri"/>
              </a:rPr>
              <a:t>You can order the credit card from your bank or other providers. Allows you to borrow money from the card issuer up to a certain limit to purchase items or withdraw cash.</a:t>
            </a: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strike="noStrike" cap="none">
              <a:solidFill>
                <a:srgbClr val="000000"/>
              </a:solidFill>
              <a:latin typeface="Calibri"/>
              <a:ea typeface="Calibri"/>
              <a:cs typeface="Calibri"/>
              <a:sym typeface="Calibri"/>
            </a:endParaRPr>
          </a:p>
        </p:txBody>
      </p:sp>
      <p:pic>
        <p:nvPicPr>
          <p:cNvPr id="681" name="Google Shape;681;p51"/>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682" name="Google Shape;682;p51"/>
          <p:cNvPicPr preferRelativeResize="0"/>
          <p:nvPr/>
        </p:nvPicPr>
        <p:blipFill>
          <a:blip r:embed="rId7">
            <a:alphaModFix/>
          </a:blip>
          <a:stretch>
            <a:fillRect/>
          </a:stretch>
        </p:blipFill>
        <p:spPr>
          <a:xfrm>
            <a:off x="715550" y="3275350"/>
            <a:ext cx="2619375" cy="1666875"/>
          </a:xfrm>
          <a:prstGeom prst="rect">
            <a:avLst/>
          </a:prstGeom>
          <a:noFill/>
          <a:ln>
            <a:noFill/>
          </a:ln>
        </p:spPr>
      </p:pic>
      <p:pic>
        <p:nvPicPr>
          <p:cNvPr id="683" name="Google Shape;683;p51"/>
          <p:cNvPicPr preferRelativeResize="0"/>
          <p:nvPr/>
        </p:nvPicPr>
        <p:blipFill>
          <a:blip r:embed="rId8">
            <a:alphaModFix/>
          </a:blip>
          <a:stretch>
            <a:fillRect/>
          </a:stretch>
        </p:blipFill>
        <p:spPr>
          <a:xfrm>
            <a:off x="4528450" y="3342013"/>
            <a:ext cx="2590800" cy="1600200"/>
          </a:xfrm>
          <a:prstGeom prst="rect">
            <a:avLst/>
          </a:prstGeom>
          <a:noFill/>
          <a:ln>
            <a:noFill/>
          </a:ln>
        </p:spPr>
      </p:pic>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6"/>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p1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Who has used e-payment in the past?</a:t>
            </a:r>
            <a:endParaRPr sz="2400">
              <a:solidFill>
                <a:schemeClr val="lt1"/>
              </a:solidFill>
            </a:endParaRPr>
          </a:p>
        </p:txBody>
      </p:sp>
      <p:sp>
        <p:nvSpPr>
          <p:cNvPr id="140" name="Google Shape;140;p16"/>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41" name="Google Shape;141;p1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42" name="Google Shape;142;p16"/>
          <p:cNvPicPr preferRelativeResize="0"/>
          <p:nvPr/>
        </p:nvPicPr>
        <p:blipFill rotWithShape="1">
          <a:blip r:embed="rId4">
            <a:alphaModFix/>
          </a:blip>
          <a:srcRect/>
          <a:stretch/>
        </p:blipFill>
        <p:spPr>
          <a:xfrm>
            <a:off x="8172400" y="4707455"/>
            <a:ext cx="350168" cy="350168"/>
          </a:xfrm>
          <a:prstGeom prst="rect">
            <a:avLst/>
          </a:prstGeom>
          <a:noFill/>
          <a:ln>
            <a:noFill/>
          </a:ln>
        </p:spPr>
      </p:pic>
      <p:graphicFrame>
        <p:nvGraphicFramePr>
          <p:cNvPr id="143" name="Google Shape;143;p16"/>
          <p:cNvGraphicFramePr/>
          <p:nvPr/>
        </p:nvGraphicFramePr>
        <p:xfrm>
          <a:off x="556175" y="1627375"/>
          <a:ext cx="3000000" cy="3000000"/>
        </p:xfrm>
        <a:graphic>
          <a:graphicData uri="http://schemas.openxmlformats.org/drawingml/2006/table">
            <a:tbl>
              <a:tblPr>
                <a:noFill/>
                <a:tableStyleId>{A13D8036-3A2A-4AB0-9C1D-59A7D8AA503A}</a:tableStyleId>
              </a:tblPr>
              <a:tblGrid>
                <a:gridCol w="2709975">
                  <a:extLst>
                    <a:ext uri="{9D8B030D-6E8A-4147-A177-3AD203B41FA5}">
                      <a16:colId xmlns:a16="http://schemas.microsoft.com/office/drawing/2014/main" val="20000"/>
                    </a:ext>
                  </a:extLst>
                </a:gridCol>
                <a:gridCol w="2709975">
                  <a:extLst>
                    <a:ext uri="{9D8B030D-6E8A-4147-A177-3AD203B41FA5}">
                      <a16:colId xmlns:a16="http://schemas.microsoft.com/office/drawing/2014/main" val="20001"/>
                    </a:ext>
                  </a:extLst>
                </a:gridCol>
                <a:gridCol w="2709975">
                  <a:extLst>
                    <a:ext uri="{9D8B030D-6E8A-4147-A177-3AD203B41FA5}">
                      <a16:colId xmlns:a16="http://schemas.microsoft.com/office/drawing/2014/main" val="20002"/>
                    </a:ext>
                  </a:extLst>
                </a:gridCol>
              </a:tblGrid>
              <a:tr h="6123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Have</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Would love to, but I have concerns.</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Have not</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0"/>
                  </a:ext>
                </a:extLst>
              </a:tr>
              <a:tr h="13195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44" name="Google Shape;144;p16"/>
          <p:cNvPicPr preferRelativeResize="0"/>
          <p:nvPr/>
        </p:nvPicPr>
        <p:blipFill rotWithShape="1">
          <a:blip r:embed="rId5">
            <a:alphaModFix/>
          </a:blip>
          <a:srcRect/>
          <a:stretch/>
        </p:blipFill>
        <p:spPr>
          <a:xfrm>
            <a:off x="556175" y="260949"/>
            <a:ext cx="1099479" cy="230850"/>
          </a:xfrm>
          <a:prstGeom prst="rect">
            <a:avLst/>
          </a:prstGeom>
          <a:noFill/>
          <a:ln>
            <a:noFill/>
          </a:ln>
        </p:spPr>
      </p:pic>
      <p:sp>
        <p:nvSpPr>
          <p:cNvPr id="145" name="Google Shape;145;p1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4</a:t>
            </a:r>
            <a:endParaRPr sz="1200" b="1">
              <a:solidFill>
                <a:schemeClr val="dk1"/>
              </a:solidFill>
              <a:latin typeface="Calibri"/>
              <a:ea typeface="Calibri"/>
              <a:cs typeface="Calibri"/>
              <a:sym typeface="Calibri"/>
            </a:endParaRPr>
          </a:p>
        </p:txBody>
      </p:sp>
    </p:spTree>
  </p:cSld>
  <p:clrMapOvr>
    <a:masterClrMapping/>
  </p:clrMapOvr>
  <p:transition>
    <p:push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5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0" name="Google Shape;690;p5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What are the most popular services?</a:t>
            </a:r>
            <a:endParaRPr sz="2400">
              <a:solidFill>
                <a:schemeClr val="lt1"/>
              </a:solidFill>
            </a:endParaRPr>
          </a:p>
        </p:txBody>
      </p:sp>
      <p:sp>
        <p:nvSpPr>
          <p:cNvPr id="691" name="Google Shape;691;p5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40</a:t>
            </a:r>
            <a:endParaRPr sz="1400" b="0" i="0" u="none" strike="noStrike" cap="none">
              <a:solidFill>
                <a:srgbClr val="000000"/>
              </a:solidFill>
              <a:latin typeface="Arial"/>
              <a:ea typeface="Arial"/>
              <a:cs typeface="Arial"/>
              <a:sym typeface="Arial"/>
            </a:endParaRPr>
          </a:p>
        </p:txBody>
      </p:sp>
      <p:pic>
        <p:nvPicPr>
          <p:cNvPr id="692" name="Google Shape;692;p5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93" name="Google Shape;693;p5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94" name="Google Shape;694;p5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95" name="Google Shape;695;p5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96" name="Google Shape;696;p52"/>
          <p:cNvSpPr txBox="1"/>
          <p:nvPr/>
        </p:nvSpPr>
        <p:spPr>
          <a:xfrm>
            <a:off x="539550" y="1419625"/>
            <a:ext cx="7632900" cy="144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4. Debit Card </a:t>
            </a:r>
            <a:endParaRPr/>
          </a:p>
          <a:p>
            <a:pPr marL="0" marR="0" lvl="0" indent="0" algn="l" rtl="0">
              <a:lnSpc>
                <a:spcPct val="100000"/>
              </a:lnSpc>
              <a:spcBef>
                <a:spcPts val="0"/>
              </a:spcBef>
              <a:spcAft>
                <a:spcPts val="0"/>
              </a:spcAft>
              <a:buNone/>
            </a:pPr>
            <a:r>
              <a:rPr lang="en-US" sz="2200" b="0" i="0" u="none" strike="noStrike" cap="none">
                <a:solidFill>
                  <a:srgbClr val="000000"/>
                </a:solidFill>
                <a:latin typeface="Calibri"/>
                <a:ea typeface="Calibri"/>
                <a:cs typeface="Calibri"/>
                <a:sym typeface="Calibri"/>
              </a:rPr>
              <a:t>Usually the card you get when you open a bank account. Debit cards allow you to spend money by drawing on funds you have deposited at your bank. </a:t>
            </a:r>
            <a:endParaRPr sz="2200" b="1" i="0" u="none" strike="noStrike" cap="none">
              <a:solidFill>
                <a:srgbClr val="000000"/>
              </a:solidFill>
              <a:latin typeface="Calibri"/>
              <a:ea typeface="Calibri"/>
              <a:cs typeface="Calibri"/>
              <a:sym typeface="Calibri"/>
            </a:endParaRPr>
          </a:p>
        </p:txBody>
      </p:sp>
      <p:pic>
        <p:nvPicPr>
          <p:cNvPr id="697" name="Google Shape;697;p52"/>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698" name="Google Shape;698;p52"/>
          <p:cNvPicPr preferRelativeResize="0"/>
          <p:nvPr/>
        </p:nvPicPr>
        <p:blipFill>
          <a:blip r:embed="rId7">
            <a:alphaModFix/>
          </a:blip>
          <a:stretch>
            <a:fillRect/>
          </a:stretch>
        </p:blipFill>
        <p:spPr>
          <a:xfrm>
            <a:off x="152400" y="2942725"/>
            <a:ext cx="2562225" cy="1676400"/>
          </a:xfrm>
          <a:prstGeom prst="rect">
            <a:avLst/>
          </a:prstGeom>
          <a:noFill/>
          <a:ln>
            <a:noFill/>
          </a:ln>
        </p:spPr>
      </p:pic>
      <p:sp>
        <p:nvSpPr>
          <p:cNvPr id="699" name="Google Shape;699;p52"/>
          <p:cNvSpPr/>
          <p:nvPr/>
        </p:nvSpPr>
        <p:spPr>
          <a:xfrm>
            <a:off x="199500" y="3236500"/>
            <a:ext cx="507000" cy="2307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0" name="Google Shape;700;p52"/>
          <p:cNvPicPr preferRelativeResize="0"/>
          <p:nvPr/>
        </p:nvPicPr>
        <p:blipFill>
          <a:blip r:embed="rId8">
            <a:alphaModFix/>
          </a:blip>
          <a:stretch>
            <a:fillRect/>
          </a:stretch>
        </p:blipFill>
        <p:spPr>
          <a:xfrm>
            <a:off x="4093450" y="3012863"/>
            <a:ext cx="2382381" cy="1536130"/>
          </a:xfrm>
          <a:prstGeom prst="rect">
            <a:avLst/>
          </a:prstGeom>
          <a:noFill/>
          <a:ln>
            <a:noFill/>
          </a:ln>
        </p:spPr>
      </p:pic>
      <p:sp>
        <p:nvSpPr>
          <p:cNvPr id="701" name="Google Shape;701;p52"/>
          <p:cNvSpPr/>
          <p:nvPr/>
        </p:nvSpPr>
        <p:spPr>
          <a:xfrm>
            <a:off x="5933400" y="3539075"/>
            <a:ext cx="507000" cy="2307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2" name="Google Shape;702;p52"/>
          <p:cNvCxnSpPr/>
          <p:nvPr/>
        </p:nvCxnSpPr>
        <p:spPr>
          <a:xfrm rot="10800000">
            <a:off x="1094050" y="3750275"/>
            <a:ext cx="1839900" cy="1032900"/>
          </a:xfrm>
          <a:prstGeom prst="straightConnector1">
            <a:avLst/>
          </a:prstGeom>
          <a:noFill/>
          <a:ln w="19050" cap="flat" cmpd="sng">
            <a:solidFill>
              <a:schemeClr val="dk1"/>
            </a:solidFill>
            <a:prstDash val="solid"/>
            <a:round/>
            <a:headEnd type="none" w="med" len="med"/>
            <a:tailEnd type="triangle" w="med" len="med"/>
          </a:ln>
        </p:spPr>
      </p:cxnSp>
      <p:cxnSp>
        <p:nvCxnSpPr>
          <p:cNvPr id="703" name="Google Shape;703;p52"/>
          <p:cNvCxnSpPr/>
          <p:nvPr/>
        </p:nvCxnSpPr>
        <p:spPr>
          <a:xfrm rot="10800000" flipH="1">
            <a:off x="3393875" y="3750800"/>
            <a:ext cx="2368500" cy="1044900"/>
          </a:xfrm>
          <a:prstGeom prst="straightConnector1">
            <a:avLst/>
          </a:prstGeom>
          <a:noFill/>
          <a:ln w="19050" cap="flat" cmpd="sng">
            <a:solidFill>
              <a:schemeClr val="dk1"/>
            </a:solidFill>
            <a:prstDash val="solid"/>
            <a:round/>
            <a:headEnd type="none" w="med" len="med"/>
            <a:tailEnd type="triangle" w="med" len="med"/>
          </a:ln>
        </p:spPr>
      </p:cxnSp>
      <p:sp>
        <p:nvSpPr>
          <p:cNvPr id="704" name="Google Shape;704;p52"/>
          <p:cNvSpPr txBox="1"/>
          <p:nvPr/>
        </p:nvSpPr>
        <p:spPr>
          <a:xfrm>
            <a:off x="1325825" y="4719500"/>
            <a:ext cx="4136100" cy="3693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Clr>
                <a:schemeClr val="dk1"/>
              </a:buClr>
              <a:buSzPts val="1100"/>
              <a:buFont typeface="Arial"/>
              <a:buNone/>
            </a:pPr>
            <a:r>
              <a:rPr lang="en-US" sz="1200">
                <a:solidFill>
                  <a:schemeClr val="dk1"/>
                </a:solidFill>
                <a:latin typeface="Calibri"/>
                <a:ea typeface="Calibri"/>
                <a:cs typeface="Calibri"/>
                <a:sym typeface="Calibri"/>
              </a:rPr>
              <a:t>Indicates whether a card supports contactless payment.</a:t>
            </a:r>
            <a:endParaRPr>
              <a:latin typeface="Calibri"/>
              <a:ea typeface="Calibri"/>
              <a:cs typeface="Calibri"/>
              <a:sym typeface="Calibri"/>
            </a:endParaRPr>
          </a:p>
        </p:txBody>
      </p:sp>
    </p:spTree>
  </p:cSld>
  <p:clrMapOvr>
    <a:masterClrMapping/>
  </p:clrMapOvr>
  <p:transition>
    <p:push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5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1" name="Google Shape;711;p5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What are the most popular services?</a:t>
            </a:r>
            <a:endParaRPr sz="2400">
              <a:solidFill>
                <a:schemeClr val="lt1"/>
              </a:solidFill>
            </a:endParaRPr>
          </a:p>
        </p:txBody>
      </p:sp>
      <p:sp>
        <p:nvSpPr>
          <p:cNvPr id="712" name="Google Shape;712;p5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41</a:t>
            </a:r>
            <a:endParaRPr sz="1400" b="0" i="0" u="none" strike="noStrike" cap="none">
              <a:solidFill>
                <a:srgbClr val="000000"/>
              </a:solidFill>
              <a:latin typeface="Arial"/>
              <a:ea typeface="Arial"/>
              <a:cs typeface="Arial"/>
              <a:sym typeface="Arial"/>
            </a:endParaRPr>
          </a:p>
        </p:txBody>
      </p:sp>
      <p:pic>
        <p:nvPicPr>
          <p:cNvPr id="713" name="Google Shape;713;p5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14" name="Google Shape;714;p5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15" name="Google Shape;715;p5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16" name="Google Shape;716;p5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717" name="Google Shape;717;p53"/>
          <p:cNvSpPr txBox="1"/>
          <p:nvPr/>
        </p:nvSpPr>
        <p:spPr>
          <a:xfrm>
            <a:off x="539550" y="1419625"/>
            <a:ext cx="7632900" cy="178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5. Gift cards (Example: Amazon, Netflix, Google Play, Steam)</a:t>
            </a:r>
            <a:endParaRPr/>
          </a:p>
          <a:p>
            <a:pPr marL="0" marR="0" lvl="0" indent="0" algn="just" rtl="0">
              <a:lnSpc>
                <a:spcPct val="100000"/>
              </a:lnSpc>
              <a:spcBef>
                <a:spcPts val="0"/>
              </a:spcBef>
              <a:spcAft>
                <a:spcPts val="0"/>
              </a:spcAft>
              <a:buNone/>
            </a:pPr>
            <a:r>
              <a:rPr lang="en-US" sz="2200" b="0" i="0" u="none" strike="noStrike" cap="none">
                <a:solidFill>
                  <a:srgbClr val="000000"/>
                </a:solidFill>
                <a:latin typeface="Calibri"/>
                <a:ea typeface="Calibri"/>
                <a:cs typeface="Calibri"/>
                <a:sym typeface="Calibri"/>
              </a:rPr>
              <a:t>You can get gift cards in many stores. You pay for them and use them at a later point to pay for services or goods online</a:t>
            </a:r>
            <a:r>
              <a:rPr lang="en-US" sz="2200">
                <a:latin typeface="Calibri"/>
                <a:ea typeface="Calibri"/>
                <a:cs typeface="Calibri"/>
                <a:sym typeface="Calibri"/>
              </a:rPr>
              <a:t> by entering a code that you get with the gift card.</a:t>
            </a:r>
            <a:r>
              <a:rPr lang="en-US" sz="2200" b="0" i="0" u="none" strike="noStrike" cap="none">
                <a:solidFill>
                  <a:srgbClr val="000000"/>
                </a:solidFill>
                <a:latin typeface="Calibri"/>
                <a:ea typeface="Calibri"/>
                <a:cs typeface="Calibri"/>
                <a:sym typeface="Calibri"/>
              </a:rPr>
              <a:t> </a:t>
            </a:r>
            <a:endParaRPr/>
          </a:p>
          <a:p>
            <a:pPr marL="0" marR="0" lvl="0" indent="0" algn="l" rtl="0">
              <a:lnSpc>
                <a:spcPct val="100000"/>
              </a:lnSpc>
              <a:spcBef>
                <a:spcPts val="0"/>
              </a:spcBef>
              <a:spcAft>
                <a:spcPts val="0"/>
              </a:spcAft>
              <a:buNone/>
            </a:pPr>
            <a:endParaRPr sz="2200" b="0" i="0" u="none" strike="noStrike" cap="none">
              <a:solidFill>
                <a:srgbClr val="000000"/>
              </a:solidFill>
              <a:latin typeface="Calibri"/>
              <a:ea typeface="Calibri"/>
              <a:cs typeface="Calibri"/>
              <a:sym typeface="Calibri"/>
            </a:endParaRPr>
          </a:p>
        </p:txBody>
      </p:sp>
      <p:pic>
        <p:nvPicPr>
          <p:cNvPr id="718" name="Google Shape;718;p53"/>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719" name="Google Shape;719;p53"/>
          <p:cNvPicPr preferRelativeResize="0"/>
          <p:nvPr/>
        </p:nvPicPr>
        <p:blipFill rotWithShape="1">
          <a:blip r:embed="rId7">
            <a:alphaModFix/>
          </a:blip>
          <a:srcRect/>
          <a:stretch/>
        </p:blipFill>
        <p:spPr>
          <a:xfrm>
            <a:off x="501816" y="3192840"/>
            <a:ext cx="1651965" cy="1074908"/>
          </a:xfrm>
          <a:prstGeom prst="rect">
            <a:avLst/>
          </a:prstGeom>
          <a:noFill/>
          <a:ln>
            <a:noFill/>
          </a:ln>
        </p:spPr>
      </p:pic>
      <p:pic>
        <p:nvPicPr>
          <p:cNvPr id="720" name="Google Shape;720;p53"/>
          <p:cNvPicPr preferRelativeResize="0"/>
          <p:nvPr/>
        </p:nvPicPr>
        <p:blipFill rotWithShape="1">
          <a:blip r:embed="rId8">
            <a:alphaModFix/>
          </a:blip>
          <a:srcRect/>
          <a:stretch/>
        </p:blipFill>
        <p:spPr>
          <a:xfrm>
            <a:off x="2839345" y="3166809"/>
            <a:ext cx="936665" cy="1259652"/>
          </a:xfrm>
          <a:prstGeom prst="rect">
            <a:avLst/>
          </a:prstGeom>
          <a:noFill/>
          <a:ln>
            <a:noFill/>
          </a:ln>
        </p:spPr>
      </p:pic>
      <p:pic>
        <p:nvPicPr>
          <p:cNvPr id="721" name="Google Shape;721;p53"/>
          <p:cNvPicPr preferRelativeResize="0"/>
          <p:nvPr/>
        </p:nvPicPr>
        <p:blipFill rotWithShape="1">
          <a:blip r:embed="rId9">
            <a:alphaModFix/>
          </a:blip>
          <a:srcRect/>
          <a:stretch/>
        </p:blipFill>
        <p:spPr>
          <a:xfrm>
            <a:off x="5675343" y="3141883"/>
            <a:ext cx="896496" cy="1210137"/>
          </a:xfrm>
          <a:prstGeom prst="rect">
            <a:avLst/>
          </a:prstGeom>
          <a:noFill/>
          <a:ln>
            <a:noFill/>
          </a:ln>
        </p:spPr>
      </p:pic>
      <p:pic>
        <p:nvPicPr>
          <p:cNvPr id="722" name="Google Shape;722;p53"/>
          <p:cNvPicPr preferRelativeResize="0"/>
          <p:nvPr/>
        </p:nvPicPr>
        <p:blipFill rotWithShape="1">
          <a:blip r:embed="rId10">
            <a:alphaModFix/>
          </a:blip>
          <a:srcRect/>
          <a:stretch/>
        </p:blipFill>
        <p:spPr>
          <a:xfrm>
            <a:off x="4376054" y="3094734"/>
            <a:ext cx="880101" cy="1257286"/>
          </a:xfrm>
          <a:prstGeom prst="rect">
            <a:avLst/>
          </a:prstGeom>
          <a:noFill/>
          <a:ln>
            <a:noFill/>
          </a:ln>
        </p:spPr>
      </p:pic>
    </p:spTree>
  </p:cSld>
  <p:clrMapOvr>
    <a:masterClrMapping/>
  </p:clrMapOvr>
  <p:transition>
    <p:push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5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9" name="Google Shape;729;p5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What are the most popular services?</a:t>
            </a:r>
            <a:endParaRPr sz="2400">
              <a:solidFill>
                <a:schemeClr val="lt1"/>
              </a:solidFill>
            </a:endParaRPr>
          </a:p>
        </p:txBody>
      </p:sp>
      <p:sp>
        <p:nvSpPr>
          <p:cNvPr id="730" name="Google Shape;730;p5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42</a:t>
            </a:r>
            <a:endParaRPr sz="1400" b="0" i="0" u="none" strike="noStrike" cap="none">
              <a:solidFill>
                <a:srgbClr val="000000"/>
              </a:solidFill>
              <a:latin typeface="Arial"/>
              <a:ea typeface="Arial"/>
              <a:cs typeface="Arial"/>
              <a:sym typeface="Arial"/>
            </a:endParaRPr>
          </a:p>
        </p:txBody>
      </p:sp>
      <p:pic>
        <p:nvPicPr>
          <p:cNvPr id="731" name="Google Shape;731;p5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32" name="Google Shape;732;p5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33" name="Google Shape;733;p5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34" name="Google Shape;734;p5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735" name="Google Shape;735;p54"/>
          <p:cNvSpPr txBox="1"/>
          <p:nvPr/>
        </p:nvSpPr>
        <p:spPr>
          <a:xfrm>
            <a:off x="539550" y="1419625"/>
            <a:ext cx="7632900" cy="212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200" b="0" i="0" u="none" strike="noStrike" cap="none">
                <a:solidFill>
                  <a:srgbClr val="000000"/>
                </a:solidFill>
                <a:latin typeface="Calibri"/>
                <a:ea typeface="Calibri"/>
                <a:cs typeface="Calibri"/>
                <a:sym typeface="Calibri"/>
              </a:rPr>
              <a:t>There are many other services that are popular across Europe. Whether it may be </a:t>
            </a:r>
            <a:r>
              <a:rPr lang="en-US" sz="2200" b="1" i="0" u="none" strike="noStrike" cap="none">
                <a:solidFill>
                  <a:srgbClr val="000000"/>
                </a:solidFill>
                <a:latin typeface="Calibri"/>
                <a:ea typeface="Calibri"/>
                <a:cs typeface="Calibri"/>
                <a:sym typeface="Calibri"/>
              </a:rPr>
              <a:t>amazon Pay</a:t>
            </a:r>
            <a:r>
              <a:rPr lang="en-US" sz="2200" b="0" i="0" u="none" strike="noStrike" cap="none">
                <a:solidFill>
                  <a:srgbClr val="000000"/>
                </a:solidFill>
                <a:latin typeface="Calibri"/>
                <a:ea typeface="Calibri"/>
                <a:cs typeface="Calibri"/>
                <a:sym typeface="Calibri"/>
              </a:rPr>
              <a:t> (Digital Wallet) </a:t>
            </a:r>
            <a:r>
              <a:rPr lang="en-US" sz="2200" b="1" i="0" u="none" strike="noStrike" cap="none">
                <a:solidFill>
                  <a:srgbClr val="000000"/>
                </a:solidFill>
                <a:latin typeface="Calibri"/>
                <a:ea typeface="Calibri"/>
                <a:cs typeface="Calibri"/>
                <a:sym typeface="Calibri"/>
              </a:rPr>
              <a:t>in Cyprus</a:t>
            </a:r>
            <a:r>
              <a:rPr lang="en-US" sz="2200" b="0" i="0" u="none" strike="noStrike" cap="none">
                <a:solidFill>
                  <a:srgbClr val="000000"/>
                </a:solidFill>
                <a:latin typeface="Calibri"/>
                <a:ea typeface="Calibri"/>
                <a:cs typeface="Calibri"/>
                <a:sym typeface="Calibri"/>
              </a:rPr>
              <a:t>, </a:t>
            </a:r>
            <a:r>
              <a:rPr lang="en-US" sz="2200" b="1" i="0" u="none" strike="noStrike" cap="none">
                <a:solidFill>
                  <a:srgbClr val="000000"/>
                </a:solidFill>
                <a:latin typeface="Calibri"/>
                <a:ea typeface="Calibri"/>
                <a:cs typeface="Calibri"/>
                <a:sym typeface="Calibri"/>
              </a:rPr>
              <a:t>Girocard</a:t>
            </a:r>
            <a:r>
              <a:rPr lang="en-US" sz="2200" b="0" i="0" u="none" strike="noStrike" cap="none">
                <a:solidFill>
                  <a:srgbClr val="000000"/>
                </a:solidFill>
                <a:latin typeface="Calibri"/>
                <a:ea typeface="Calibri"/>
                <a:cs typeface="Calibri"/>
                <a:sym typeface="Calibri"/>
              </a:rPr>
              <a:t> (Debit Card) or </a:t>
            </a:r>
            <a:r>
              <a:rPr lang="en-US" sz="2200" b="1" i="0" u="none" strike="noStrike" cap="none">
                <a:solidFill>
                  <a:srgbClr val="000000"/>
                </a:solidFill>
                <a:latin typeface="Calibri"/>
                <a:ea typeface="Calibri"/>
                <a:cs typeface="Calibri"/>
                <a:sym typeface="Calibri"/>
              </a:rPr>
              <a:t>sofort</a:t>
            </a:r>
            <a:r>
              <a:rPr lang="en-US" sz="2200" b="0" i="0" u="none" strike="noStrike" cap="none">
                <a:solidFill>
                  <a:srgbClr val="000000"/>
                </a:solidFill>
                <a:latin typeface="Calibri"/>
                <a:ea typeface="Calibri"/>
                <a:cs typeface="Calibri"/>
                <a:sym typeface="Calibri"/>
              </a:rPr>
              <a:t> (Online Banking) </a:t>
            </a:r>
            <a:r>
              <a:rPr lang="en-US" sz="2200" b="1" i="0" u="none" strike="noStrike" cap="none">
                <a:solidFill>
                  <a:srgbClr val="000000"/>
                </a:solidFill>
                <a:latin typeface="Calibri"/>
                <a:ea typeface="Calibri"/>
                <a:cs typeface="Calibri"/>
                <a:sym typeface="Calibri"/>
              </a:rPr>
              <a:t>in Germany</a:t>
            </a:r>
            <a:r>
              <a:rPr lang="en-US" sz="2200" b="0" i="0" u="none" strike="noStrike" cap="none">
                <a:solidFill>
                  <a:srgbClr val="000000"/>
                </a:solidFill>
                <a:latin typeface="Calibri"/>
                <a:ea typeface="Calibri"/>
                <a:cs typeface="Calibri"/>
                <a:sym typeface="Calibri"/>
              </a:rPr>
              <a:t> or </a:t>
            </a:r>
            <a:r>
              <a:rPr lang="en-US" sz="2200" b="1" i="0" u="none" strike="noStrike" cap="none">
                <a:solidFill>
                  <a:srgbClr val="000000"/>
                </a:solidFill>
                <a:latin typeface="Calibri"/>
                <a:ea typeface="Calibri"/>
                <a:cs typeface="Calibri"/>
                <a:sym typeface="Calibri"/>
              </a:rPr>
              <a:t>Bancomat Pay</a:t>
            </a:r>
            <a:r>
              <a:rPr lang="en-US" sz="2200" b="0" i="0" u="none" strike="noStrike" cap="none">
                <a:solidFill>
                  <a:srgbClr val="000000"/>
                </a:solidFill>
                <a:latin typeface="Calibri"/>
                <a:ea typeface="Calibri"/>
                <a:cs typeface="Calibri"/>
                <a:sym typeface="Calibri"/>
              </a:rPr>
              <a:t> (Debit Card) </a:t>
            </a:r>
            <a:r>
              <a:rPr lang="en-US" sz="2200" b="1" i="0" u="none" strike="noStrike" cap="none">
                <a:solidFill>
                  <a:srgbClr val="000000"/>
                </a:solidFill>
                <a:latin typeface="Calibri"/>
                <a:ea typeface="Calibri"/>
                <a:cs typeface="Calibri"/>
                <a:sym typeface="Calibri"/>
              </a:rPr>
              <a:t>in Italy</a:t>
            </a:r>
            <a:r>
              <a:rPr lang="en-US" sz="2200" b="0" i="0" u="none" strike="noStrike" cap="none">
                <a:solidFill>
                  <a:srgbClr val="000000"/>
                </a:solidFill>
                <a:latin typeface="Calibri"/>
                <a:ea typeface="Calibri"/>
                <a:cs typeface="Calibri"/>
                <a:sym typeface="Calibri"/>
              </a:rPr>
              <a:t>. They may have different names. But they all work similarly. </a:t>
            </a:r>
            <a:endParaRPr/>
          </a:p>
        </p:txBody>
      </p:sp>
      <p:pic>
        <p:nvPicPr>
          <p:cNvPr id="736" name="Google Shape;736;p54"/>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737" name="Google Shape;737;p54"/>
          <p:cNvPicPr preferRelativeResize="0"/>
          <p:nvPr/>
        </p:nvPicPr>
        <p:blipFill rotWithShape="1">
          <a:blip r:embed="rId7">
            <a:alphaModFix/>
          </a:blip>
          <a:srcRect/>
          <a:stretch/>
        </p:blipFill>
        <p:spPr>
          <a:xfrm>
            <a:off x="1001849" y="4089828"/>
            <a:ext cx="752985" cy="456597"/>
          </a:xfrm>
          <a:prstGeom prst="rect">
            <a:avLst/>
          </a:prstGeom>
          <a:noFill/>
          <a:ln>
            <a:noFill/>
          </a:ln>
        </p:spPr>
      </p:pic>
      <p:pic>
        <p:nvPicPr>
          <p:cNvPr id="738" name="Google Shape;738;p54"/>
          <p:cNvPicPr preferRelativeResize="0"/>
          <p:nvPr/>
        </p:nvPicPr>
        <p:blipFill rotWithShape="1">
          <a:blip r:embed="rId8">
            <a:alphaModFix/>
          </a:blip>
          <a:srcRect/>
          <a:stretch/>
        </p:blipFill>
        <p:spPr>
          <a:xfrm>
            <a:off x="2733983" y="3965472"/>
            <a:ext cx="649570" cy="624025"/>
          </a:xfrm>
          <a:prstGeom prst="rect">
            <a:avLst/>
          </a:prstGeom>
          <a:noFill/>
          <a:ln>
            <a:noFill/>
          </a:ln>
        </p:spPr>
      </p:pic>
      <p:pic>
        <p:nvPicPr>
          <p:cNvPr id="739" name="Google Shape;739;p54"/>
          <p:cNvPicPr preferRelativeResize="0"/>
          <p:nvPr/>
        </p:nvPicPr>
        <p:blipFill rotWithShape="1">
          <a:blip r:embed="rId9">
            <a:alphaModFix/>
          </a:blip>
          <a:srcRect/>
          <a:stretch/>
        </p:blipFill>
        <p:spPr>
          <a:xfrm>
            <a:off x="4029089" y="4034836"/>
            <a:ext cx="1003678" cy="485295"/>
          </a:xfrm>
          <a:prstGeom prst="rect">
            <a:avLst/>
          </a:prstGeom>
          <a:noFill/>
          <a:ln>
            <a:noFill/>
          </a:ln>
        </p:spPr>
      </p:pic>
      <p:pic>
        <p:nvPicPr>
          <p:cNvPr id="740" name="Google Shape;740;p54"/>
          <p:cNvPicPr preferRelativeResize="0"/>
          <p:nvPr/>
        </p:nvPicPr>
        <p:blipFill rotWithShape="1">
          <a:blip r:embed="rId10">
            <a:alphaModFix/>
          </a:blip>
          <a:srcRect/>
          <a:stretch/>
        </p:blipFill>
        <p:spPr>
          <a:xfrm>
            <a:off x="5905729" y="3917367"/>
            <a:ext cx="1327351" cy="672130"/>
          </a:xfrm>
          <a:prstGeom prst="rect">
            <a:avLst/>
          </a:prstGeom>
          <a:noFill/>
          <a:ln>
            <a:noFill/>
          </a:ln>
        </p:spPr>
      </p:pic>
    </p:spTree>
  </p:cSld>
  <p:clrMapOvr>
    <a:masterClrMapping/>
  </p:clrMapOvr>
  <p:transition>
    <p:push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5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7" name="Google Shape;747;p5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3.2      Which payment system is the right one for me?</a:t>
            </a:r>
            <a:endParaRPr sz="2400">
              <a:solidFill>
                <a:schemeClr val="lt1"/>
              </a:solidFill>
            </a:endParaRPr>
          </a:p>
        </p:txBody>
      </p:sp>
      <p:sp>
        <p:nvSpPr>
          <p:cNvPr id="748" name="Google Shape;748;p5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43</a:t>
            </a:r>
            <a:endParaRPr sz="1400" b="0" i="0" u="none" strike="noStrike" cap="none">
              <a:solidFill>
                <a:srgbClr val="000000"/>
              </a:solidFill>
              <a:latin typeface="Arial"/>
              <a:ea typeface="Arial"/>
              <a:cs typeface="Arial"/>
              <a:sym typeface="Arial"/>
            </a:endParaRPr>
          </a:p>
        </p:txBody>
      </p:sp>
      <p:pic>
        <p:nvPicPr>
          <p:cNvPr id="749" name="Google Shape;749;p5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50" name="Google Shape;750;p5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51" name="Google Shape;751;p5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52" name="Google Shape;752;p55"/>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753" name="Google Shape;753;p55"/>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754" name="Google Shape;754;p55"/>
          <p:cNvSpPr txBox="1"/>
          <p:nvPr/>
        </p:nvSpPr>
        <p:spPr>
          <a:xfrm>
            <a:off x="2263094" y="1393730"/>
            <a:ext cx="4065343" cy="41549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Short task: </a:t>
            </a:r>
            <a:endParaRPr/>
          </a:p>
          <a:p>
            <a:pPr marL="0" marR="0" lvl="0" indent="0" algn="l" rtl="0">
              <a:lnSpc>
                <a:spcPct val="100000"/>
              </a:lnSpc>
              <a:spcBef>
                <a:spcPts val="0"/>
              </a:spcBef>
              <a:spcAft>
                <a:spcPts val="0"/>
              </a:spcAft>
              <a:buNone/>
            </a:pPr>
            <a:endParaRPr sz="2200" b="1"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200"/>
              <a:buFont typeface="Arial"/>
              <a:buChar char="•"/>
            </a:pPr>
            <a:r>
              <a:rPr lang="en-US" sz="2200" b="1" i="0" u="none" strike="noStrike" cap="none">
                <a:solidFill>
                  <a:srgbClr val="000000"/>
                </a:solidFill>
                <a:latin typeface="Calibri"/>
                <a:ea typeface="Calibri"/>
                <a:cs typeface="Calibri"/>
                <a:sym typeface="Calibri"/>
              </a:rPr>
              <a:t>Think about </a:t>
            </a:r>
            <a:r>
              <a:rPr lang="en-US" sz="2200" b="0" i="0" u="none" strike="noStrike" cap="none">
                <a:solidFill>
                  <a:srgbClr val="000000"/>
                </a:solidFill>
                <a:latin typeface="Calibri"/>
                <a:ea typeface="Calibri"/>
                <a:cs typeface="Calibri"/>
                <a:sym typeface="Calibri"/>
              </a:rPr>
              <a:t>aspects to consider when choosing an e-payment method</a:t>
            </a:r>
            <a:r>
              <a:rPr lang="en-US" sz="2200" b="1" i="0" u="none" strike="noStrike" cap="none">
                <a:solidFill>
                  <a:srgbClr val="000000"/>
                </a:solidFill>
                <a:latin typeface="Calibri"/>
                <a:ea typeface="Calibri"/>
                <a:cs typeface="Calibri"/>
                <a:sym typeface="Calibri"/>
              </a:rPr>
              <a:t>.</a:t>
            </a:r>
            <a:endParaRPr/>
          </a:p>
          <a:p>
            <a:pPr marL="342900" marR="0" lvl="0" indent="-342900" algn="l" rtl="0">
              <a:lnSpc>
                <a:spcPct val="100000"/>
              </a:lnSpc>
              <a:spcBef>
                <a:spcPts val="0"/>
              </a:spcBef>
              <a:spcAft>
                <a:spcPts val="0"/>
              </a:spcAft>
              <a:buClr>
                <a:srgbClr val="000000"/>
              </a:buClr>
              <a:buSzPts val="2200"/>
              <a:buFont typeface="Arial"/>
              <a:buChar char="•"/>
            </a:pPr>
            <a:r>
              <a:rPr lang="en-US" sz="2200" b="1" i="0" u="none" strike="noStrike" cap="none">
                <a:solidFill>
                  <a:srgbClr val="000000"/>
                </a:solidFill>
                <a:latin typeface="Calibri"/>
                <a:ea typeface="Calibri"/>
                <a:cs typeface="Calibri"/>
                <a:sym typeface="Calibri"/>
              </a:rPr>
              <a:t>Ask yourself </a:t>
            </a:r>
            <a:r>
              <a:rPr lang="en-US" sz="2200" b="0" i="0" u="none" strike="noStrike" cap="none">
                <a:solidFill>
                  <a:srgbClr val="000000"/>
                </a:solidFill>
                <a:latin typeface="Calibri"/>
                <a:ea typeface="Calibri"/>
                <a:cs typeface="Calibri"/>
                <a:sym typeface="Calibri"/>
              </a:rPr>
              <a:t>what you want it to be like.</a:t>
            </a:r>
            <a:endParaRPr/>
          </a:p>
          <a:p>
            <a:pPr marL="342900" marR="0" lvl="0" indent="-342900" algn="l" rtl="0">
              <a:lnSpc>
                <a:spcPct val="100000"/>
              </a:lnSpc>
              <a:spcBef>
                <a:spcPts val="0"/>
              </a:spcBef>
              <a:spcAft>
                <a:spcPts val="0"/>
              </a:spcAft>
              <a:buClr>
                <a:srgbClr val="000000"/>
              </a:buClr>
              <a:buSzPts val="2200"/>
              <a:buFont typeface="Arial"/>
              <a:buChar char="•"/>
            </a:pPr>
            <a:r>
              <a:rPr lang="en-US" sz="2200" b="1" i="0" u="none" strike="noStrike" cap="none">
                <a:solidFill>
                  <a:srgbClr val="000000"/>
                </a:solidFill>
                <a:latin typeface="Calibri"/>
                <a:ea typeface="Calibri"/>
                <a:cs typeface="Calibri"/>
                <a:sym typeface="Calibri"/>
              </a:rPr>
              <a:t>Then compare </a:t>
            </a:r>
            <a:r>
              <a:rPr lang="en-US" sz="2200" b="0" i="0" u="none" strike="noStrike" cap="none">
                <a:solidFill>
                  <a:srgbClr val="000000"/>
                </a:solidFill>
                <a:latin typeface="Calibri"/>
                <a:ea typeface="Calibri"/>
                <a:cs typeface="Calibri"/>
                <a:sym typeface="Calibri"/>
              </a:rPr>
              <a:t>your findings</a:t>
            </a:r>
            <a:endParaRPr/>
          </a:p>
          <a:p>
            <a:pPr marL="342900" marR="0" lvl="0" indent="-20320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200"/>
              <a:buFont typeface="Arial"/>
              <a:buChar char="•"/>
            </a:pPr>
            <a:r>
              <a:rPr lang="en-US" sz="2200" b="1" i="0" u="none" strike="noStrike" cap="none">
                <a:solidFill>
                  <a:srgbClr val="000000"/>
                </a:solidFill>
                <a:latin typeface="Calibri"/>
                <a:ea typeface="Calibri"/>
                <a:cs typeface="Calibri"/>
                <a:sym typeface="Calibri"/>
              </a:rPr>
              <a:t>Time: 5-10 minutes</a:t>
            </a:r>
            <a:endParaRPr/>
          </a:p>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 </a:t>
            </a: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strike="noStrike" cap="none">
              <a:solidFill>
                <a:srgbClr val="000000"/>
              </a:solidFill>
              <a:latin typeface="Calibri"/>
              <a:ea typeface="Calibri"/>
              <a:cs typeface="Calibri"/>
              <a:sym typeface="Calibri"/>
            </a:endParaRPr>
          </a:p>
        </p:txBody>
      </p:sp>
      <p:pic>
        <p:nvPicPr>
          <p:cNvPr id="755" name="Google Shape;755;p55"/>
          <p:cNvPicPr preferRelativeResize="0"/>
          <p:nvPr/>
        </p:nvPicPr>
        <p:blipFill>
          <a:blip r:embed="rId7">
            <a:alphaModFix/>
          </a:blip>
          <a:stretch>
            <a:fillRect/>
          </a:stretch>
        </p:blipFill>
        <p:spPr>
          <a:xfrm>
            <a:off x="7257998" y="2346325"/>
            <a:ext cx="1041300" cy="1041300"/>
          </a:xfrm>
          <a:prstGeom prst="rect">
            <a:avLst/>
          </a:prstGeom>
          <a:noFill/>
          <a:ln>
            <a:noFill/>
          </a:ln>
        </p:spPr>
      </p:pic>
      <p:pic>
        <p:nvPicPr>
          <p:cNvPr id="756" name="Google Shape;756;p55"/>
          <p:cNvPicPr preferRelativeResize="0"/>
          <p:nvPr/>
        </p:nvPicPr>
        <p:blipFill>
          <a:blip r:embed="rId8">
            <a:alphaModFix/>
          </a:blip>
          <a:stretch>
            <a:fillRect/>
          </a:stretch>
        </p:blipFill>
        <p:spPr>
          <a:xfrm>
            <a:off x="1562400" y="4295625"/>
            <a:ext cx="700700" cy="700700"/>
          </a:xfrm>
          <a:prstGeom prst="rect">
            <a:avLst/>
          </a:prstGeom>
          <a:noFill/>
          <a:ln>
            <a:noFill/>
          </a:ln>
        </p:spPr>
      </p:pic>
    </p:spTree>
  </p:cSld>
  <p:clrMapOvr>
    <a:masterClrMapping/>
  </p:clrMapOvr>
  <p:transition>
    <p:push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5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3" name="Google Shape;763;p5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3.2      Which payment system is the right one for me?</a:t>
            </a:r>
            <a:endParaRPr sz="2400">
              <a:solidFill>
                <a:schemeClr val="lt1"/>
              </a:solidFill>
            </a:endParaRPr>
          </a:p>
        </p:txBody>
      </p:sp>
      <p:sp>
        <p:nvSpPr>
          <p:cNvPr id="764" name="Google Shape;764;p5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44</a:t>
            </a:r>
            <a:endParaRPr sz="1400" b="0" i="0" u="none" strike="noStrike" cap="none">
              <a:solidFill>
                <a:srgbClr val="000000"/>
              </a:solidFill>
              <a:latin typeface="Arial"/>
              <a:ea typeface="Arial"/>
              <a:cs typeface="Arial"/>
              <a:sym typeface="Arial"/>
            </a:endParaRPr>
          </a:p>
        </p:txBody>
      </p:sp>
      <p:pic>
        <p:nvPicPr>
          <p:cNvPr id="765" name="Google Shape;765;p5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66" name="Google Shape;766;p5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67" name="Google Shape;767;p5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68" name="Google Shape;768;p56"/>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769" name="Google Shape;769;p56"/>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770" name="Google Shape;770;p56"/>
          <p:cNvSpPr txBox="1"/>
          <p:nvPr/>
        </p:nvSpPr>
        <p:spPr>
          <a:xfrm>
            <a:off x="710469" y="1586025"/>
            <a:ext cx="6945600" cy="304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You should consider the following key aspects when choosing an e-payment system:</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1600"/>
              <a:buFont typeface="Arial"/>
              <a:buAutoNum type="arabicPeriod"/>
            </a:pPr>
            <a:r>
              <a:rPr lang="en-US" sz="1600" b="0" i="0" u="none" strike="noStrike" cap="none">
                <a:solidFill>
                  <a:srgbClr val="000000"/>
                </a:solidFill>
                <a:latin typeface="Calibri"/>
                <a:ea typeface="Calibri"/>
                <a:cs typeface="Calibri"/>
                <a:sym typeface="Calibri"/>
              </a:rPr>
              <a:t>Acceptance: 	Choose one that is widely accepted to have flexibility.</a:t>
            </a:r>
            <a:endParaRPr/>
          </a:p>
          <a:p>
            <a:pPr marL="342900" marR="0" lvl="0" indent="-24130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1600"/>
              <a:buFont typeface="Arial"/>
              <a:buAutoNum type="arabicPeriod"/>
            </a:pPr>
            <a:r>
              <a:rPr lang="en-US" sz="1600" b="0" i="0" u="none" strike="noStrike" cap="none">
                <a:solidFill>
                  <a:srgbClr val="000000"/>
                </a:solidFill>
                <a:latin typeface="Calibri"/>
                <a:ea typeface="Calibri"/>
                <a:cs typeface="Calibri"/>
                <a:sym typeface="Calibri"/>
              </a:rPr>
              <a:t>Convenience: 	Choose the payment system that you find is the most 					accessible to you and that you feel most comfortable using.</a:t>
            </a:r>
            <a:endParaRPr/>
          </a:p>
          <a:p>
            <a:pPr marL="342900" marR="0" lvl="0" indent="-24130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1600"/>
              <a:buFont typeface="Arial"/>
              <a:buAutoNum type="arabicPeriod"/>
            </a:pPr>
            <a:r>
              <a:rPr lang="en-US" sz="1600" b="0" i="0" u="none" strike="noStrike" cap="none">
                <a:solidFill>
                  <a:srgbClr val="000000"/>
                </a:solidFill>
                <a:latin typeface="Calibri"/>
                <a:ea typeface="Calibri"/>
                <a:cs typeface="Calibri"/>
                <a:sym typeface="Calibri"/>
              </a:rPr>
              <a:t>Fees &amp; Charges:	Compare the fees and charges of different e-payment 					options to choose the cost-effective one for your needs.</a:t>
            </a:r>
            <a:endParaRPr/>
          </a:p>
          <a:p>
            <a:pPr marL="342900" marR="0" lvl="0" indent="-24130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1600"/>
              <a:buFont typeface="Arial"/>
              <a:buAutoNum type="arabicPeriod"/>
            </a:pPr>
            <a:r>
              <a:rPr lang="en-US" sz="1600" b="0" i="0" u="none" strike="noStrike" cap="none">
                <a:solidFill>
                  <a:srgbClr val="000000"/>
                </a:solidFill>
                <a:latin typeface="Calibri"/>
                <a:ea typeface="Calibri"/>
                <a:cs typeface="Calibri"/>
                <a:sym typeface="Calibri"/>
              </a:rPr>
              <a:t>Security:		Choose one that is considered secure.	</a:t>
            </a:r>
            <a:endParaRPr sz="1600" b="0" i="0" u="none" strike="noStrike" cap="none">
              <a:solidFill>
                <a:srgbClr val="000000"/>
              </a:solidFill>
              <a:latin typeface="Calibri"/>
              <a:ea typeface="Calibri"/>
              <a:cs typeface="Calibri"/>
              <a:sym typeface="Calibri"/>
            </a:endParaRPr>
          </a:p>
        </p:txBody>
      </p:sp>
      <p:pic>
        <p:nvPicPr>
          <p:cNvPr id="771" name="Google Shape;771;p56"/>
          <p:cNvPicPr preferRelativeResize="0"/>
          <p:nvPr/>
        </p:nvPicPr>
        <p:blipFill>
          <a:blip r:embed="rId7">
            <a:alphaModFix/>
          </a:blip>
          <a:stretch>
            <a:fillRect/>
          </a:stretch>
        </p:blipFill>
        <p:spPr>
          <a:xfrm>
            <a:off x="7808469" y="1738425"/>
            <a:ext cx="914400" cy="91440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7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7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7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6"/>
        <p:cNvGrpSpPr/>
        <p:nvPr/>
      </p:nvGrpSpPr>
      <p:grpSpPr>
        <a:xfrm>
          <a:off x="0" y="0"/>
          <a:ext cx="0" cy="0"/>
          <a:chOff x="0" y="0"/>
          <a:chExt cx="0" cy="0"/>
        </a:xfrm>
      </p:grpSpPr>
      <p:grpSp>
        <p:nvGrpSpPr>
          <p:cNvPr id="777" name="Google Shape;777;p57"/>
          <p:cNvGrpSpPr/>
          <p:nvPr/>
        </p:nvGrpSpPr>
        <p:grpSpPr>
          <a:xfrm>
            <a:off x="3491883" y="-20537"/>
            <a:ext cx="5626094" cy="4918933"/>
            <a:chOff x="0" y="0"/>
            <a:chExt cx="31038" cy="95810"/>
          </a:xfrm>
        </p:grpSpPr>
        <p:sp>
          <p:nvSpPr>
            <p:cNvPr id="778" name="Google Shape;778;p57"/>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779" name="Google Shape;779;p57"/>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780" name="Google Shape;780;p57"/>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781" name="Google Shape;781;p57"/>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Follow us on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782" name="Google Shape;782;p57"/>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783" name="Google Shape;783;p57"/>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784" name="Google Shape;784;p57"/>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785" name="Google Shape;785;p57"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786" name="Google Shape;786;p57"/>
          <p:cNvPicPr preferRelativeResize="0"/>
          <p:nvPr/>
        </p:nvPicPr>
        <p:blipFill rotWithShape="1">
          <a:blip r:embed="rId6">
            <a:alphaModFix/>
          </a:blip>
          <a:srcRect/>
          <a:stretch/>
        </p:blipFill>
        <p:spPr>
          <a:xfrm>
            <a:off x="6335625" y="4504601"/>
            <a:ext cx="2707523" cy="568475"/>
          </a:xfrm>
          <a:prstGeom prst="rect">
            <a:avLst/>
          </a:prstGeom>
          <a:noFill/>
          <a:ln>
            <a:noFill/>
          </a:ln>
        </p:spPr>
      </p:pic>
    </p:spTree>
  </p:cSld>
  <p:clrMapOvr>
    <a:masterClrMapping/>
  </p:clrMapOvr>
  <p:transition>
    <p:push dir="r"/>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1"/>
        <p:cNvGrpSpPr/>
        <p:nvPr/>
      </p:nvGrpSpPr>
      <p:grpSpPr>
        <a:xfrm>
          <a:off x="0" y="0"/>
          <a:ext cx="0" cy="0"/>
          <a:chOff x="0" y="0"/>
          <a:chExt cx="0" cy="0"/>
        </a:xfrm>
      </p:grpSpPr>
      <p:sp>
        <p:nvSpPr>
          <p:cNvPr id="792" name="Google Shape;792;p58"/>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793" name="Google Shape;793;p58"/>
          <p:cNvGrpSpPr/>
          <p:nvPr/>
        </p:nvGrpSpPr>
        <p:grpSpPr>
          <a:xfrm>
            <a:off x="251520" y="-9534"/>
            <a:ext cx="8919571" cy="5260856"/>
            <a:chOff x="216024" y="-27709"/>
            <a:chExt cx="8919571" cy="5260856"/>
          </a:xfrm>
        </p:grpSpPr>
        <p:sp>
          <p:nvSpPr>
            <p:cNvPr id="794" name="Google Shape;794;p58"/>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795" name="Google Shape;795;p58"/>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796" name="Google Shape;796;p58"/>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797" name="Google Shape;797;p58"/>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798" name="Google Shape;798;p58"/>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e-payment</a:t>
            </a:r>
            <a:endParaRPr sz="3600" b="1">
              <a:solidFill>
                <a:srgbClr val="1F108C"/>
              </a:solidFill>
            </a:endParaRPr>
          </a:p>
        </p:txBody>
      </p:sp>
      <p:sp>
        <p:nvSpPr>
          <p:cNvPr id="799" name="Google Shape;799;p58"/>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50"/>
              <a:buFont typeface="Arial"/>
              <a:buNone/>
            </a:pPr>
            <a:r>
              <a:rPr lang="en-US" sz="1050" b="0" i="0" u="none" strike="noStrike" cap="none">
                <a:solidFill>
                  <a:srgbClr val="1F108C"/>
                </a:solidFill>
                <a:latin typeface="Calibri"/>
                <a:ea typeface="Calibri"/>
                <a:cs typeface="Calibri"/>
                <a:sym typeface="Calibri"/>
              </a:rPr>
              <a:t>                Developed by Polygonal   |     </a:t>
            </a:r>
            <a:r>
              <a:rPr lang="en-US" sz="900" b="0" i="0" u="none" strike="noStrike" cap="none">
                <a:solidFill>
                  <a:srgbClr val="1F108C"/>
                </a:solidFill>
                <a:latin typeface="Calibri"/>
                <a:ea typeface="Calibri"/>
                <a:cs typeface="Calibri"/>
                <a:sym typeface="Calibri"/>
              </a:rPr>
              <a:t>Dec, 2022</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1F108C"/>
              </a:solidFill>
              <a:latin typeface="Calibri"/>
              <a:ea typeface="Calibri"/>
              <a:cs typeface="Calibri"/>
              <a:sym typeface="Calibri"/>
            </a:endParaRPr>
          </a:p>
        </p:txBody>
      </p:sp>
      <p:sp>
        <p:nvSpPr>
          <p:cNvPr id="800" name="Google Shape;800;p58"/>
          <p:cNvSpPr txBox="1">
            <a:spLocks noGrp="1"/>
          </p:cNvSpPr>
          <p:nvPr>
            <p:ph type="subTitle" idx="1"/>
          </p:nvPr>
        </p:nvSpPr>
        <p:spPr>
          <a:xfrm>
            <a:off x="5275329" y="2895476"/>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1F108C"/>
                </a:solidFill>
              </a:rPr>
              <a:t>Lesson 4. </a:t>
            </a:r>
            <a:endParaRPr sz="8000" b="1">
              <a:solidFill>
                <a:srgbClr val="1F108C"/>
              </a:solidFill>
            </a:endParaRPr>
          </a:p>
          <a:p>
            <a:pPr marL="0" lvl="0" indent="0" algn="ctr" rtl="0">
              <a:lnSpc>
                <a:spcPct val="100000"/>
              </a:lnSpc>
              <a:spcBef>
                <a:spcPts val="0"/>
              </a:spcBef>
              <a:spcAft>
                <a:spcPts val="0"/>
              </a:spcAft>
              <a:buClr>
                <a:srgbClr val="1F108C"/>
              </a:buClr>
              <a:buSzPct val="100000"/>
              <a:buNone/>
            </a:pPr>
            <a:r>
              <a:rPr lang="en-US" sz="8000" b="1">
                <a:solidFill>
                  <a:srgbClr val="1F108C"/>
                </a:solidFill>
              </a:rPr>
              <a:t>How do I know an online shop is trustworthy?</a:t>
            </a:r>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801" name="Google Shape;801;p58" descr="Logo&#10;&#10;Description automatically generated with medium confidence"/>
          <p:cNvPicPr preferRelativeResize="0"/>
          <p:nvPr/>
        </p:nvPicPr>
        <p:blipFill rotWithShape="1">
          <a:blip r:embed="rId5">
            <a:alphaModFix/>
          </a:blip>
          <a:srcRect/>
          <a:stretch/>
        </p:blipFill>
        <p:spPr>
          <a:xfrm>
            <a:off x="6078844" y="-9534"/>
            <a:ext cx="3065157" cy="1354107"/>
          </a:xfrm>
          <a:prstGeom prst="rect">
            <a:avLst/>
          </a:prstGeom>
          <a:noFill/>
          <a:ln>
            <a:noFill/>
          </a:ln>
        </p:spPr>
      </p:pic>
      <p:pic>
        <p:nvPicPr>
          <p:cNvPr id="802" name="Google Shape;802;p58"/>
          <p:cNvPicPr preferRelativeResize="0"/>
          <p:nvPr/>
        </p:nvPicPr>
        <p:blipFill rotWithShape="1">
          <a:blip r:embed="rId6">
            <a:alphaModFix/>
          </a:blip>
          <a:srcRect/>
          <a:stretch/>
        </p:blipFill>
        <p:spPr>
          <a:xfrm>
            <a:off x="6335625" y="4504601"/>
            <a:ext cx="2707523" cy="568475"/>
          </a:xfrm>
          <a:prstGeom prst="rect">
            <a:avLst/>
          </a:prstGeom>
          <a:noFill/>
          <a:ln>
            <a:noFill/>
          </a:ln>
        </p:spPr>
      </p:pic>
      <p:sp>
        <p:nvSpPr>
          <p:cNvPr id="803" name="Google Shape;803;p58"/>
          <p:cNvSpPr txBox="1"/>
          <p:nvPr/>
        </p:nvSpPr>
        <p:spPr>
          <a:xfrm>
            <a:off x="6027375" y="3790575"/>
            <a:ext cx="3000000" cy="8097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1000"/>
              </a:spcAft>
              <a:buClr>
                <a:srgbClr val="000000"/>
              </a:buClr>
              <a:buSzPts val="700"/>
              <a:buFont typeface="Arial"/>
              <a:buNone/>
            </a:pPr>
            <a:r>
              <a:rPr lang="en-US" sz="700">
                <a:solidFill>
                  <a:srgbClr val="00005F"/>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700" i="0" u="none" strike="noStrike" cap="none">
              <a:solidFill>
                <a:srgbClr val="00005F"/>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5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0" name="Google Shape;810;p5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How do I know an online-shop is trustworthy?</a:t>
            </a:r>
            <a:endParaRPr sz="2400">
              <a:solidFill>
                <a:schemeClr val="lt1"/>
              </a:solidFill>
            </a:endParaRPr>
          </a:p>
        </p:txBody>
      </p:sp>
      <p:sp>
        <p:nvSpPr>
          <p:cNvPr id="811" name="Google Shape;811;p5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47</a:t>
            </a:r>
            <a:endParaRPr sz="1400" b="0" i="0" u="none" strike="noStrike" cap="none">
              <a:solidFill>
                <a:srgbClr val="000000"/>
              </a:solidFill>
              <a:latin typeface="Arial"/>
              <a:ea typeface="Arial"/>
              <a:cs typeface="Arial"/>
              <a:sym typeface="Arial"/>
            </a:endParaRPr>
          </a:p>
        </p:txBody>
      </p:sp>
      <p:pic>
        <p:nvPicPr>
          <p:cNvPr id="812" name="Google Shape;812;p5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813" name="Google Shape;813;p5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14" name="Google Shape;814;p5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815" name="Google Shape;815;p59"/>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816" name="Google Shape;816;p59"/>
          <p:cNvSpPr txBox="1"/>
          <p:nvPr/>
        </p:nvSpPr>
        <p:spPr>
          <a:xfrm>
            <a:off x="539550" y="1419625"/>
            <a:ext cx="53223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Discussion</a:t>
            </a:r>
            <a:endParaRPr sz="2200" b="1" i="0" u="none" strike="noStrike" cap="none">
              <a:solidFill>
                <a:srgbClr val="000000"/>
              </a:solidFill>
              <a:latin typeface="Calibri"/>
              <a:ea typeface="Calibri"/>
              <a:cs typeface="Calibri"/>
              <a:sym typeface="Calibri"/>
            </a:endParaRPr>
          </a:p>
        </p:txBody>
      </p:sp>
      <p:sp>
        <p:nvSpPr>
          <p:cNvPr id="817" name="Google Shape;817;p59"/>
          <p:cNvSpPr txBox="1"/>
          <p:nvPr/>
        </p:nvSpPr>
        <p:spPr>
          <a:xfrm>
            <a:off x="532102" y="2000549"/>
            <a:ext cx="7704900" cy="13233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1" i="0" u="none" strike="noStrike" cap="none">
                <a:solidFill>
                  <a:srgbClr val="000000"/>
                </a:solidFill>
                <a:latin typeface="Calibri"/>
                <a:ea typeface="Calibri"/>
                <a:cs typeface="Calibri"/>
                <a:sym typeface="Calibri"/>
              </a:rPr>
              <a:t>How do you make sure an online-shop is trustworthy?</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Have a </a:t>
            </a:r>
            <a:r>
              <a:rPr lang="en-US" sz="2000" b="1" i="0" u="none" strike="noStrike" cap="none">
                <a:solidFill>
                  <a:srgbClr val="000000"/>
                </a:solidFill>
                <a:latin typeface="Calibri"/>
                <a:ea typeface="Calibri"/>
                <a:cs typeface="Calibri"/>
                <a:sym typeface="Calibri"/>
              </a:rPr>
              <a:t>brief discussion </a:t>
            </a:r>
            <a:r>
              <a:rPr lang="en-US" sz="2000" b="0" i="0" u="none" strike="noStrike" cap="none">
                <a:solidFill>
                  <a:srgbClr val="000000"/>
                </a:solidFill>
                <a:latin typeface="Calibri"/>
                <a:ea typeface="Calibri"/>
                <a:cs typeface="Calibri"/>
                <a:sym typeface="Calibri"/>
              </a:rPr>
              <a:t>and then </a:t>
            </a:r>
            <a:r>
              <a:rPr lang="en-US" sz="2000" b="1" i="0" u="none" strike="noStrike" cap="none">
                <a:solidFill>
                  <a:srgbClr val="000000"/>
                </a:solidFill>
                <a:latin typeface="Calibri"/>
                <a:ea typeface="Calibri"/>
                <a:cs typeface="Calibri"/>
                <a:sym typeface="Calibri"/>
              </a:rPr>
              <a:t>compare</a:t>
            </a:r>
            <a:r>
              <a:rPr lang="en-US" sz="2000" b="0" i="0" u="none" strike="noStrike" cap="none">
                <a:solidFill>
                  <a:srgbClr val="000000"/>
                </a:solidFill>
                <a:latin typeface="Calibri"/>
                <a:ea typeface="Calibri"/>
                <a:cs typeface="Calibri"/>
                <a:sym typeface="Calibri"/>
              </a:rPr>
              <a:t> </a:t>
            </a:r>
            <a:r>
              <a:rPr lang="en-US" sz="2000" b="1" i="0" u="none" strike="noStrike" cap="none">
                <a:solidFill>
                  <a:srgbClr val="000000"/>
                </a:solidFill>
                <a:latin typeface="Calibri"/>
                <a:ea typeface="Calibri"/>
                <a:cs typeface="Calibri"/>
                <a:sym typeface="Calibri"/>
              </a:rPr>
              <a:t>to</a:t>
            </a:r>
            <a:r>
              <a:rPr lang="en-US" sz="2000" b="0" i="0" u="none" strike="noStrike" cap="none">
                <a:solidFill>
                  <a:srgbClr val="000000"/>
                </a:solidFill>
                <a:latin typeface="Calibri"/>
                <a:ea typeface="Calibri"/>
                <a:cs typeface="Calibri"/>
                <a:sym typeface="Calibri"/>
              </a:rPr>
              <a:t> information on the </a:t>
            </a:r>
            <a:r>
              <a:rPr lang="en-US" sz="2000" b="1" i="0" u="none" strike="noStrike" cap="none">
                <a:solidFill>
                  <a:srgbClr val="000000"/>
                </a:solidFill>
                <a:latin typeface="Calibri"/>
                <a:ea typeface="Calibri"/>
                <a:cs typeface="Calibri"/>
                <a:sym typeface="Calibri"/>
              </a:rPr>
              <a:t>following slides</a:t>
            </a:r>
            <a:r>
              <a:rPr lang="en-US" sz="2000" b="0" i="0" u="none" strike="noStrike" cap="none">
                <a:solidFill>
                  <a:srgbClr val="000000"/>
                </a:solidFill>
                <a:latin typeface="Calibri"/>
                <a:ea typeface="Calibri"/>
                <a:cs typeface="Calibri"/>
                <a:sym typeface="Calibri"/>
              </a:rPr>
              <a:t>.</a:t>
            </a:r>
            <a:endParaRPr sz="2000" b="0" i="0" u="none" strike="noStrike" cap="none">
              <a:solidFill>
                <a:srgbClr val="000000"/>
              </a:solidFill>
              <a:latin typeface="Calibri"/>
              <a:ea typeface="Calibri"/>
              <a:cs typeface="Calibri"/>
              <a:sym typeface="Calibri"/>
            </a:endParaRPr>
          </a:p>
        </p:txBody>
      </p:sp>
      <p:pic>
        <p:nvPicPr>
          <p:cNvPr id="818" name="Google Shape;818;p59"/>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6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5" name="Google Shape;825;p6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How do I know an online-shop is trustworthy?</a:t>
            </a:r>
            <a:endParaRPr sz="2400">
              <a:solidFill>
                <a:schemeClr val="lt1"/>
              </a:solidFill>
            </a:endParaRPr>
          </a:p>
        </p:txBody>
      </p:sp>
      <p:sp>
        <p:nvSpPr>
          <p:cNvPr id="826" name="Google Shape;826;p6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48</a:t>
            </a:r>
            <a:endParaRPr sz="1400" b="0" i="0" u="none" strike="noStrike" cap="none">
              <a:solidFill>
                <a:srgbClr val="000000"/>
              </a:solidFill>
              <a:latin typeface="Arial"/>
              <a:ea typeface="Arial"/>
              <a:cs typeface="Arial"/>
              <a:sym typeface="Arial"/>
            </a:endParaRPr>
          </a:p>
        </p:txBody>
      </p:sp>
      <p:pic>
        <p:nvPicPr>
          <p:cNvPr id="827" name="Google Shape;827;p6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828" name="Google Shape;828;p6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29" name="Google Shape;829;p6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830" name="Google Shape;830;p6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831" name="Google Shape;831;p60"/>
          <p:cNvSpPr txBox="1"/>
          <p:nvPr/>
        </p:nvSpPr>
        <p:spPr>
          <a:xfrm>
            <a:off x="539550" y="1419625"/>
            <a:ext cx="53223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Check the shops reputation.</a:t>
            </a:r>
            <a:endParaRPr sz="2200" b="1" i="0" u="none" strike="noStrike" cap="none">
              <a:solidFill>
                <a:srgbClr val="000000"/>
              </a:solidFill>
              <a:latin typeface="Calibri"/>
              <a:ea typeface="Calibri"/>
              <a:cs typeface="Calibri"/>
              <a:sym typeface="Calibri"/>
            </a:endParaRPr>
          </a:p>
        </p:txBody>
      </p:sp>
      <p:sp>
        <p:nvSpPr>
          <p:cNvPr id="832" name="Google Shape;832;p60"/>
          <p:cNvSpPr txBox="1"/>
          <p:nvPr/>
        </p:nvSpPr>
        <p:spPr>
          <a:xfrm>
            <a:off x="532102" y="2000549"/>
            <a:ext cx="7704900" cy="13233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One of the best ways to determine whether an online shop is trustworthy is to check what other people say about it. You can do this by reading online reviews and ratings from other customers and by checking the shop's ratings with organisations such as </a:t>
            </a:r>
            <a:r>
              <a:rPr lang="en-US" sz="2000" b="0" i="0" u="sng" strike="noStrike" cap="none">
                <a:solidFill>
                  <a:schemeClr val="hlink"/>
                </a:solidFill>
                <a:latin typeface="Calibri"/>
                <a:ea typeface="Calibri"/>
                <a:cs typeface="Calibri"/>
                <a:sym typeface="Calibri"/>
                <a:hlinkClick r:id="rId6"/>
              </a:rPr>
              <a:t>Trustpilot </a:t>
            </a:r>
            <a:r>
              <a:rPr lang="en-US" sz="2000" b="0" i="0" u="none" strike="noStrike" cap="none">
                <a:solidFill>
                  <a:srgbClr val="000000"/>
                </a:solidFill>
                <a:latin typeface="Calibri"/>
                <a:ea typeface="Calibri"/>
                <a:cs typeface="Calibri"/>
                <a:sym typeface="Calibri"/>
              </a:rPr>
              <a:t>.</a:t>
            </a:r>
            <a:endParaRPr sz="2000" b="0" i="0" u="none" strike="noStrike" cap="none">
              <a:solidFill>
                <a:srgbClr val="000000"/>
              </a:solidFill>
              <a:latin typeface="Calibri"/>
              <a:ea typeface="Calibri"/>
              <a:cs typeface="Calibri"/>
              <a:sym typeface="Calibri"/>
            </a:endParaRPr>
          </a:p>
        </p:txBody>
      </p:sp>
      <p:pic>
        <p:nvPicPr>
          <p:cNvPr id="833" name="Google Shape;833;p60"/>
          <p:cNvPicPr preferRelativeResize="0"/>
          <p:nvPr/>
        </p:nvPicPr>
        <p:blipFill rotWithShape="1">
          <a:blip r:embed="rId7">
            <a:alphaModFix/>
          </a:blip>
          <a:srcRect/>
          <a:stretch/>
        </p:blipFill>
        <p:spPr>
          <a:xfrm>
            <a:off x="390412" y="201674"/>
            <a:ext cx="1099479" cy="230850"/>
          </a:xfrm>
          <a:prstGeom prst="rect">
            <a:avLst/>
          </a:prstGeom>
          <a:noFill/>
          <a:ln>
            <a:noFill/>
          </a:ln>
        </p:spPr>
      </p:pic>
      <p:pic>
        <p:nvPicPr>
          <p:cNvPr id="834" name="Google Shape;834;p60"/>
          <p:cNvPicPr preferRelativeResize="0"/>
          <p:nvPr/>
        </p:nvPicPr>
        <p:blipFill rotWithShape="1">
          <a:blip r:embed="rId8">
            <a:alphaModFix/>
          </a:blip>
          <a:srcRect/>
          <a:stretch/>
        </p:blipFill>
        <p:spPr>
          <a:xfrm>
            <a:off x="3251538" y="3474072"/>
            <a:ext cx="2019042" cy="1162253"/>
          </a:xfrm>
          <a:prstGeom prst="rect">
            <a:avLst/>
          </a:prstGeom>
          <a:noFill/>
          <a:ln>
            <a:noFill/>
          </a:ln>
        </p:spPr>
      </p:pic>
    </p:spTree>
  </p:cSld>
  <p:clrMapOvr>
    <a:masterClrMapping/>
  </p:clrMapOvr>
  <p:transition>
    <p:push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6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1" name="Google Shape;841;p6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How do I know an online-shop is trustworthy?</a:t>
            </a:r>
            <a:endParaRPr sz="2400">
              <a:solidFill>
                <a:schemeClr val="lt1"/>
              </a:solidFill>
            </a:endParaRPr>
          </a:p>
        </p:txBody>
      </p:sp>
      <p:sp>
        <p:nvSpPr>
          <p:cNvPr id="842" name="Google Shape;842;p6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49</a:t>
            </a:r>
            <a:endParaRPr sz="1400" b="0" i="0" u="none" strike="noStrike" cap="none">
              <a:solidFill>
                <a:srgbClr val="000000"/>
              </a:solidFill>
              <a:latin typeface="Arial"/>
              <a:ea typeface="Arial"/>
              <a:cs typeface="Arial"/>
              <a:sym typeface="Arial"/>
            </a:endParaRPr>
          </a:p>
        </p:txBody>
      </p:sp>
      <p:pic>
        <p:nvPicPr>
          <p:cNvPr id="843" name="Google Shape;843;p6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844" name="Google Shape;844;p6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45" name="Google Shape;845;p6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846" name="Google Shape;846;p61"/>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847" name="Google Shape;847;p61"/>
          <p:cNvSpPr txBox="1"/>
          <p:nvPr/>
        </p:nvSpPr>
        <p:spPr>
          <a:xfrm>
            <a:off x="539549" y="1419625"/>
            <a:ext cx="6571719"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Consider the shop's security measures.</a:t>
            </a:r>
            <a:endParaRPr sz="2200" b="1" i="0" u="none" strike="noStrike" cap="none">
              <a:solidFill>
                <a:srgbClr val="000000"/>
              </a:solidFill>
              <a:latin typeface="Calibri"/>
              <a:ea typeface="Calibri"/>
              <a:cs typeface="Calibri"/>
              <a:sym typeface="Calibri"/>
            </a:endParaRPr>
          </a:p>
        </p:txBody>
      </p:sp>
      <p:sp>
        <p:nvSpPr>
          <p:cNvPr id="848" name="Google Shape;848;p61"/>
          <p:cNvSpPr txBox="1"/>
          <p:nvPr/>
        </p:nvSpPr>
        <p:spPr>
          <a:xfrm>
            <a:off x="532102" y="2000549"/>
            <a:ext cx="7704900" cy="13233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Look for signs that the shop uses encryption and other security measures to protect your information, such as a padlock icon in the address bar of your web browser or the use of HTTPS in the shop's web address.</a:t>
            </a:r>
            <a:endParaRPr sz="2000" b="0" i="0" u="none" strike="noStrike" cap="none">
              <a:solidFill>
                <a:srgbClr val="000000"/>
              </a:solidFill>
              <a:latin typeface="Calibri"/>
              <a:ea typeface="Calibri"/>
              <a:cs typeface="Calibri"/>
              <a:sym typeface="Calibri"/>
            </a:endParaRPr>
          </a:p>
        </p:txBody>
      </p:sp>
      <p:pic>
        <p:nvPicPr>
          <p:cNvPr id="849" name="Google Shape;849;p61"/>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850" name="Google Shape;850;p61"/>
          <p:cNvPicPr preferRelativeResize="0"/>
          <p:nvPr/>
        </p:nvPicPr>
        <p:blipFill rotWithShape="1">
          <a:blip r:embed="rId7">
            <a:alphaModFix/>
          </a:blip>
          <a:srcRect/>
          <a:stretch/>
        </p:blipFill>
        <p:spPr>
          <a:xfrm>
            <a:off x="2306710" y="3817413"/>
            <a:ext cx="3649395" cy="527289"/>
          </a:xfrm>
          <a:prstGeom prst="rect">
            <a:avLst/>
          </a:prstGeom>
          <a:noFill/>
          <a:ln>
            <a:noFill/>
          </a:ln>
        </p:spPr>
      </p:pic>
      <p:sp>
        <p:nvSpPr>
          <p:cNvPr id="851" name="Google Shape;851;p61"/>
          <p:cNvSpPr/>
          <p:nvPr/>
        </p:nvSpPr>
        <p:spPr>
          <a:xfrm>
            <a:off x="2697151" y="3769433"/>
            <a:ext cx="427597" cy="480225"/>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7"/>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17"/>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1.3      Self-assessment</a:t>
            </a:r>
            <a:endParaRPr sz="2400">
              <a:solidFill>
                <a:schemeClr val="lt1"/>
              </a:solidFill>
            </a:endParaRPr>
          </a:p>
        </p:txBody>
      </p:sp>
      <p:sp>
        <p:nvSpPr>
          <p:cNvPr id="153" name="Google Shape;153;p17"/>
          <p:cNvSpPr/>
          <p:nvPr/>
        </p:nvSpPr>
        <p:spPr>
          <a:xfrm>
            <a:off x="7812360" y="4744040"/>
            <a:ext cx="18002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pic>
        <p:nvPicPr>
          <p:cNvPr id="154" name="Google Shape;154;p1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55" name="Google Shape;155;p17"/>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56" name="Google Shape;156;p1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57" name="Google Shape;157;p1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58" name="Google Shape;158;p17"/>
          <p:cNvSpPr txBox="1"/>
          <p:nvPr/>
        </p:nvSpPr>
        <p:spPr>
          <a:xfrm>
            <a:off x="539550" y="1837150"/>
            <a:ext cx="5761800" cy="309311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1100"/>
              <a:buFont typeface="Arial"/>
              <a:buChar char="•"/>
            </a:pPr>
            <a:r>
              <a:rPr lang="en-US" sz="2000" b="0" i="0" u="none" strike="noStrike" cap="none">
                <a:solidFill>
                  <a:schemeClr val="dk1"/>
                </a:solidFill>
                <a:latin typeface="Calibri"/>
                <a:ea typeface="Calibri"/>
                <a:cs typeface="Calibri"/>
                <a:sym typeface="Calibri"/>
              </a:rPr>
              <a:t>How much do you know about e-payment and e-payment methods?</a:t>
            </a:r>
            <a:endParaRPr sz="20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600"/>
              </a:spcBef>
              <a:spcAft>
                <a:spcPts val="0"/>
              </a:spcAft>
              <a:buClr>
                <a:schemeClr val="dk1"/>
              </a:buClr>
              <a:buSzPts val="1100"/>
              <a:buFont typeface="Arial"/>
              <a:buChar char="•"/>
            </a:pPr>
            <a:r>
              <a:rPr lang="en-US" sz="2000" b="0" i="0" u="none" strike="noStrike" cap="none">
                <a:solidFill>
                  <a:schemeClr val="dk1"/>
                </a:solidFill>
                <a:latin typeface="Calibri"/>
                <a:ea typeface="Calibri"/>
                <a:cs typeface="Calibri"/>
                <a:sym typeface="Calibri"/>
              </a:rPr>
              <a:t>How comfortable are you with using various methods?</a:t>
            </a:r>
            <a:endParaRPr sz="20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600"/>
              </a:spcBef>
              <a:spcAft>
                <a:spcPts val="0"/>
              </a:spcAft>
              <a:buClr>
                <a:schemeClr val="dk1"/>
              </a:buClr>
              <a:buSzPts val="1100"/>
              <a:buFont typeface="Arial"/>
              <a:buChar char="•"/>
            </a:pPr>
            <a:r>
              <a:rPr lang="en-US" sz="2000" b="0" i="0" u="none" strike="noStrike" cap="none">
                <a:solidFill>
                  <a:schemeClr val="dk1"/>
                </a:solidFill>
                <a:latin typeface="Calibri"/>
                <a:ea typeface="Calibri"/>
                <a:cs typeface="Calibri"/>
                <a:sym typeface="Calibri"/>
              </a:rPr>
              <a:t>Do you feel autonomous in paying online?</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600"/>
              </a:spcBef>
              <a:spcAft>
                <a:spcPts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Fill in the self-assessment to find out </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how confident you are with these tools</a:t>
            </a:r>
            <a:endParaRPr sz="2000" b="0" i="0" u="none" strike="noStrike" cap="none">
              <a:solidFill>
                <a:schemeClr val="dk1"/>
              </a:solidFill>
              <a:latin typeface="Calibri"/>
              <a:ea typeface="Calibri"/>
              <a:cs typeface="Calibri"/>
              <a:sym typeface="Calibri"/>
            </a:endParaRPr>
          </a:p>
        </p:txBody>
      </p:sp>
      <p:pic>
        <p:nvPicPr>
          <p:cNvPr id="159" name="Google Shape;159;p17"/>
          <p:cNvPicPr preferRelativeResize="0"/>
          <p:nvPr/>
        </p:nvPicPr>
        <p:blipFill rotWithShape="1">
          <a:blip r:embed="rId6">
            <a:alphaModFix/>
          </a:blip>
          <a:srcRect/>
          <a:stretch/>
        </p:blipFill>
        <p:spPr>
          <a:xfrm>
            <a:off x="5461174" y="3110873"/>
            <a:ext cx="2711226" cy="1029500"/>
          </a:xfrm>
          <a:prstGeom prst="rect">
            <a:avLst/>
          </a:prstGeom>
          <a:noFill/>
          <a:ln>
            <a:noFill/>
          </a:ln>
        </p:spPr>
      </p:pic>
      <p:pic>
        <p:nvPicPr>
          <p:cNvPr id="160" name="Google Shape;160;p17"/>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6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8" name="Google Shape;858;p6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How do I know an online-shop is trustworthy?</a:t>
            </a:r>
            <a:endParaRPr sz="2400">
              <a:solidFill>
                <a:schemeClr val="lt1"/>
              </a:solidFill>
            </a:endParaRPr>
          </a:p>
        </p:txBody>
      </p:sp>
      <p:sp>
        <p:nvSpPr>
          <p:cNvPr id="859" name="Google Shape;859;p6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50</a:t>
            </a:r>
            <a:endParaRPr sz="1400" b="0" i="0" u="none" strike="noStrike" cap="none">
              <a:solidFill>
                <a:srgbClr val="000000"/>
              </a:solidFill>
              <a:latin typeface="Arial"/>
              <a:ea typeface="Arial"/>
              <a:cs typeface="Arial"/>
              <a:sym typeface="Arial"/>
            </a:endParaRPr>
          </a:p>
        </p:txBody>
      </p:sp>
      <p:pic>
        <p:nvPicPr>
          <p:cNvPr id="860" name="Google Shape;860;p6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861" name="Google Shape;861;p6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62" name="Google Shape;862;p6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863" name="Google Shape;863;p6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864" name="Google Shape;864;p62"/>
          <p:cNvSpPr txBox="1"/>
          <p:nvPr/>
        </p:nvSpPr>
        <p:spPr>
          <a:xfrm>
            <a:off x="539549" y="1419625"/>
            <a:ext cx="6571719"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Research the shop's return and refund policies</a:t>
            </a:r>
            <a:endParaRPr sz="2200" b="1" i="0" u="none" strike="noStrike" cap="none">
              <a:solidFill>
                <a:srgbClr val="000000"/>
              </a:solidFill>
              <a:latin typeface="Calibri"/>
              <a:ea typeface="Calibri"/>
              <a:cs typeface="Calibri"/>
              <a:sym typeface="Calibri"/>
            </a:endParaRPr>
          </a:p>
        </p:txBody>
      </p:sp>
      <p:sp>
        <p:nvSpPr>
          <p:cNvPr id="865" name="Google Shape;865;p62"/>
          <p:cNvSpPr txBox="1"/>
          <p:nvPr/>
        </p:nvSpPr>
        <p:spPr>
          <a:xfrm>
            <a:off x="532102" y="2000549"/>
            <a:ext cx="7704900" cy="13233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Before purchasing from an online shop, it is important to research the shop's return and refund policies. A trustworthy online shop will have clear and fair policies to protect your rights as a customer, and will be transparent about these policies before making a purchase.</a:t>
            </a:r>
            <a:endParaRPr/>
          </a:p>
        </p:txBody>
      </p:sp>
      <p:pic>
        <p:nvPicPr>
          <p:cNvPr id="866" name="Google Shape;866;p62"/>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867" name="Google Shape;867;p62"/>
          <p:cNvPicPr preferRelativeResize="0"/>
          <p:nvPr/>
        </p:nvPicPr>
        <p:blipFill>
          <a:blip r:embed="rId7">
            <a:alphaModFix/>
          </a:blip>
          <a:stretch>
            <a:fillRect/>
          </a:stretch>
        </p:blipFill>
        <p:spPr>
          <a:xfrm>
            <a:off x="8172400" y="1419623"/>
            <a:ext cx="914400" cy="914400"/>
          </a:xfrm>
          <a:prstGeom prst="rect">
            <a:avLst/>
          </a:prstGeom>
          <a:noFill/>
          <a:ln>
            <a:noFill/>
          </a:ln>
        </p:spPr>
      </p:pic>
    </p:spTree>
  </p:cSld>
  <p:clrMapOvr>
    <a:masterClrMapping/>
  </p:clrMapOvr>
  <p:transition>
    <p:push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6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4" name="Google Shape;874;p6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How do I know an online-shop is trustworthy?</a:t>
            </a:r>
            <a:endParaRPr sz="2400">
              <a:solidFill>
                <a:schemeClr val="lt1"/>
              </a:solidFill>
            </a:endParaRPr>
          </a:p>
        </p:txBody>
      </p:sp>
      <p:sp>
        <p:nvSpPr>
          <p:cNvPr id="875" name="Google Shape;875;p6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51</a:t>
            </a:r>
            <a:endParaRPr sz="1400" b="0" i="0" u="none" strike="noStrike" cap="none">
              <a:solidFill>
                <a:srgbClr val="000000"/>
              </a:solidFill>
              <a:latin typeface="Arial"/>
              <a:ea typeface="Arial"/>
              <a:cs typeface="Arial"/>
              <a:sym typeface="Arial"/>
            </a:endParaRPr>
          </a:p>
        </p:txBody>
      </p:sp>
      <p:pic>
        <p:nvPicPr>
          <p:cNvPr id="876" name="Google Shape;876;p6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877" name="Google Shape;877;p6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78" name="Google Shape;878;p6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879" name="Google Shape;879;p6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880" name="Google Shape;880;p63"/>
          <p:cNvSpPr txBox="1"/>
          <p:nvPr/>
        </p:nvSpPr>
        <p:spPr>
          <a:xfrm>
            <a:off x="539549" y="1419625"/>
            <a:ext cx="6571719"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Look for a privacy policy.</a:t>
            </a:r>
            <a:endParaRPr sz="2200" b="1" i="0" u="none" strike="noStrike" cap="none">
              <a:solidFill>
                <a:srgbClr val="000000"/>
              </a:solidFill>
              <a:latin typeface="Calibri"/>
              <a:ea typeface="Calibri"/>
              <a:cs typeface="Calibri"/>
              <a:sym typeface="Calibri"/>
            </a:endParaRPr>
          </a:p>
        </p:txBody>
      </p:sp>
      <p:sp>
        <p:nvSpPr>
          <p:cNvPr id="881" name="Google Shape;881;p63"/>
          <p:cNvSpPr txBox="1"/>
          <p:nvPr/>
        </p:nvSpPr>
        <p:spPr>
          <a:xfrm>
            <a:off x="532102" y="2000549"/>
            <a:ext cx="7704900" cy="16311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A trustworthy online shop will have a clearly stated privacy policy that explains how they collect, use, and protect your personal and financial information. This policy should be easy to find and understand and give you the information you need to make an informed decision about whether to shop at the online store.</a:t>
            </a:r>
            <a:endParaRPr/>
          </a:p>
        </p:txBody>
      </p:sp>
      <p:pic>
        <p:nvPicPr>
          <p:cNvPr id="882" name="Google Shape;882;p63"/>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883" name="Google Shape;883;p63"/>
          <p:cNvPicPr preferRelativeResize="0"/>
          <p:nvPr/>
        </p:nvPicPr>
        <p:blipFill>
          <a:blip r:embed="rId7">
            <a:alphaModFix/>
          </a:blip>
          <a:stretch>
            <a:fillRect/>
          </a:stretch>
        </p:blipFill>
        <p:spPr>
          <a:xfrm>
            <a:off x="8172400" y="1419623"/>
            <a:ext cx="914400" cy="914400"/>
          </a:xfrm>
          <a:prstGeom prst="rect">
            <a:avLst/>
          </a:prstGeom>
          <a:noFill/>
          <a:ln>
            <a:noFill/>
          </a:ln>
        </p:spPr>
      </p:pic>
    </p:spTree>
  </p:cSld>
  <p:clrMapOvr>
    <a:masterClrMapping/>
  </p:clrMapOvr>
  <p:transition>
    <p:push dir="r"/>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8"/>
        <p:cNvGrpSpPr/>
        <p:nvPr/>
      </p:nvGrpSpPr>
      <p:grpSpPr>
        <a:xfrm>
          <a:off x="0" y="0"/>
          <a:ext cx="0" cy="0"/>
          <a:chOff x="0" y="0"/>
          <a:chExt cx="0" cy="0"/>
        </a:xfrm>
      </p:grpSpPr>
      <p:grpSp>
        <p:nvGrpSpPr>
          <p:cNvPr id="889" name="Google Shape;889;p64"/>
          <p:cNvGrpSpPr/>
          <p:nvPr/>
        </p:nvGrpSpPr>
        <p:grpSpPr>
          <a:xfrm>
            <a:off x="3491883" y="-20537"/>
            <a:ext cx="5626094" cy="4918933"/>
            <a:chOff x="0" y="0"/>
            <a:chExt cx="31038" cy="95810"/>
          </a:xfrm>
        </p:grpSpPr>
        <p:sp>
          <p:nvSpPr>
            <p:cNvPr id="890" name="Google Shape;890;p64"/>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891" name="Google Shape;891;p64"/>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892" name="Google Shape;892;p64"/>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893" name="Google Shape;893;p64"/>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Follow us on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894" name="Google Shape;894;p64"/>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895" name="Google Shape;895;p64"/>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896" name="Google Shape;896;p64"/>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897" name="Google Shape;897;p64"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898" name="Google Shape;898;p64"/>
          <p:cNvPicPr preferRelativeResize="0"/>
          <p:nvPr/>
        </p:nvPicPr>
        <p:blipFill rotWithShape="1">
          <a:blip r:embed="rId6">
            <a:alphaModFix/>
          </a:blip>
          <a:srcRect/>
          <a:stretch/>
        </p:blipFill>
        <p:spPr>
          <a:xfrm>
            <a:off x="6335625" y="4504601"/>
            <a:ext cx="2707523" cy="568475"/>
          </a:xfrm>
          <a:prstGeom prst="rect">
            <a:avLst/>
          </a:prstGeom>
          <a:noFill/>
          <a:ln>
            <a:noFill/>
          </a:ln>
        </p:spPr>
      </p:pic>
    </p:spTree>
  </p:cSld>
  <p:clrMapOvr>
    <a:masterClrMapping/>
  </p:clrMapOvr>
  <p:transition>
    <p:push dir="r"/>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3"/>
        <p:cNvGrpSpPr/>
        <p:nvPr/>
      </p:nvGrpSpPr>
      <p:grpSpPr>
        <a:xfrm>
          <a:off x="0" y="0"/>
          <a:ext cx="0" cy="0"/>
          <a:chOff x="0" y="0"/>
          <a:chExt cx="0" cy="0"/>
        </a:xfrm>
      </p:grpSpPr>
      <p:sp>
        <p:nvSpPr>
          <p:cNvPr id="904" name="Google Shape;904;p65"/>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905" name="Google Shape;905;p65"/>
          <p:cNvGrpSpPr/>
          <p:nvPr/>
        </p:nvGrpSpPr>
        <p:grpSpPr>
          <a:xfrm>
            <a:off x="251520" y="-9534"/>
            <a:ext cx="8919571" cy="5260856"/>
            <a:chOff x="216024" y="-27709"/>
            <a:chExt cx="8919571" cy="5260856"/>
          </a:xfrm>
        </p:grpSpPr>
        <p:sp>
          <p:nvSpPr>
            <p:cNvPr id="906" name="Google Shape;906;p65"/>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907" name="Google Shape;907;p65"/>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908" name="Google Shape;908;p65"/>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909" name="Google Shape;909;p65"/>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910" name="Google Shape;910;p65"/>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e-payment</a:t>
            </a:r>
            <a:endParaRPr sz="3600" b="1">
              <a:solidFill>
                <a:srgbClr val="1F108C"/>
              </a:solidFill>
            </a:endParaRPr>
          </a:p>
        </p:txBody>
      </p:sp>
      <p:sp>
        <p:nvSpPr>
          <p:cNvPr id="911" name="Google Shape;911;p65"/>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Developed by Polygonal   |     </a:t>
            </a:r>
            <a:r>
              <a:rPr lang="en-US" sz="900" b="0" i="0" u="none" strike="noStrike" cap="none">
                <a:solidFill>
                  <a:srgbClr val="1F108C"/>
                </a:solidFill>
                <a:latin typeface="Calibri"/>
                <a:ea typeface="Calibri"/>
                <a:cs typeface="Calibri"/>
                <a:sym typeface="Calibri"/>
              </a:rPr>
              <a:t>Dec, 2022</a:t>
            </a:r>
            <a:endParaRPr sz="1400" b="0" i="0" u="none" strike="noStrike" cap="none">
              <a:solidFill>
                <a:srgbClr val="000000"/>
              </a:solidFill>
              <a:latin typeface="Arial"/>
              <a:ea typeface="Arial"/>
              <a:cs typeface="Arial"/>
              <a:sym typeface="Arial"/>
            </a:endParaRPr>
          </a:p>
        </p:txBody>
      </p:sp>
      <p:sp>
        <p:nvSpPr>
          <p:cNvPr id="912" name="Google Shape;912;p65"/>
          <p:cNvSpPr txBox="1">
            <a:spLocks noGrp="1"/>
          </p:cNvSpPr>
          <p:nvPr>
            <p:ph type="subTitle" idx="1"/>
          </p:nvPr>
        </p:nvSpPr>
        <p:spPr>
          <a:xfrm>
            <a:off x="5275304" y="2770339"/>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endParaRPr sz="8000" b="1">
              <a:solidFill>
                <a:srgbClr val="1F108C"/>
              </a:solidFill>
            </a:endParaRPr>
          </a:p>
          <a:p>
            <a:pPr marL="0" lvl="0" indent="0" algn="ctr" rtl="0">
              <a:lnSpc>
                <a:spcPct val="100000"/>
              </a:lnSpc>
              <a:spcBef>
                <a:spcPts val="0"/>
              </a:spcBef>
              <a:spcAft>
                <a:spcPts val="0"/>
              </a:spcAft>
              <a:buClr>
                <a:srgbClr val="1F108C"/>
              </a:buClr>
              <a:buSzPct val="100000"/>
              <a:buNone/>
            </a:pPr>
            <a:r>
              <a:rPr lang="en-US" sz="8000" b="1">
                <a:solidFill>
                  <a:srgbClr val="1F108C"/>
                </a:solidFill>
              </a:rPr>
              <a:t>How do I use … ?</a:t>
            </a:r>
            <a:endParaRPr sz="8000" b="1">
              <a:solidFill>
                <a:srgbClr val="1F108C"/>
              </a:solidFill>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360"/>
              </a:spcBef>
              <a:spcAft>
                <a:spcPts val="0"/>
              </a:spcAft>
              <a:buClr>
                <a:srgbClr val="1F108C"/>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913" name="Google Shape;913;p65" descr="Logo&#10;&#10;Description automatically generated with medium confidence"/>
          <p:cNvPicPr preferRelativeResize="0"/>
          <p:nvPr/>
        </p:nvPicPr>
        <p:blipFill rotWithShape="1">
          <a:blip r:embed="rId5">
            <a:alphaModFix/>
          </a:blip>
          <a:srcRect/>
          <a:stretch/>
        </p:blipFill>
        <p:spPr>
          <a:xfrm>
            <a:off x="6078844" y="-9534"/>
            <a:ext cx="3065157" cy="1354107"/>
          </a:xfrm>
          <a:prstGeom prst="rect">
            <a:avLst/>
          </a:prstGeom>
          <a:noFill/>
          <a:ln>
            <a:noFill/>
          </a:ln>
        </p:spPr>
      </p:pic>
      <p:pic>
        <p:nvPicPr>
          <p:cNvPr id="914" name="Google Shape;914;p65"/>
          <p:cNvPicPr preferRelativeResize="0"/>
          <p:nvPr/>
        </p:nvPicPr>
        <p:blipFill rotWithShape="1">
          <a:blip r:embed="rId6">
            <a:alphaModFix/>
          </a:blip>
          <a:srcRect/>
          <a:stretch/>
        </p:blipFill>
        <p:spPr>
          <a:xfrm>
            <a:off x="6335625" y="4504601"/>
            <a:ext cx="2707523" cy="568475"/>
          </a:xfrm>
          <a:prstGeom prst="rect">
            <a:avLst/>
          </a:prstGeom>
          <a:noFill/>
          <a:ln>
            <a:noFill/>
          </a:ln>
        </p:spPr>
      </p:pic>
      <p:sp>
        <p:nvSpPr>
          <p:cNvPr id="915" name="Google Shape;915;p65"/>
          <p:cNvSpPr txBox="1"/>
          <p:nvPr/>
        </p:nvSpPr>
        <p:spPr>
          <a:xfrm>
            <a:off x="6027375" y="3790575"/>
            <a:ext cx="3000000" cy="8097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1000"/>
              </a:spcAft>
              <a:buClr>
                <a:srgbClr val="000000"/>
              </a:buClr>
              <a:buSzPts val="700"/>
              <a:buFont typeface="Arial"/>
              <a:buNone/>
            </a:pPr>
            <a:r>
              <a:rPr lang="en-US" sz="700">
                <a:solidFill>
                  <a:srgbClr val="00005F"/>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700" i="0" u="none" strike="noStrike" cap="none">
              <a:solidFill>
                <a:srgbClr val="00005F"/>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6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2" name="Google Shape;922;p6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How do I set up and use a PayPal-Account?</a:t>
            </a:r>
            <a:endParaRPr sz="2400">
              <a:solidFill>
                <a:schemeClr val="lt1"/>
              </a:solidFill>
            </a:endParaRPr>
          </a:p>
        </p:txBody>
      </p:sp>
      <p:sp>
        <p:nvSpPr>
          <p:cNvPr id="923" name="Google Shape;923;p6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54</a:t>
            </a:r>
            <a:endParaRPr sz="1400" b="0" i="0" u="none" strike="noStrike" cap="none">
              <a:solidFill>
                <a:srgbClr val="000000"/>
              </a:solidFill>
              <a:latin typeface="Arial"/>
              <a:ea typeface="Arial"/>
              <a:cs typeface="Arial"/>
              <a:sym typeface="Arial"/>
            </a:endParaRPr>
          </a:p>
        </p:txBody>
      </p:sp>
      <p:pic>
        <p:nvPicPr>
          <p:cNvPr id="924" name="Google Shape;924;p6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925" name="Google Shape;925;p6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26" name="Google Shape;926;p6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927" name="Google Shape;927;p6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928" name="Google Shape;928;p66"/>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929" name="Google Shape;929;p66"/>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930" name="Google Shape;930;p66"/>
          <p:cNvSpPr txBox="1"/>
          <p:nvPr/>
        </p:nvSpPr>
        <p:spPr>
          <a:xfrm>
            <a:off x="585479" y="1699700"/>
            <a:ext cx="7986900" cy="330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800">
                <a:latin typeface="Calibri"/>
                <a:ea typeface="Calibri"/>
                <a:cs typeface="Calibri"/>
                <a:sym typeface="Calibri"/>
              </a:rPr>
              <a:t>How to set up PayPal on your phone.</a:t>
            </a: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AutoNum type="arabicPeriod"/>
            </a:pPr>
            <a:r>
              <a:rPr lang="en-US" sz="1800">
                <a:latin typeface="Calibri"/>
                <a:ea typeface="Calibri"/>
                <a:cs typeface="Calibri"/>
                <a:sym typeface="Calibri"/>
              </a:rPr>
              <a:t>iPhone: If you have an iPhone go to the App Store </a:t>
            </a:r>
            <a:endParaRPr sz="1800">
              <a:latin typeface="Calibri"/>
              <a:ea typeface="Calibri"/>
              <a:cs typeface="Calibri"/>
              <a:sym typeface="Calibri"/>
            </a:endParaRPr>
          </a:p>
          <a:p>
            <a:pPr marL="457200" marR="0" lvl="0" indent="0" algn="l" rtl="0">
              <a:lnSpc>
                <a:spcPct val="100000"/>
              </a:lnSpc>
              <a:spcBef>
                <a:spcPts val="0"/>
              </a:spcBef>
              <a:spcAft>
                <a:spcPts val="0"/>
              </a:spcAft>
              <a:buNone/>
            </a:pPr>
            <a:r>
              <a:rPr lang="en-US" sz="1800">
                <a:latin typeface="Calibri"/>
                <a:ea typeface="Calibri"/>
                <a:cs typeface="Calibri"/>
                <a:sym typeface="Calibri"/>
              </a:rPr>
              <a:t>Not iPhone: If you don't have an iPhone go to the Play Store </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AutoNum type="arabicPeriod"/>
            </a:pPr>
            <a:r>
              <a:rPr lang="en-US" sz="1800">
                <a:latin typeface="Calibri"/>
                <a:ea typeface="Calibri"/>
                <a:cs typeface="Calibri"/>
                <a:sym typeface="Calibri"/>
              </a:rPr>
              <a:t>Click into the search Tab and enter “PayPal” and press “search”</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AutoNum type="arabicPeriod"/>
            </a:pPr>
            <a:r>
              <a:rPr lang="en-US" sz="1800">
                <a:latin typeface="Calibri"/>
                <a:ea typeface="Calibri"/>
                <a:cs typeface="Calibri"/>
                <a:sym typeface="Calibri"/>
              </a:rPr>
              <a:t>In the results the PayPal App will show with an Icon that will look like this </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AutoNum type="arabicPeriod"/>
            </a:pPr>
            <a:r>
              <a:rPr lang="en-US" sz="1800">
                <a:latin typeface="Calibri"/>
                <a:ea typeface="Calibri"/>
                <a:cs typeface="Calibri"/>
                <a:sym typeface="Calibri"/>
              </a:rPr>
              <a:t>Click on the PayPal search result</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AutoNum type="arabicPeriod"/>
            </a:pPr>
            <a:r>
              <a:rPr lang="en-US" sz="1800">
                <a:latin typeface="Calibri"/>
                <a:ea typeface="Calibri"/>
                <a:cs typeface="Calibri"/>
                <a:sym typeface="Calibri"/>
              </a:rPr>
              <a:t>Click on “install”</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AutoNum type="arabicPeriod"/>
            </a:pPr>
            <a:r>
              <a:rPr lang="en-US" sz="1800">
                <a:latin typeface="Calibri"/>
                <a:ea typeface="Calibri"/>
                <a:cs typeface="Calibri"/>
                <a:sym typeface="Calibri"/>
              </a:rPr>
              <a:t>Once it is installed, open PayPal by clicking on the app icon</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AutoNum type="arabicPeriod"/>
            </a:pPr>
            <a:r>
              <a:rPr lang="en-US" sz="1800">
                <a:latin typeface="Calibri"/>
                <a:ea typeface="Calibri"/>
                <a:cs typeface="Calibri"/>
                <a:sym typeface="Calibri"/>
              </a:rPr>
              <a:t>Click on “Sign up” and fill in all the necessary information.</a:t>
            </a:r>
            <a:endParaRPr sz="1800">
              <a:latin typeface="Calibri"/>
              <a:ea typeface="Calibri"/>
              <a:cs typeface="Calibri"/>
              <a:sym typeface="Calibri"/>
            </a:endParaRPr>
          </a:p>
          <a:p>
            <a:pPr marL="0" marR="0" lvl="0" indent="0" algn="l" rtl="0">
              <a:lnSpc>
                <a:spcPct val="115000"/>
              </a:lnSpc>
              <a:spcBef>
                <a:spcPts val="600"/>
              </a:spcBef>
              <a:spcAft>
                <a:spcPts val="60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pic>
        <p:nvPicPr>
          <p:cNvPr id="931" name="Google Shape;931;p66"/>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932" name="Google Shape;932;p66"/>
          <p:cNvPicPr preferRelativeResize="0"/>
          <p:nvPr/>
        </p:nvPicPr>
        <p:blipFill>
          <a:blip r:embed="rId7">
            <a:alphaModFix/>
          </a:blip>
          <a:stretch>
            <a:fillRect/>
          </a:stretch>
        </p:blipFill>
        <p:spPr>
          <a:xfrm>
            <a:off x="5874875" y="2061075"/>
            <a:ext cx="491250" cy="510675"/>
          </a:xfrm>
          <a:prstGeom prst="rect">
            <a:avLst/>
          </a:prstGeom>
          <a:noFill/>
          <a:ln>
            <a:noFill/>
          </a:ln>
        </p:spPr>
      </p:pic>
      <p:pic>
        <p:nvPicPr>
          <p:cNvPr id="933" name="Google Shape;933;p66"/>
          <p:cNvPicPr preferRelativeResize="0"/>
          <p:nvPr/>
        </p:nvPicPr>
        <p:blipFill>
          <a:blip r:embed="rId8">
            <a:alphaModFix/>
          </a:blip>
          <a:stretch>
            <a:fillRect/>
          </a:stretch>
        </p:blipFill>
        <p:spPr>
          <a:xfrm>
            <a:off x="6665862" y="2524325"/>
            <a:ext cx="1719907" cy="400200"/>
          </a:xfrm>
          <a:prstGeom prst="rect">
            <a:avLst/>
          </a:prstGeom>
          <a:noFill/>
          <a:ln>
            <a:noFill/>
          </a:ln>
        </p:spPr>
      </p:pic>
      <p:pic>
        <p:nvPicPr>
          <p:cNvPr id="934" name="Google Shape;934;p66"/>
          <p:cNvPicPr preferRelativeResize="0"/>
          <p:nvPr/>
        </p:nvPicPr>
        <p:blipFill>
          <a:blip r:embed="rId9">
            <a:alphaModFix/>
          </a:blip>
          <a:stretch>
            <a:fillRect/>
          </a:stretch>
        </p:blipFill>
        <p:spPr>
          <a:xfrm>
            <a:off x="7987885" y="2973568"/>
            <a:ext cx="510677" cy="691175"/>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3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3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3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3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6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1" name="Google Shape;941;p6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How do I set up and use a PayPal-Account?</a:t>
            </a:r>
            <a:endParaRPr sz="2400">
              <a:solidFill>
                <a:schemeClr val="lt1"/>
              </a:solidFill>
            </a:endParaRPr>
          </a:p>
        </p:txBody>
      </p:sp>
      <p:sp>
        <p:nvSpPr>
          <p:cNvPr id="942" name="Google Shape;942;p6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55</a:t>
            </a:r>
            <a:endParaRPr sz="1400" b="0" i="0" u="none" strike="noStrike" cap="none">
              <a:solidFill>
                <a:srgbClr val="000000"/>
              </a:solidFill>
              <a:latin typeface="Arial"/>
              <a:ea typeface="Arial"/>
              <a:cs typeface="Arial"/>
              <a:sym typeface="Arial"/>
            </a:endParaRPr>
          </a:p>
        </p:txBody>
      </p:sp>
      <p:pic>
        <p:nvPicPr>
          <p:cNvPr id="943" name="Google Shape;943;p6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944" name="Google Shape;944;p6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45" name="Google Shape;945;p6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946" name="Google Shape;946;p6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947" name="Google Shape;947;p67"/>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948" name="Google Shape;948;p67"/>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949" name="Google Shape;949;p67"/>
          <p:cNvSpPr txBox="1"/>
          <p:nvPr/>
        </p:nvSpPr>
        <p:spPr>
          <a:xfrm>
            <a:off x="585479" y="1699700"/>
            <a:ext cx="7986900" cy="1369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800">
                <a:latin typeface="Calibri"/>
                <a:ea typeface="Calibri"/>
                <a:cs typeface="Calibri"/>
                <a:sym typeface="Calibri"/>
              </a:rPr>
              <a:t>8. Add your phone number and </a:t>
            </a:r>
            <a:br>
              <a:rPr lang="en-US" sz="1800">
                <a:latin typeface="Calibri"/>
                <a:ea typeface="Calibri"/>
                <a:cs typeface="Calibri"/>
                <a:sym typeface="Calibri"/>
              </a:rPr>
            </a:br>
            <a:r>
              <a:rPr lang="en-US" sz="1800">
                <a:latin typeface="Calibri"/>
                <a:ea typeface="Calibri"/>
                <a:cs typeface="Calibri"/>
                <a:sym typeface="Calibri"/>
              </a:rPr>
              <a:t>click next: </a:t>
            </a: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800">
              <a:latin typeface="Calibri"/>
              <a:ea typeface="Calibri"/>
              <a:cs typeface="Calibri"/>
              <a:sym typeface="Calibri"/>
            </a:endParaRPr>
          </a:p>
          <a:p>
            <a:pPr marL="0" marR="0" lvl="0" indent="0" algn="l" rtl="0">
              <a:lnSpc>
                <a:spcPct val="115000"/>
              </a:lnSpc>
              <a:spcBef>
                <a:spcPts val="600"/>
              </a:spcBef>
              <a:spcAft>
                <a:spcPts val="60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pic>
        <p:nvPicPr>
          <p:cNvPr id="950" name="Google Shape;950;p67"/>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951" name="Google Shape;951;p67"/>
          <p:cNvPicPr preferRelativeResize="0"/>
          <p:nvPr/>
        </p:nvPicPr>
        <p:blipFill>
          <a:blip r:embed="rId7">
            <a:alphaModFix/>
          </a:blip>
          <a:stretch>
            <a:fillRect/>
          </a:stretch>
        </p:blipFill>
        <p:spPr>
          <a:xfrm>
            <a:off x="680875" y="2365475"/>
            <a:ext cx="2130823" cy="2018675"/>
          </a:xfrm>
          <a:prstGeom prst="rect">
            <a:avLst/>
          </a:prstGeom>
          <a:noFill/>
          <a:ln>
            <a:noFill/>
          </a:ln>
        </p:spPr>
      </p:pic>
      <p:sp>
        <p:nvSpPr>
          <p:cNvPr id="952" name="Google Shape;952;p67"/>
          <p:cNvSpPr txBox="1"/>
          <p:nvPr/>
        </p:nvSpPr>
        <p:spPr>
          <a:xfrm>
            <a:off x="4398150" y="1699700"/>
            <a:ext cx="4432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Calibri"/>
                <a:ea typeface="Calibri"/>
                <a:cs typeface="Calibri"/>
                <a:sym typeface="Calibri"/>
              </a:rPr>
              <a:t>9. Set up your profile and click next:</a:t>
            </a:r>
            <a:endParaRPr sz="1800">
              <a:latin typeface="Calibri"/>
              <a:ea typeface="Calibri"/>
              <a:cs typeface="Calibri"/>
              <a:sym typeface="Calibri"/>
            </a:endParaRPr>
          </a:p>
        </p:txBody>
      </p:sp>
      <p:pic>
        <p:nvPicPr>
          <p:cNvPr id="953" name="Google Shape;953;p67"/>
          <p:cNvPicPr preferRelativeResize="0"/>
          <p:nvPr/>
        </p:nvPicPr>
        <p:blipFill>
          <a:blip r:embed="rId8">
            <a:alphaModFix/>
          </a:blip>
          <a:stretch>
            <a:fillRect/>
          </a:stretch>
        </p:blipFill>
        <p:spPr>
          <a:xfrm>
            <a:off x="4631125" y="2161400"/>
            <a:ext cx="1867875" cy="268605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6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0" name="Google Shape;960;p68"/>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How do I set up and use a PayPal-Account?</a:t>
            </a:r>
            <a:endParaRPr sz="2400">
              <a:solidFill>
                <a:schemeClr val="lt1"/>
              </a:solidFill>
            </a:endParaRPr>
          </a:p>
        </p:txBody>
      </p:sp>
      <p:sp>
        <p:nvSpPr>
          <p:cNvPr id="961" name="Google Shape;961;p6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56</a:t>
            </a:r>
            <a:endParaRPr sz="1400" b="0" i="0" u="none" strike="noStrike" cap="none">
              <a:solidFill>
                <a:srgbClr val="000000"/>
              </a:solidFill>
              <a:latin typeface="Arial"/>
              <a:ea typeface="Arial"/>
              <a:cs typeface="Arial"/>
              <a:sym typeface="Arial"/>
            </a:endParaRPr>
          </a:p>
        </p:txBody>
      </p:sp>
      <p:pic>
        <p:nvPicPr>
          <p:cNvPr id="962" name="Google Shape;962;p68"/>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963" name="Google Shape;963;p6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64" name="Google Shape;964;p68"/>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965" name="Google Shape;965;p68"/>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966" name="Google Shape;966;p68"/>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967" name="Google Shape;967;p68"/>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968" name="Google Shape;968;p68"/>
          <p:cNvSpPr txBox="1"/>
          <p:nvPr/>
        </p:nvSpPr>
        <p:spPr>
          <a:xfrm>
            <a:off x="585479" y="1699700"/>
            <a:ext cx="7986900" cy="1369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800">
                <a:latin typeface="Calibri"/>
                <a:ea typeface="Calibri"/>
                <a:cs typeface="Calibri"/>
                <a:sym typeface="Calibri"/>
              </a:rPr>
              <a:t>10. Now add your address and then</a:t>
            </a:r>
            <a:br>
              <a:rPr lang="en-US" sz="1800">
                <a:latin typeface="Calibri"/>
                <a:ea typeface="Calibri"/>
                <a:cs typeface="Calibri"/>
                <a:sym typeface="Calibri"/>
              </a:rPr>
            </a:br>
            <a:r>
              <a:rPr lang="en-US" sz="1800">
                <a:latin typeface="Calibri"/>
                <a:ea typeface="Calibri"/>
                <a:cs typeface="Calibri"/>
                <a:sym typeface="Calibri"/>
              </a:rPr>
              <a:t>agree and create account: </a:t>
            </a: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800">
              <a:latin typeface="Calibri"/>
              <a:ea typeface="Calibri"/>
              <a:cs typeface="Calibri"/>
              <a:sym typeface="Calibri"/>
            </a:endParaRPr>
          </a:p>
          <a:p>
            <a:pPr marL="0" marR="0" lvl="0" indent="0" algn="l" rtl="0">
              <a:lnSpc>
                <a:spcPct val="115000"/>
              </a:lnSpc>
              <a:spcBef>
                <a:spcPts val="600"/>
              </a:spcBef>
              <a:spcAft>
                <a:spcPts val="60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pic>
        <p:nvPicPr>
          <p:cNvPr id="969" name="Google Shape;969;p68"/>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970" name="Google Shape;970;p68"/>
          <p:cNvSpPr txBox="1"/>
          <p:nvPr/>
        </p:nvSpPr>
        <p:spPr>
          <a:xfrm>
            <a:off x="4398150" y="1699700"/>
            <a:ext cx="4432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Calibri"/>
                <a:ea typeface="Calibri"/>
                <a:cs typeface="Calibri"/>
                <a:sym typeface="Calibri"/>
              </a:rPr>
              <a:t>11. You might be asked to link a debit or credit card - which you can do or skip:</a:t>
            </a:r>
            <a:endParaRPr sz="1800">
              <a:latin typeface="Calibri"/>
              <a:ea typeface="Calibri"/>
              <a:cs typeface="Calibri"/>
              <a:sym typeface="Calibri"/>
            </a:endParaRPr>
          </a:p>
        </p:txBody>
      </p:sp>
      <p:pic>
        <p:nvPicPr>
          <p:cNvPr id="971" name="Google Shape;971;p68"/>
          <p:cNvPicPr preferRelativeResize="0"/>
          <p:nvPr/>
        </p:nvPicPr>
        <p:blipFill>
          <a:blip r:embed="rId7">
            <a:alphaModFix/>
          </a:blip>
          <a:stretch>
            <a:fillRect/>
          </a:stretch>
        </p:blipFill>
        <p:spPr>
          <a:xfrm>
            <a:off x="865750" y="2400750"/>
            <a:ext cx="1955575" cy="1283900"/>
          </a:xfrm>
          <a:prstGeom prst="rect">
            <a:avLst/>
          </a:prstGeom>
          <a:noFill/>
          <a:ln>
            <a:noFill/>
          </a:ln>
        </p:spPr>
      </p:pic>
      <p:pic>
        <p:nvPicPr>
          <p:cNvPr id="972" name="Google Shape;972;p68"/>
          <p:cNvPicPr preferRelativeResize="0"/>
          <p:nvPr/>
        </p:nvPicPr>
        <p:blipFill>
          <a:blip r:embed="rId8">
            <a:alphaModFix/>
          </a:blip>
          <a:stretch>
            <a:fillRect/>
          </a:stretch>
        </p:blipFill>
        <p:spPr>
          <a:xfrm>
            <a:off x="4707000" y="2665000"/>
            <a:ext cx="2317789" cy="176920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6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9" name="Google Shape;979;p6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How do I set up and use a PayPal-Account?</a:t>
            </a:r>
            <a:endParaRPr sz="2400">
              <a:solidFill>
                <a:schemeClr val="lt1"/>
              </a:solidFill>
            </a:endParaRPr>
          </a:p>
        </p:txBody>
      </p:sp>
      <p:sp>
        <p:nvSpPr>
          <p:cNvPr id="980" name="Google Shape;980;p6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57</a:t>
            </a:r>
            <a:endParaRPr sz="1400" b="0" i="0" u="none" strike="noStrike" cap="none">
              <a:solidFill>
                <a:srgbClr val="000000"/>
              </a:solidFill>
              <a:latin typeface="Arial"/>
              <a:ea typeface="Arial"/>
              <a:cs typeface="Arial"/>
              <a:sym typeface="Arial"/>
            </a:endParaRPr>
          </a:p>
        </p:txBody>
      </p:sp>
      <p:pic>
        <p:nvPicPr>
          <p:cNvPr id="981" name="Google Shape;981;p6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982" name="Google Shape;982;p6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83" name="Google Shape;983;p6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984" name="Google Shape;984;p69"/>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985" name="Google Shape;985;p69"/>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986" name="Google Shape;986;p69"/>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987" name="Google Shape;987;p69"/>
          <p:cNvSpPr txBox="1"/>
          <p:nvPr/>
        </p:nvSpPr>
        <p:spPr>
          <a:xfrm>
            <a:off x="585479" y="1699700"/>
            <a:ext cx="7986900" cy="1369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800">
                <a:latin typeface="Calibri"/>
                <a:ea typeface="Calibri"/>
                <a:cs typeface="Calibri"/>
                <a:sym typeface="Calibri"/>
              </a:rPr>
              <a:t>12. You will now be asked to sync </a:t>
            </a:r>
            <a:br>
              <a:rPr lang="en-US" sz="1800">
                <a:latin typeface="Calibri"/>
                <a:ea typeface="Calibri"/>
                <a:cs typeface="Calibri"/>
                <a:sym typeface="Calibri"/>
              </a:rPr>
            </a:br>
            <a:r>
              <a:rPr lang="en-US" sz="1800">
                <a:latin typeface="Calibri"/>
                <a:ea typeface="Calibri"/>
                <a:cs typeface="Calibri"/>
                <a:sym typeface="Calibri"/>
              </a:rPr>
              <a:t>your contacts (recommend to skip): </a:t>
            </a: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800">
              <a:latin typeface="Calibri"/>
              <a:ea typeface="Calibri"/>
              <a:cs typeface="Calibri"/>
              <a:sym typeface="Calibri"/>
            </a:endParaRPr>
          </a:p>
          <a:p>
            <a:pPr marL="0" marR="0" lvl="0" indent="0" algn="l" rtl="0">
              <a:lnSpc>
                <a:spcPct val="115000"/>
              </a:lnSpc>
              <a:spcBef>
                <a:spcPts val="600"/>
              </a:spcBef>
              <a:spcAft>
                <a:spcPts val="60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pic>
        <p:nvPicPr>
          <p:cNvPr id="988" name="Google Shape;988;p69"/>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989" name="Google Shape;989;p69"/>
          <p:cNvSpPr txBox="1"/>
          <p:nvPr/>
        </p:nvSpPr>
        <p:spPr>
          <a:xfrm>
            <a:off x="4398150" y="1699700"/>
            <a:ext cx="44322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Calibri"/>
                <a:ea typeface="Calibri"/>
                <a:cs typeface="Calibri"/>
                <a:sym typeface="Calibri"/>
              </a:rPr>
              <a:t>13. Now you will get to the </a:t>
            </a:r>
            <a:br>
              <a:rPr lang="en-US" sz="1800">
                <a:latin typeface="Calibri"/>
                <a:ea typeface="Calibri"/>
                <a:cs typeface="Calibri"/>
                <a:sym typeface="Calibri"/>
              </a:rPr>
            </a:br>
            <a:r>
              <a:rPr lang="en-US" sz="1800">
                <a:latin typeface="Calibri"/>
                <a:ea typeface="Calibri"/>
                <a:cs typeface="Calibri"/>
                <a:sym typeface="Calibri"/>
              </a:rPr>
              <a:t>start screen.</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r>
              <a:rPr lang="en-US" sz="1800">
                <a:latin typeface="Calibri"/>
                <a:ea typeface="Calibri"/>
                <a:cs typeface="Calibri"/>
                <a:sym typeface="Calibri"/>
              </a:rPr>
              <a:t>To link a bank account or </a:t>
            </a:r>
            <a:br>
              <a:rPr lang="en-US" sz="1800">
                <a:latin typeface="Calibri"/>
                <a:ea typeface="Calibri"/>
                <a:cs typeface="Calibri"/>
                <a:sym typeface="Calibri"/>
              </a:rPr>
            </a:br>
            <a:r>
              <a:rPr lang="en-US" sz="1800">
                <a:latin typeface="Calibri"/>
                <a:ea typeface="Calibri"/>
                <a:cs typeface="Calibri"/>
                <a:sym typeface="Calibri"/>
              </a:rPr>
              <a:t>a credit/debit card click on  </a:t>
            </a:r>
            <a:endParaRPr sz="1800">
              <a:latin typeface="Calibri"/>
              <a:ea typeface="Calibri"/>
              <a:cs typeface="Calibri"/>
              <a:sym typeface="Calibri"/>
            </a:endParaRPr>
          </a:p>
        </p:txBody>
      </p:sp>
      <p:pic>
        <p:nvPicPr>
          <p:cNvPr id="990" name="Google Shape;990;p69"/>
          <p:cNvPicPr preferRelativeResize="0"/>
          <p:nvPr/>
        </p:nvPicPr>
        <p:blipFill>
          <a:blip r:embed="rId7">
            <a:alphaModFix/>
          </a:blip>
          <a:stretch>
            <a:fillRect/>
          </a:stretch>
        </p:blipFill>
        <p:spPr>
          <a:xfrm>
            <a:off x="947026" y="2438600"/>
            <a:ext cx="1683206" cy="2332075"/>
          </a:xfrm>
          <a:prstGeom prst="rect">
            <a:avLst/>
          </a:prstGeom>
          <a:noFill/>
          <a:ln>
            <a:noFill/>
          </a:ln>
        </p:spPr>
      </p:pic>
      <p:pic>
        <p:nvPicPr>
          <p:cNvPr id="991" name="Google Shape;991;p69"/>
          <p:cNvPicPr preferRelativeResize="0"/>
          <p:nvPr/>
        </p:nvPicPr>
        <p:blipFill>
          <a:blip r:embed="rId8">
            <a:alphaModFix/>
          </a:blip>
          <a:stretch>
            <a:fillRect/>
          </a:stretch>
        </p:blipFill>
        <p:spPr>
          <a:xfrm>
            <a:off x="7150100" y="1468575"/>
            <a:ext cx="1581651" cy="3125501"/>
          </a:xfrm>
          <a:prstGeom prst="rect">
            <a:avLst/>
          </a:prstGeom>
          <a:noFill/>
          <a:ln>
            <a:noFill/>
          </a:ln>
        </p:spPr>
      </p:pic>
      <p:cxnSp>
        <p:nvCxnSpPr>
          <p:cNvPr id="992" name="Google Shape;992;p69"/>
          <p:cNvCxnSpPr/>
          <p:nvPr/>
        </p:nvCxnSpPr>
        <p:spPr>
          <a:xfrm>
            <a:off x="6994925" y="3087450"/>
            <a:ext cx="1551900" cy="1401600"/>
          </a:xfrm>
          <a:prstGeom prst="straightConnector1">
            <a:avLst/>
          </a:prstGeom>
          <a:noFill/>
          <a:ln w="19050" cap="flat" cmpd="sng">
            <a:solidFill>
              <a:srgbClr val="FF0000"/>
            </a:solidFill>
            <a:prstDash val="solid"/>
            <a:round/>
            <a:headEnd type="none" w="med" len="med"/>
            <a:tailEnd type="triangle" w="med" len="med"/>
          </a:ln>
        </p:spPr>
      </p:cxn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7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9" name="Google Shape;999;p7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How do I set up and use a PayPal-Account?</a:t>
            </a:r>
            <a:endParaRPr sz="2400">
              <a:solidFill>
                <a:schemeClr val="lt1"/>
              </a:solidFill>
            </a:endParaRPr>
          </a:p>
        </p:txBody>
      </p:sp>
      <p:sp>
        <p:nvSpPr>
          <p:cNvPr id="1000" name="Google Shape;1000;p7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58</a:t>
            </a:r>
            <a:endParaRPr sz="1400" b="0" i="0" u="none" strike="noStrike" cap="none">
              <a:solidFill>
                <a:srgbClr val="000000"/>
              </a:solidFill>
              <a:latin typeface="Arial"/>
              <a:ea typeface="Arial"/>
              <a:cs typeface="Arial"/>
              <a:sym typeface="Arial"/>
            </a:endParaRPr>
          </a:p>
        </p:txBody>
      </p:sp>
      <p:pic>
        <p:nvPicPr>
          <p:cNvPr id="1001" name="Google Shape;1001;p7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002" name="Google Shape;1002;p7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03" name="Google Shape;1003;p7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004" name="Google Shape;1004;p7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005" name="Google Shape;1005;p70"/>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006" name="Google Shape;1006;p70"/>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007" name="Google Shape;1007;p70"/>
          <p:cNvSpPr txBox="1"/>
          <p:nvPr/>
        </p:nvSpPr>
        <p:spPr>
          <a:xfrm>
            <a:off x="585479" y="1699700"/>
            <a:ext cx="7986900" cy="1369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800">
                <a:latin typeface="Calibri"/>
                <a:ea typeface="Calibri"/>
                <a:cs typeface="Calibri"/>
                <a:sym typeface="Calibri"/>
              </a:rPr>
              <a:t>14. Clicking on the icon will lead you</a:t>
            </a:r>
            <a:br>
              <a:rPr lang="en-US" sz="1800">
                <a:latin typeface="Calibri"/>
                <a:ea typeface="Calibri"/>
                <a:cs typeface="Calibri"/>
                <a:sym typeface="Calibri"/>
              </a:rPr>
            </a:br>
            <a:r>
              <a:rPr lang="en-US" sz="1800">
                <a:latin typeface="Calibri"/>
                <a:ea typeface="Calibri"/>
                <a:cs typeface="Calibri"/>
                <a:sym typeface="Calibri"/>
              </a:rPr>
              <a:t>here: </a:t>
            </a: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800">
              <a:latin typeface="Calibri"/>
              <a:ea typeface="Calibri"/>
              <a:cs typeface="Calibri"/>
              <a:sym typeface="Calibri"/>
            </a:endParaRPr>
          </a:p>
          <a:p>
            <a:pPr marL="0" marR="0" lvl="0" indent="0" algn="l" rtl="0">
              <a:lnSpc>
                <a:spcPct val="115000"/>
              </a:lnSpc>
              <a:spcBef>
                <a:spcPts val="600"/>
              </a:spcBef>
              <a:spcAft>
                <a:spcPts val="60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pic>
        <p:nvPicPr>
          <p:cNvPr id="1008" name="Google Shape;1008;p70"/>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1009" name="Google Shape;1009;p70"/>
          <p:cNvSpPr txBox="1"/>
          <p:nvPr/>
        </p:nvSpPr>
        <p:spPr>
          <a:xfrm>
            <a:off x="4398150" y="1699700"/>
            <a:ext cx="45804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Calibri"/>
                <a:ea typeface="Calibri"/>
                <a:cs typeface="Calibri"/>
                <a:sym typeface="Calibri"/>
              </a:rPr>
              <a:t>15. To link a bank account click “add banks and cards” and then “Banks”.</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r>
              <a:rPr lang="en-US" sz="1800">
                <a:latin typeface="Calibri"/>
                <a:ea typeface="Calibri"/>
                <a:cs typeface="Calibri"/>
                <a:sym typeface="Calibri"/>
              </a:rPr>
              <a:t>Then you will get to this screen where you have to enter the name of your bank and select it:</a:t>
            </a:r>
            <a:endParaRPr sz="1800">
              <a:latin typeface="Calibri"/>
              <a:ea typeface="Calibri"/>
              <a:cs typeface="Calibri"/>
              <a:sym typeface="Calibri"/>
            </a:endParaRPr>
          </a:p>
        </p:txBody>
      </p:sp>
      <p:pic>
        <p:nvPicPr>
          <p:cNvPr id="1010" name="Google Shape;1010;p70"/>
          <p:cNvPicPr preferRelativeResize="0"/>
          <p:nvPr/>
        </p:nvPicPr>
        <p:blipFill>
          <a:blip r:embed="rId7">
            <a:alphaModFix/>
          </a:blip>
          <a:stretch>
            <a:fillRect/>
          </a:stretch>
        </p:blipFill>
        <p:spPr>
          <a:xfrm>
            <a:off x="1195275" y="2313200"/>
            <a:ext cx="1976425" cy="2615149"/>
          </a:xfrm>
          <a:prstGeom prst="rect">
            <a:avLst/>
          </a:prstGeom>
          <a:noFill/>
          <a:ln>
            <a:noFill/>
          </a:ln>
        </p:spPr>
      </p:pic>
      <p:pic>
        <p:nvPicPr>
          <p:cNvPr id="1011" name="Google Shape;1011;p70"/>
          <p:cNvPicPr preferRelativeResize="0"/>
          <p:nvPr/>
        </p:nvPicPr>
        <p:blipFill>
          <a:blip r:embed="rId8">
            <a:alphaModFix/>
          </a:blip>
          <a:stretch>
            <a:fillRect/>
          </a:stretch>
        </p:blipFill>
        <p:spPr>
          <a:xfrm>
            <a:off x="5107425" y="3269600"/>
            <a:ext cx="2307968" cy="176920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7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8" name="Google Shape;1018;p7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How do I set up and use a PayPal-Account?</a:t>
            </a:r>
            <a:endParaRPr sz="2400">
              <a:solidFill>
                <a:schemeClr val="lt1"/>
              </a:solidFill>
            </a:endParaRPr>
          </a:p>
        </p:txBody>
      </p:sp>
      <p:sp>
        <p:nvSpPr>
          <p:cNvPr id="1019" name="Google Shape;1019;p7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59</a:t>
            </a:r>
            <a:endParaRPr sz="1400" b="0" i="0" u="none" strike="noStrike" cap="none">
              <a:solidFill>
                <a:srgbClr val="000000"/>
              </a:solidFill>
              <a:latin typeface="Arial"/>
              <a:ea typeface="Arial"/>
              <a:cs typeface="Arial"/>
              <a:sym typeface="Arial"/>
            </a:endParaRPr>
          </a:p>
        </p:txBody>
      </p:sp>
      <p:pic>
        <p:nvPicPr>
          <p:cNvPr id="1020" name="Google Shape;1020;p7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021" name="Google Shape;1021;p7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22" name="Google Shape;1022;p7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023" name="Google Shape;1023;p71"/>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024" name="Google Shape;1024;p71"/>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025" name="Google Shape;1025;p71"/>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026" name="Google Shape;1026;p71"/>
          <p:cNvSpPr txBox="1"/>
          <p:nvPr/>
        </p:nvSpPr>
        <p:spPr>
          <a:xfrm>
            <a:off x="585477" y="1699700"/>
            <a:ext cx="3856500" cy="10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800">
                <a:latin typeface="Calibri"/>
                <a:ea typeface="Calibri"/>
                <a:cs typeface="Calibri"/>
                <a:sym typeface="Calibri"/>
              </a:rPr>
              <a:t>16. You will now be asked to enter the</a:t>
            </a:r>
            <a:endParaRPr sz="1800">
              <a:latin typeface="Calibri"/>
              <a:ea typeface="Calibri"/>
              <a:cs typeface="Calibri"/>
              <a:sym typeface="Calibri"/>
            </a:endParaRPr>
          </a:p>
          <a:p>
            <a:pPr marL="0" marR="0" lvl="0" indent="0" algn="l" rtl="0">
              <a:lnSpc>
                <a:spcPct val="100000"/>
              </a:lnSpc>
              <a:spcBef>
                <a:spcPts val="0"/>
              </a:spcBef>
              <a:spcAft>
                <a:spcPts val="0"/>
              </a:spcAft>
              <a:buNone/>
            </a:pPr>
            <a:r>
              <a:rPr lang="en-US" sz="1800">
                <a:latin typeface="Calibri"/>
                <a:ea typeface="Calibri"/>
                <a:cs typeface="Calibri"/>
                <a:sym typeface="Calibri"/>
              </a:rPr>
              <a:t>credentials to your online bank account:</a:t>
            </a:r>
            <a:endParaRPr sz="1800">
              <a:latin typeface="Calibri"/>
              <a:ea typeface="Calibri"/>
              <a:cs typeface="Calibri"/>
              <a:sym typeface="Calibri"/>
            </a:endParaRPr>
          </a:p>
        </p:txBody>
      </p:sp>
      <p:pic>
        <p:nvPicPr>
          <p:cNvPr id="1027" name="Google Shape;1027;p71"/>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1028" name="Google Shape;1028;p71"/>
          <p:cNvSpPr txBox="1"/>
          <p:nvPr/>
        </p:nvSpPr>
        <p:spPr>
          <a:xfrm>
            <a:off x="4398150" y="1699700"/>
            <a:ext cx="44322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Calibri"/>
                <a:ea typeface="Calibri"/>
                <a:cs typeface="Calibri"/>
                <a:sym typeface="Calibri"/>
              </a:rPr>
              <a:t>17. The process after this step might vary from bank to bank/country to country. You will most likely be asked to enter a Pin that was sent to your banking app. Once you have entered it PayPal will check with your bank if the code is correct. If that is the case you will get to an overview where you can select the account you want to connect with your PayPal account. </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p:txBody>
      </p:sp>
      <p:pic>
        <p:nvPicPr>
          <p:cNvPr id="1029" name="Google Shape;1029;p71"/>
          <p:cNvPicPr preferRelativeResize="0"/>
          <p:nvPr/>
        </p:nvPicPr>
        <p:blipFill>
          <a:blip r:embed="rId7">
            <a:alphaModFix/>
          </a:blip>
          <a:stretch>
            <a:fillRect/>
          </a:stretch>
        </p:blipFill>
        <p:spPr>
          <a:xfrm>
            <a:off x="1674000" y="2400750"/>
            <a:ext cx="1572775" cy="2470025"/>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5"/>
        <p:cNvGrpSpPr/>
        <p:nvPr/>
      </p:nvGrpSpPr>
      <p:grpSpPr>
        <a:xfrm>
          <a:off x="0" y="0"/>
          <a:ext cx="0" cy="0"/>
          <a:chOff x="0" y="0"/>
          <a:chExt cx="0" cy="0"/>
        </a:xfrm>
      </p:grpSpPr>
      <p:grpSp>
        <p:nvGrpSpPr>
          <p:cNvPr id="166" name="Google Shape;166;p18"/>
          <p:cNvGrpSpPr/>
          <p:nvPr/>
        </p:nvGrpSpPr>
        <p:grpSpPr>
          <a:xfrm>
            <a:off x="3491883" y="-20537"/>
            <a:ext cx="5643857" cy="4925766"/>
            <a:chOff x="0" y="0"/>
            <a:chExt cx="31136" cy="95943"/>
          </a:xfrm>
        </p:grpSpPr>
        <p:sp>
          <p:nvSpPr>
            <p:cNvPr id="167" name="Google Shape;167;p18"/>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68" name="Google Shape;168;p18"/>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169" name="Google Shape;169;p18"/>
          <p:cNvSpPr/>
          <p:nvPr/>
        </p:nvSpPr>
        <p:spPr>
          <a:xfrm>
            <a:off x="3816424" y="260960"/>
            <a:ext cx="5364088" cy="3847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70" name="Google Shape;170;p18"/>
          <p:cNvSpPr txBox="1"/>
          <p:nvPr/>
        </p:nvSpPr>
        <p:spPr>
          <a:xfrm>
            <a:off x="1115616" y="3626762"/>
            <a:ext cx="243731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Follow us on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171" name="Google Shape;171;p18"/>
          <p:cNvSpPr/>
          <p:nvPr/>
        </p:nvSpPr>
        <p:spPr>
          <a:xfrm>
            <a:off x="-900608" y="830420"/>
            <a:ext cx="5364088" cy="14465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172" name="Google Shape;172;p18"/>
          <p:cNvSpPr/>
          <p:nvPr/>
        </p:nvSpPr>
        <p:spPr>
          <a:xfrm>
            <a:off x="1497572" y="4782848"/>
            <a:ext cx="4514588" cy="3616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173" name="Google Shape;173;p18"/>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174" name="Google Shape;174;p18" descr="Qr code&#10;&#10;Description automatically generated"/>
          <p:cNvPicPr preferRelativeResize="0"/>
          <p:nvPr/>
        </p:nvPicPr>
        <p:blipFill rotWithShape="1">
          <a:blip r:embed="rId5">
            <a:alphaModFix/>
          </a:blip>
          <a:srcRect/>
          <a:stretch/>
        </p:blipFill>
        <p:spPr>
          <a:xfrm>
            <a:off x="1086453" y="1771260"/>
            <a:ext cx="2437314" cy="1600980"/>
          </a:xfrm>
          <a:prstGeom prst="rect">
            <a:avLst/>
          </a:prstGeom>
          <a:noFill/>
          <a:ln>
            <a:noFill/>
          </a:ln>
        </p:spPr>
      </p:pic>
      <p:pic>
        <p:nvPicPr>
          <p:cNvPr id="175" name="Google Shape;175;p18"/>
          <p:cNvPicPr preferRelativeResize="0"/>
          <p:nvPr/>
        </p:nvPicPr>
        <p:blipFill rotWithShape="1">
          <a:blip r:embed="rId6">
            <a:alphaModFix/>
          </a:blip>
          <a:srcRect/>
          <a:stretch/>
        </p:blipFill>
        <p:spPr>
          <a:xfrm>
            <a:off x="6335625" y="4504601"/>
            <a:ext cx="2707523" cy="568475"/>
          </a:xfrm>
          <a:prstGeom prst="rect">
            <a:avLst/>
          </a:prstGeom>
          <a:noFill/>
          <a:ln>
            <a:noFill/>
          </a:ln>
        </p:spPr>
      </p:pic>
    </p:spTree>
  </p:cSld>
  <p:clrMapOvr>
    <a:masterClrMapping/>
  </p:clrMapOvr>
  <p:transition>
    <p:push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7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6" name="Google Shape;1036;p7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How do I make a purchase using PayPal?</a:t>
            </a:r>
            <a:endParaRPr sz="2400">
              <a:solidFill>
                <a:schemeClr val="lt1"/>
              </a:solidFill>
            </a:endParaRPr>
          </a:p>
        </p:txBody>
      </p:sp>
      <p:sp>
        <p:nvSpPr>
          <p:cNvPr id="1037" name="Google Shape;1037;p7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60</a:t>
            </a:r>
            <a:endParaRPr sz="1400" b="0" i="0" u="none" strike="noStrike" cap="none">
              <a:solidFill>
                <a:srgbClr val="000000"/>
              </a:solidFill>
              <a:latin typeface="Arial"/>
              <a:ea typeface="Arial"/>
              <a:cs typeface="Arial"/>
              <a:sym typeface="Arial"/>
            </a:endParaRPr>
          </a:p>
        </p:txBody>
      </p:sp>
      <p:pic>
        <p:nvPicPr>
          <p:cNvPr id="1038" name="Google Shape;1038;p7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039" name="Google Shape;1039;p7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40" name="Google Shape;1040;p7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041" name="Google Shape;1041;p7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042" name="Google Shape;1042;p72"/>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043" name="Google Shape;1043;p72"/>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044" name="Google Shape;1044;p72"/>
          <p:cNvSpPr txBox="1"/>
          <p:nvPr/>
        </p:nvSpPr>
        <p:spPr>
          <a:xfrm>
            <a:off x="585479" y="1462888"/>
            <a:ext cx="7986796" cy="3899499"/>
          </a:xfrm>
          <a:prstGeom prst="rect">
            <a:avLst/>
          </a:prstGeom>
          <a:noFill/>
          <a:ln>
            <a:noFill/>
          </a:ln>
        </p:spPr>
        <p:txBody>
          <a:bodyPr spcFirstLastPara="1" wrap="square" lIns="91425" tIns="91425" rIns="91425" bIns="91425" anchor="t" anchorCtr="0">
            <a:spAutoFit/>
          </a:bodyPr>
          <a:lstStyle/>
          <a:p>
            <a:pPr marL="342900" marR="0" lvl="0" indent="-342900" algn="l" rtl="0">
              <a:lnSpc>
                <a:spcPct val="100000"/>
              </a:lnSpc>
              <a:spcBef>
                <a:spcPts val="0"/>
              </a:spcBef>
              <a:spcAft>
                <a:spcPts val="0"/>
              </a:spcAft>
              <a:buClr>
                <a:srgbClr val="000000"/>
              </a:buClr>
              <a:buSzPts val="1600"/>
              <a:buFont typeface="Arial"/>
              <a:buAutoNum type="arabicPeriod"/>
            </a:pPr>
            <a:r>
              <a:rPr lang="en-US" sz="1600" b="0" i="0" u="none" strike="noStrike" cap="none">
                <a:solidFill>
                  <a:srgbClr val="000000"/>
                </a:solidFill>
                <a:latin typeface="Calibri"/>
                <a:ea typeface="Calibri"/>
                <a:cs typeface="Calibri"/>
                <a:sym typeface="Calibri"/>
              </a:rPr>
              <a:t>Browse the website and find the item you want to purchase.</a:t>
            </a:r>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US" sz="1600" b="0" i="0" u="none" strike="noStrike" cap="none">
                <a:solidFill>
                  <a:srgbClr val="000000"/>
                </a:solidFill>
                <a:latin typeface="Calibri"/>
                <a:ea typeface="Calibri"/>
                <a:cs typeface="Calibri"/>
                <a:sym typeface="Calibri"/>
              </a:rPr>
              <a:t>Add the item to your shopping cart and proceed to checkout.</a:t>
            </a:r>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US" sz="1600" b="0" i="0" u="none" strike="noStrike" cap="none">
                <a:solidFill>
                  <a:srgbClr val="000000"/>
                </a:solidFill>
                <a:latin typeface="Calibri"/>
                <a:ea typeface="Calibri"/>
                <a:cs typeface="Calibri"/>
                <a:sym typeface="Calibri"/>
              </a:rPr>
              <a:t>On the payment page, select PayPal as your payment method.</a:t>
            </a:r>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US" sz="1600" b="0" i="0" u="none" strike="noStrike" cap="none">
                <a:solidFill>
                  <a:srgbClr val="000000"/>
                </a:solidFill>
                <a:latin typeface="Calibri"/>
                <a:ea typeface="Calibri"/>
                <a:cs typeface="Calibri"/>
                <a:sym typeface="Calibri"/>
              </a:rPr>
              <a:t>You'll be redirected to the PayPal website where you'll be prompted to log in to your PayPal account.</a:t>
            </a:r>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US" sz="1600" b="0" i="0" u="none" strike="noStrike" cap="none">
                <a:solidFill>
                  <a:srgbClr val="000000"/>
                </a:solidFill>
                <a:latin typeface="Calibri"/>
                <a:ea typeface="Calibri"/>
                <a:cs typeface="Calibri"/>
                <a:sym typeface="Calibri"/>
              </a:rPr>
              <a:t>Log in to your PayPal account and review the payment details, such as the amount and shipping address.</a:t>
            </a:r>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US" sz="1600" b="0" i="0" u="none" strike="noStrike" cap="none">
                <a:solidFill>
                  <a:srgbClr val="000000"/>
                </a:solidFill>
                <a:latin typeface="Calibri"/>
                <a:ea typeface="Calibri"/>
                <a:cs typeface="Calibri"/>
                <a:sym typeface="Calibri"/>
              </a:rPr>
              <a:t>Confirm the payment by clicking on the "Pay" button.</a:t>
            </a:r>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US" sz="1600" b="0" i="0" u="none" strike="noStrike" cap="none">
                <a:solidFill>
                  <a:srgbClr val="000000"/>
                </a:solidFill>
                <a:latin typeface="Calibri"/>
                <a:ea typeface="Calibri"/>
                <a:cs typeface="Calibri"/>
                <a:sym typeface="Calibri"/>
              </a:rPr>
              <a:t>Once the payment is processed, you'll be redirected back to the website and receive a confirmation email from PayPal indicating that the payment was successful.</a:t>
            </a:r>
            <a:endParaRPr/>
          </a:p>
          <a:p>
            <a:pPr marL="0" marR="0" lvl="0" indent="0" algn="l" rtl="0">
              <a:lnSpc>
                <a:spcPct val="115000"/>
              </a:lnSpc>
              <a:spcBef>
                <a:spcPts val="600"/>
              </a:spcBef>
              <a:spcAft>
                <a:spcPts val="600"/>
              </a:spcAft>
              <a:buNone/>
            </a:pPr>
            <a:r>
              <a:rPr lang="en-US" sz="1600" b="1" i="0" u="none" strike="noStrike" cap="none">
                <a:solidFill>
                  <a:srgbClr val="000000"/>
                </a:solidFill>
                <a:latin typeface="Calibri"/>
                <a:ea typeface="Calibri"/>
                <a:cs typeface="Calibri"/>
                <a:sym typeface="Calibri"/>
              </a:rPr>
              <a:t>Note: The exact steps may vary slightly depending on the website you're using and your specific PayPal account settings.</a:t>
            </a:r>
            <a:endParaRPr sz="1600" b="1" i="0" u="none" strike="noStrike" cap="none">
              <a:solidFill>
                <a:schemeClr val="dk1"/>
              </a:solidFill>
              <a:latin typeface="Calibri"/>
              <a:ea typeface="Calibri"/>
              <a:cs typeface="Calibri"/>
              <a:sym typeface="Calibri"/>
            </a:endParaRPr>
          </a:p>
        </p:txBody>
      </p:sp>
      <p:pic>
        <p:nvPicPr>
          <p:cNvPr id="1045" name="Google Shape;1045;p72"/>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046" name="Google Shape;1046;p72"/>
          <p:cNvPicPr preferRelativeResize="0"/>
          <p:nvPr/>
        </p:nvPicPr>
        <p:blipFill rotWithShape="1">
          <a:blip r:embed="rId7">
            <a:alphaModFix/>
          </a:blip>
          <a:srcRect/>
          <a:stretch/>
        </p:blipFill>
        <p:spPr>
          <a:xfrm>
            <a:off x="6735298" y="1701363"/>
            <a:ext cx="677132" cy="528719"/>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4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7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3" name="Google Shape;1053;p7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Examples for purchase with PayPal</a:t>
            </a:r>
            <a:endParaRPr sz="2400">
              <a:solidFill>
                <a:schemeClr val="lt1"/>
              </a:solidFill>
            </a:endParaRPr>
          </a:p>
        </p:txBody>
      </p:sp>
      <p:sp>
        <p:nvSpPr>
          <p:cNvPr id="1054" name="Google Shape;1054;p7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61</a:t>
            </a:r>
            <a:endParaRPr sz="1400" b="0" i="0" u="none" strike="noStrike" cap="none">
              <a:solidFill>
                <a:srgbClr val="000000"/>
              </a:solidFill>
              <a:latin typeface="Arial"/>
              <a:ea typeface="Arial"/>
              <a:cs typeface="Arial"/>
              <a:sym typeface="Arial"/>
            </a:endParaRPr>
          </a:p>
        </p:txBody>
      </p:sp>
      <p:pic>
        <p:nvPicPr>
          <p:cNvPr id="1055" name="Google Shape;1055;p7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056" name="Google Shape;1056;p7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57" name="Google Shape;1057;p7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058" name="Google Shape;1058;p7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059" name="Google Shape;1059;p73"/>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060" name="Google Shape;1060;p73"/>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061" name="Google Shape;1061;p73"/>
          <p:cNvSpPr txBox="1"/>
          <p:nvPr/>
        </p:nvSpPr>
        <p:spPr>
          <a:xfrm>
            <a:off x="585479" y="1462888"/>
            <a:ext cx="7986900" cy="431100"/>
          </a:xfrm>
          <a:prstGeom prst="rect">
            <a:avLst/>
          </a:prstGeom>
          <a:noFill/>
          <a:ln>
            <a:noFill/>
          </a:ln>
        </p:spPr>
        <p:txBody>
          <a:bodyPr spcFirstLastPara="1" wrap="square" lIns="91425" tIns="91425" rIns="91425" bIns="91425" anchor="t" anchorCtr="0">
            <a:spAutoFit/>
          </a:bodyPr>
          <a:lstStyle/>
          <a:p>
            <a:pPr marL="342900" marR="0" lvl="0" indent="-342900" algn="l" rtl="0">
              <a:lnSpc>
                <a:spcPct val="100000"/>
              </a:lnSpc>
              <a:spcBef>
                <a:spcPts val="600"/>
              </a:spcBef>
              <a:spcAft>
                <a:spcPts val="0"/>
              </a:spcAft>
              <a:buClr>
                <a:srgbClr val="000000"/>
              </a:buClr>
              <a:buSzPts val="1600"/>
              <a:buFont typeface="Arial"/>
              <a:buAutoNum type="arabicPeriod"/>
            </a:pPr>
            <a:r>
              <a:rPr lang="en-US" sz="1600">
                <a:latin typeface="Calibri"/>
                <a:ea typeface="Calibri"/>
                <a:cs typeface="Calibri"/>
                <a:sym typeface="Calibri"/>
              </a:rPr>
              <a:t>Example for what the checkouts with PayPal could look like:</a:t>
            </a:r>
            <a:endParaRPr sz="1600" b="1" i="0" u="none" strike="noStrike" cap="none">
              <a:solidFill>
                <a:schemeClr val="dk1"/>
              </a:solidFill>
              <a:latin typeface="Calibri"/>
              <a:ea typeface="Calibri"/>
              <a:cs typeface="Calibri"/>
              <a:sym typeface="Calibri"/>
            </a:endParaRPr>
          </a:p>
        </p:txBody>
      </p:sp>
      <p:pic>
        <p:nvPicPr>
          <p:cNvPr id="1062" name="Google Shape;1062;p73"/>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063" name="Google Shape;1063;p73"/>
          <p:cNvPicPr preferRelativeResize="0"/>
          <p:nvPr/>
        </p:nvPicPr>
        <p:blipFill>
          <a:blip r:embed="rId7">
            <a:alphaModFix/>
          </a:blip>
          <a:stretch>
            <a:fillRect/>
          </a:stretch>
        </p:blipFill>
        <p:spPr>
          <a:xfrm>
            <a:off x="390400" y="1850425"/>
            <a:ext cx="2528222" cy="2857024"/>
          </a:xfrm>
          <a:prstGeom prst="rect">
            <a:avLst/>
          </a:prstGeom>
          <a:noFill/>
          <a:ln>
            <a:noFill/>
          </a:ln>
        </p:spPr>
      </p:pic>
      <p:pic>
        <p:nvPicPr>
          <p:cNvPr id="1064" name="Google Shape;1064;p73"/>
          <p:cNvPicPr preferRelativeResize="0"/>
          <p:nvPr/>
        </p:nvPicPr>
        <p:blipFill>
          <a:blip r:embed="rId8">
            <a:alphaModFix/>
          </a:blip>
          <a:stretch>
            <a:fillRect/>
          </a:stretch>
        </p:blipFill>
        <p:spPr>
          <a:xfrm>
            <a:off x="6064798" y="871875"/>
            <a:ext cx="1830225" cy="418575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7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1" name="Google Shape;1071;p7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How do I set up Apple Pay?</a:t>
            </a:r>
            <a:endParaRPr sz="2400">
              <a:solidFill>
                <a:schemeClr val="lt1"/>
              </a:solidFill>
            </a:endParaRPr>
          </a:p>
        </p:txBody>
      </p:sp>
      <p:sp>
        <p:nvSpPr>
          <p:cNvPr id="1072" name="Google Shape;1072;p7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62</a:t>
            </a:r>
            <a:endParaRPr sz="1400" b="0" i="0" u="none" strike="noStrike" cap="none">
              <a:solidFill>
                <a:srgbClr val="000000"/>
              </a:solidFill>
              <a:latin typeface="Arial"/>
              <a:ea typeface="Arial"/>
              <a:cs typeface="Arial"/>
              <a:sym typeface="Arial"/>
            </a:endParaRPr>
          </a:p>
        </p:txBody>
      </p:sp>
      <p:pic>
        <p:nvPicPr>
          <p:cNvPr id="1073" name="Google Shape;1073;p7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074" name="Google Shape;1074;p7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75" name="Google Shape;1075;p7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076" name="Google Shape;1076;p7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077" name="Google Shape;1077;p74"/>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078" name="Google Shape;1078;p74"/>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079" name="Google Shape;1079;p74"/>
          <p:cNvSpPr txBox="1"/>
          <p:nvPr/>
        </p:nvSpPr>
        <p:spPr>
          <a:xfrm>
            <a:off x="585479" y="1462888"/>
            <a:ext cx="7986900" cy="35895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00000"/>
              </a:lnSpc>
              <a:spcBef>
                <a:spcPts val="60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Open the Wallet App - the icon looks like this</a:t>
            </a:r>
            <a:endParaRPr sz="1600">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In the Wallet App tap the       button </a:t>
            </a:r>
            <a:endParaRPr sz="1600">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Tap Debit or Credit Card to add a new card</a:t>
            </a:r>
            <a:endParaRPr sz="1600">
              <a:solidFill>
                <a:schemeClr val="dk1"/>
              </a:solidFill>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Tap Continue.</a:t>
            </a:r>
            <a:endParaRPr sz="1600">
              <a:solidFill>
                <a:schemeClr val="dk1"/>
              </a:solidFill>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Follow the steps on the screen to add a new card.</a:t>
            </a:r>
            <a:endParaRPr sz="1600">
              <a:solidFill>
                <a:schemeClr val="dk1"/>
              </a:solidFill>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Verify your information with your bank or card issuer.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They might ask you to provide more information or to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download an app before approving your card for use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with Apple Pay.</a:t>
            </a:r>
            <a:endParaRPr sz="1600">
              <a:solidFill>
                <a:schemeClr val="dk1"/>
              </a:solidFill>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If you have a paired Apple Watch, you have the option to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also add the card to your watch.</a:t>
            </a:r>
            <a:endParaRPr sz="1600">
              <a:solidFill>
                <a:schemeClr val="dk1"/>
              </a:solidFill>
              <a:latin typeface="Calibri"/>
              <a:ea typeface="Calibri"/>
              <a:cs typeface="Calibri"/>
              <a:sym typeface="Calibri"/>
            </a:endParaRPr>
          </a:p>
          <a:p>
            <a:pPr marL="457200" marR="0" lvl="0" indent="0" algn="l" rtl="0">
              <a:lnSpc>
                <a:spcPct val="100000"/>
              </a:lnSpc>
              <a:spcBef>
                <a:spcPts val="1200"/>
              </a:spcBef>
              <a:spcAft>
                <a:spcPts val="0"/>
              </a:spcAft>
              <a:buNone/>
            </a:pPr>
            <a:endParaRPr sz="1600" b="1">
              <a:solidFill>
                <a:schemeClr val="dk1"/>
              </a:solidFill>
              <a:latin typeface="Calibri"/>
              <a:ea typeface="Calibri"/>
              <a:cs typeface="Calibri"/>
              <a:sym typeface="Calibri"/>
            </a:endParaRPr>
          </a:p>
        </p:txBody>
      </p:sp>
      <p:pic>
        <p:nvPicPr>
          <p:cNvPr id="1080" name="Google Shape;1080;p74"/>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081" name="Google Shape;1081;p74"/>
          <p:cNvPicPr preferRelativeResize="0"/>
          <p:nvPr/>
        </p:nvPicPr>
        <p:blipFill>
          <a:blip r:embed="rId7">
            <a:alphaModFix/>
          </a:blip>
          <a:stretch>
            <a:fillRect/>
          </a:stretch>
        </p:blipFill>
        <p:spPr>
          <a:xfrm>
            <a:off x="5101050" y="1388225"/>
            <a:ext cx="595063" cy="612325"/>
          </a:xfrm>
          <a:prstGeom prst="rect">
            <a:avLst/>
          </a:prstGeom>
          <a:noFill/>
          <a:ln>
            <a:noFill/>
          </a:ln>
        </p:spPr>
      </p:pic>
      <p:pic>
        <p:nvPicPr>
          <p:cNvPr id="1082" name="Google Shape;1082;p74"/>
          <p:cNvPicPr preferRelativeResize="0"/>
          <p:nvPr/>
        </p:nvPicPr>
        <p:blipFill>
          <a:blip r:embed="rId8">
            <a:alphaModFix/>
          </a:blip>
          <a:stretch>
            <a:fillRect/>
          </a:stretch>
        </p:blipFill>
        <p:spPr>
          <a:xfrm>
            <a:off x="3242059" y="1817225"/>
            <a:ext cx="237691" cy="230700"/>
          </a:xfrm>
          <a:prstGeom prst="rect">
            <a:avLst/>
          </a:prstGeom>
          <a:noFill/>
          <a:ln>
            <a:noFill/>
          </a:ln>
        </p:spPr>
      </p:pic>
      <p:pic>
        <p:nvPicPr>
          <p:cNvPr id="1083" name="Google Shape;1083;p74"/>
          <p:cNvPicPr preferRelativeResize="0"/>
          <p:nvPr/>
        </p:nvPicPr>
        <p:blipFill>
          <a:blip r:embed="rId9">
            <a:alphaModFix/>
          </a:blip>
          <a:stretch>
            <a:fillRect/>
          </a:stretch>
        </p:blipFill>
        <p:spPr>
          <a:xfrm>
            <a:off x="6176925" y="1664825"/>
            <a:ext cx="1583700" cy="3114075"/>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7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7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0" name="Google Shape;1090;p7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How do I use NFC using Apple Pay?</a:t>
            </a:r>
            <a:endParaRPr sz="2400">
              <a:solidFill>
                <a:schemeClr val="lt1"/>
              </a:solidFill>
            </a:endParaRPr>
          </a:p>
        </p:txBody>
      </p:sp>
      <p:sp>
        <p:nvSpPr>
          <p:cNvPr id="1091" name="Google Shape;1091;p7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63</a:t>
            </a:r>
            <a:endParaRPr sz="1400" b="0" i="0" u="none" strike="noStrike" cap="none">
              <a:solidFill>
                <a:srgbClr val="000000"/>
              </a:solidFill>
              <a:latin typeface="Arial"/>
              <a:ea typeface="Arial"/>
              <a:cs typeface="Arial"/>
              <a:sym typeface="Arial"/>
            </a:endParaRPr>
          </a:p>
        </p:txBody>
      </p:sp>
      <p:pic>
        <p:nvPicPr>
          <p:cNvPr id="1092" name="Google Shape;1092;p7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093" name="Google Shape;1093;p7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94" name="Google Shape;1094;p7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095" name="Google Shape;1095;p7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096" name="Google Shape;1096;p75"/>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097" name="Google Shape;1097;p75"/>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098" name="Google Shape;1098;p75"/>
          <p:cNvSpPr txBox="1"/>
          <p:nvPr/>
        </p:nvSpPr>
        <p:spPr>
          <a:xfrm>
            <a:off x="585479" y="1462888"/>
            <a:ext cx="7986900" cy="3666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600"/>
              </a:spcBef>
              <a:spcAft>
                <a:spcPts val="0"/>
              </a:spcAft>
              <a:buNone/>
            </a:pPr>
            <a:r>
              <a:rPr lang="en-US" sz="1600">
                <a:latin typeface="Calibri"/>
                <a:ea typeface="Calibri"/>
                <a:cs typeface="Calibri"/>
                <a:sym typeface="Calibri"/>
              </a:rPr>
              <a:t>Wherever you see these symbols 				you can pay with Apple Pay.</a:t>
            </a:r>
            <a:endParaRPr sz="1600">
              <a:latin typeface="Calibri"/>
              <a:ea typeface="Calibri"/>
              <a:cs typeface="Calibri"/>
              <a:sym typeface="Calibri"/>
            </a:endParaRPr>
          </a:p>
          <a:p>
            <a:pPr marL="0" lvl="0" indent="0" algn="l" rtl="0">
              <a:lnSpc>
                <a:spcPct val="115000"/>
              </a:lnSpc>
              <a:spcBef>
                <a:spcPts val="1400"/>
              </a:spcBef>
              <a:spcAft>
                <a:spcPts val="0"/>
              </a:spcAft>
              <a:buClr>
                <a:schemeClr val="dk1"/>
              </a:buClr>
              <a:buSzPts val="1100"/>
              <a:buFont typeface="Arial"/>
              <a:buNone/>
            </a:pPr>
            <a:r>
              <a:rPr lang="en-US" sz="1500" b="1">
                <a:solidFill>
                  <a:schemeClr val="dk1"/>
                </a:solidFill>
                <a:latin typeface="Calibri"/>
                <a:ea typeface="Calibri"/>
                <a:cs typeface="Calibri"/>
                <a:sym typeface="Calibri"/>
              </a:rPr>
              <a:t>Pay with your iPhone</a:t>
            </a:r>
            <a:endParaRPr sz="1500" b="1">
              <a:solidFill>
                <a:schemeClr val="dk1"/>
              </a:solidFill>
              <a:latin typeface="Calibri"/>
              <a:ea typeface="Calibri"/>
              <a:cs typeface="Calibri"/>
              <a:sym typeface="Calibri"/>
            </a:endParaRPr>
          </a:p>
          <a:p>
            <a:pPr marL="457200" lvl="0" indent="-311150" algn="l" rtl="0">
              <a:lnSpc>
                <a:spcPct val="115000"/>
              </a:lnSpc>
              <a:spcBef>
                <a:spcPts val="400"/>
              </a:spcBef>
              <a:spcAft>
                <a:spcPts val="0"/>
              </a:spcAft>
              <a:buClr>
                <a:schemeClr val="dk1"/>
              </a:buClr>
              <a:buSzPts val="1300"/>
              <a:buFont typeface="Calibri"/>
              <a:buAutoNum type="arabicPeriod"/>
            </a:pPr>
            <a:r>
              <a:rPr lang="en-US" sz="1300">
                <a:solidFill>
                  <a:schemeClr val="dk1"/>
                </a:solidFill>
                <a:latin typeface="Calibri"/>
                <a:ea typeface="Calibri"/>
                <a:cs typeface="Calibri"/>
                <a:sym typeface="Calibri"/>
              </a:rPr>
              <a:t>To use your default card:</a:t>
            </a:r>
            <a:endParaRPr sz="1300">
              <a:solidFill>
                <a:schemeClr val="dk1"/>
              </a:solidFill>
              <a:latin typeface="Calibri"/>
              <a:ea typeface="Calibri"/>
              <a:cs typeface="Calibri"/>
              <a:sym typeface="Calibri"/>
            </a:endParaRPr>
          </a:p>
          <a:p>
            <a:pPr marL="914400" lvl="1" indent="-311150" algn="l" rtl="0">
              <a:lnSpc>
                <a:spcPct val="115000"/>
              </a:lnSpc>
              <a:spcBef>
                <a:spcPts val="60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If your iPhone has Face ID, double-click the side button. </a:t>
            </a:r>
            <a:br>
              <a:rPr lang="en-US" sz="1300">
                <a:solidFill>
                  <a:schemeClr val="dk1"/>
                </a:solidFill>
                <a:latin typeface="Calibri"/>
                <a:ea typeface="Calibri"/>
                <a:cs typeface="Calibri"/>
                <a:sym typeface="Calibri"/>
              </a:rPr>
            </a:br>
            <a:r>
              <a:rPr lang="en-US" sz="1300">
                <a:solidFill>
                  <a:schemeClr val="dk1"/>
                </a:solidFill>
                <a:latin typeface="Calibri"/>
                <a:ea typeface="Calibri"/>
                <a:cs typeface="Calibri"/>
                <a:sym typeface="Calibri"/>
              </a:rPr>
              <a:t>If prompted, authenticate with Face ID or enter your passcode </a:t>
            </a:r>
            <a:br>
              <a:rPr lang="en-US" sz="1300">
                <a:solidFill>
                  <a:schemeClr val="dk1"/>
                </a:solidFill>
                <a:latin typeface="Calibri"/>
                <a:ea typeface="Calibri"/>
                <a:cs typeface="Calibri"/>
                <a:sym typeface="Calibri"/>
              </a:rPr>
            </a:br>
            <a:r>
              <a:rPr lang="en-US" sz="1300">
                <a:solidFill>
                  <a:schemeClr val="dk1"/>
                </a:solidFill>
                <a:latin typeface="Calibri"/>
                <a:ea typeface="Calibri"/>
                <a:cs typeface="Calibri"/>
                <a:sym typeface="Calibri"/>
              </a:rPr>
              <a:t>to open Apple Wallet.</a:t>
            </a:r>
            <a:endParaRPr sz="1300">
              <a:solidFill>
                <a:schemeClr val="dk1"/>
              </a:solidFill>
              <a:latin typeface="Calibri"/>
              <a:ea typeface="Calibri"/>
              <a:cs typeface="Calibri"/>
              <a:sym typeface="Calibri"/>
            </a:endParaRPr>
          </a:p>
          <a:p>
            <a:pPr marL="914400" lvl="1" indent="-311150" algn="l" rtl="0">
              <a:lnSpc>
                <a:spcPct val="115000"/>
              </a:lnSpc>
              <a:spcBef>
                <a:spcPts val="60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If your iPhone has Touch ID, double-click the Home button.</a:t>
            </a:r>
            <a:endParaRPr sz="1300">
              <a:solidFill>
                <a:schemeClr val="dk1"/>
              </a:solidFill>
              <a:latin typeface="Calibri"/>
              <a:ea typeface="Calibri"/>
              <a:cs typeface="Calibri"/>
              <a:sym typeface="Calibri"/>
            </a:endParaRPr>
          </a:p>
          <a:p>
            <a:pPr marL="457200" lvl="0" indent="-311150" algn="l" rtl="0">
              <a:lnSpc>
                <a:spcPct val="115000"/>
              </a:lnSpc>
              <a:spcBef>
                <a:spcPts val="600"/>
              </a:spcBef>
              <a:spcAft>
                <a:spcPts val="0"/>
              </a:spcAft>
              <a:buClr>
                <a:schemeClr val="dk1"/>
              </a:buClr>
              <a:buSzPts val="1300"/>
              <a:buFont typeface="Calibri"/>
              <a:buAutoNum type="arabicPeriod"/>
            </a:pPr>
            <a:r>
              <a:rPr lang="en-US" sz="1300">
                <a:solidFill>
                  <a:schemeClr val="dk1"/>
                </a:solidFill>
                <a:latin typeface="Calibri"/>
                <a:ea typeface="Calibri"/>
                <a:cs typeface="Calibri"/>
                <a:sym typeface="Calibri"/>
              </a:rPr>
              <a:t>To use a different card, tap your default card to see your other cards. </a:t>
            </a:r>
            <a:br>
              <a:rPr lang="en-US" sz="1300">
                <a:solidFill>
                  <a:schemeClr val="dk1"/>
                </a:solidFill>
                <a:latin typeface="Calibri"/>
                <a:ea typeface="Calibri"/>
                <a:cs typeface="Calibri"/>
                <a:sym typeface="Calibri"/>
              </a:rPr>
            </a:br>
            <a:r>
              <a:rPr lang="en-US" sz="1300">
                <a:solidFill>
                  <a:schemeClr val="dk1"/>
                </a:solidFill>
                <a:latin typeface="Calibri"/>
                <a:ea typeface="Calibri"/>
                <a:cs typeface="Calibri"/>
                <a:sym typeface="Calibri"/>
              </a:rPr>
              <a:t>Tap a new card and authenticate.</a:t>
            </a:r>
            <a:endParaRPr sz="1300">
              <a:solidFill>
                <a:schemeClr val="dk1"/>
              </a:solidFill>
              <a:latin typeface="Calibri"/>
              <a:ea typeface="Calibri"/>
              <a:cs typeface="Calibri"/>
              <a:sym typeface="Calibri"/>
            </a:endParaRPr>
          </a:p>
          <a:p>
            <a:pPr marL="457200" lvl="0" indent="-311150" algn="l" rtl="0">
              <a:lnSpc>
                <a:spcPct val="115000"/>
              </a:lnSpc>
              <a:spcBef>
                <a:spcPts val="600"/>
              </a:spcBef>
              <a:spcAft>
                <a:spcPts val="0"/>
              </a:spcAft>
              <a:buClr>
                <a:schemeClr val="dk1"/>
              </a:buClr>
              <a:buSzPts val="1300"/>
              <a:buFont typeface="Calibri"/>
              <a:buAutoNum type="arabicPeriod"/>
            </a:pPr>
            <a:r>
              <a:rPr lang="en-US" sz="1300">
                <a:solidFill>
                  <a:schemeClr val="dk1"/>
                </a:solidFill>
                <a:latin typeface="Calibri"/>
                <a:ea typeface="Calibri"/>
                <a:cs typeface="Calibri"/>
                <a:sym typeface="Calibri"/>
              </a:rPr>
              <a:t>Hold the top of your iPhone near the contactless reader until Done and </a:t>
            </a:r>
            <a:br>
              <a:rPr lang="en-US" sz="1300">
                <a:solidFill>
                  <a:schemeClr val="dk1"/>
                </a:solidFill>
                <a:latin typeface="Calibri"/>
                <a:ea typeface="Calibri"/>
                <a:cs typeface="Calibri"/>
                <a:sym typeface="Calibri"/>
              </a:rPr>
            </a:br>
            <a:r>
              <a:rPr lang="en-US" sz="1300">
                <a:solidFill>
                  <a:schemeClr val="dk1"/>
                </a:solidFill>
                <a:latin typeface="Calibri"/>
                <a:ea typeface="Calibri"/>
                <a:cs typeface="Calibri"/>
                <a:sym typeface="Calibri"/>
              </a:rPr>
              <a:t>a check mark appears on the display.</a:t>
            </a:r>
            <a:endParaRPr sz="1300">
              <a:solidFill>
                <a:schemeClr val="dk1"/>
              </a:solidFill>
              <a:latin typeface="Calibri"/>
              <a:ea typeface="Calibri"/>
              <a:cs typeface="Calibri"/>
              <a:sym typeface="Calibri"/>
            </a:endParaRPr>
          </a:p>
          <a:p>
            <a:pPr marL="0" marR="0" lvl="0" indent="0" algn="l" rtl="0">
              <a:lnSpc>
                <a:spcPct val="115000"/>
              </a:lnSpc>
              <a:spcBef>
                <a:spcPts val="600"/>
              </a:spcBef>
              <a:spcAft>
                <a:spcPts val="600"/>
              </a:spcAft>
              <a:buNone/>
            </a:pPr>
            <a:endParaRPr sz="1600">
              <a:latin typeface="Calibri"/>
              <a:ea typeface="Calibri"/>
              <a:cs typeface="Calibri"/>
              <a:sym typeface="Calibri"/>
            </a:endParaRPr>
          </a:p>
        </p:txBody>
      </p:sp>
      <p:pic>
        <p:nvPicPr>
          <p:cNvPr id="1099" name="Google Shape;1099;p75"/>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100" name="Google Shape;1100;p75"/>
          <p:cNvPicPr preferRelativeResize="0"/>
          <p:nvPr/>
        </p:nvPicPr>
        <p:blipFill>
          <a:blip r:embed="rId7">
            <a:alphaModFix/>
          </a:blip>
          <a:stretch>
            <a:fillRect/>
          </a:stretch>
        </p:blipFill>
        <p:spPr>
          <a:xfrm>
            <a:off x="3487550" y="1462900"/>
            <a:ext cx="1444431" cy="576000"/>
          </a:xfrm>
          <a:prstGeom prst="rect">
            <a:avLst/>
          </a:prstGeom>
          <a:noFill/>
          <a:ln>
            <a:noFill/>
          </a:ln>
        </p:spPr>
      </p:pic>
      <p:pic>
        <p:nvPicPr>
          <p:cNvPr id="1101" name="Google Shape;1101;p75"/>
          <p:cNvPicPr preferRelativeResize="0"/>
          <p:nvPr/>
        </p:nvPicPr>
        <p:blipFill>
          <a:blip r:embed="rId8">
            <a:alphaModFix/>
          </a:blip>
          <a:stretch>
            <a:fillRect/>
          </a:stretch>
        </p:blipFill>
        <p:spPr>
          <a:xfrm>
            <a:off x="6233822" y="2000545"/>
            <a:ext cx="1693328" cy="2804575"/>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9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9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9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9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7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8" name="Google Shape;1108;p7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How do I set up Google Wallet?</a:t>
            </a:r>
            <a:endParaRPr sz="2400">
              <a:solidFill>
                <a:schemeClr val="lt1"/>
              </a:solidFill>
            </a:endParaRPr>
          </a:p>
        </p:txBody>
      </p:sp>
      <p:sp>
        <p:nvSpPr>
          <p:cNvPr id="1109" name="Google Shape;1109;p7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64</a:t>
            </a:r>
            <a:endParaRPr sz="1400" b="0" i="0" u="none" strike="noStrike" cap="none">
              <a:solidFill>
                <a:srgbClr val="000000"/>
              </a:solidFill>
              <a:latin typeface="Arial"/>
              <a:ea typeface="Arial"/>
              <a:cs typeface="Arial"/>
              <a:sym typeface="Arial"/>
            </a:endParaRPr>
          </a:p>
        </p:txBody>
      </p:sp>
      <p:pic>
        <p:nvPicPr>
          <p:cNvPr id="1110" name="Google Shape;1110;p7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111" name="Google Shape;1111;p7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12" name="Google Shape;1112;p7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113" name="Google Shape;1113;p7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114" name="Google Shape;1114;p76"/>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115" name="Google Shape;1115;p76"/>
          <p:cNvSpPr txBox="1"/>
          <p:nvPr/>
        </p:nvSpPr>
        <p:spPr>
          <a:xfrm>
            <a:off x="719550" y="2394025"/>
            <a:ext cx="7704900" cy="2401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chemeClr val="dk1"/>
                </a:solidFill>
                <a:latin typeface="Calibri"/>
                <a:ea typeface="Calibri"/>
                <a:cs typeface="Calibri"/>
                <a:sym typeface="Calibri"/>
              </a:rPr>
              <a:t>Before you start: Make sure your android version is up to date otherwise  					  might not work.</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eriod"/>
            </a:pPr>
            <a:r>
              <a:rPr lang="en-US">
                <a:solidFill>
                  <a:schemeClr val="dk1"/>
                </a:solidFill>
                <a:latin typeface="Calibri"/>
                <a:ea typeface="Calibri"/>
                <a:cs typeface="Calibri"/>
                <a:sym typeface="Calibri"/>
              </a:rPr>
              <a:t>Go to the			          -Store on your phone. </a:t>
            </a:r>
            <a:endParaRPr>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eriod"/>
            </a:pPr>
            <a:r>
              <a:rPr lang="en-US">
                <a:solidFill>
                  <a:schemeClr val="dk1"/>
                </a:solidFill>
                <a:latin typeface="Calibri"/>
                <a:ea typeface="Calibri"/>
                <a:cs typeface="Calibri"/>
                <a:sym typeface="Calibri"/>
              </a:rPr>
              <a:t>Type “Google Wallet” in the search bar and hit the search </a:t>
            </a:r>
            <a:br>
              <a:rPr lang="en-US">
                <a:solidFill>
                  <a:schemeClr val="dk1"/>
                </a:solidFill>
                <a:latin typeface="Calibri"/>
                <a:ea typeface="Calibri"/>
                <a:cs typeface="Calibri"/>
                <a:sym typeface="Calibri"/>
              </a:rPr>
            </a:br>
            <a:r>
              <a:rPr lang="en-US">
                <a:solidFill>
                  <a:schemeClr val="dk1"/>
                </a:solidFill>
                <a:latin typeface="Calibri"/>
                <a:ea typeface="Calibri"/>
                <a:cs typeface="Calibri"/>
                <a:sym typeface="Calibri"/>
              </a:rPr>
              <a:t>button.</a:t>
            </a:r>
            <a:endParaRPr>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eriod"/>
            </a:pPr>
            <a:r>
              <a:rPr lang="en-US">
                <a:solidFill>
                  <a:schemeClr val="dk1"/>
                </a:solidFill>
                <a:latin typeface="Calibri"/>
                <a:ea typeface="Calibri"/>
                <a:cs typeface="Calibri"/>
                <a:sym typeface="Calibri"/>
              </a:rPr>
              <a:t>Then click on Google Wallet.</a:t>
            </a:r>
            <a:endParaRPr>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eriod"/>
            </a:pPr>
            <a:r>
              <a:rPr lang="en-US">
                <a:solidFill>
                  <a:schemeClr val="dk1"/>
                </a:solidFill>
                <a:latin typeface="Calibri"/>
                <a:ea typeface="Calibri"/>
                <a:cs typeface="Calibri"/>
                <a:sym typeface="Calibri"/>
              </a:rPr>
              <a:t>Then hit the “install”-button.</a:t>
            </a:r>
            <a:endParaRPr>
              <a:solidFill>
                <a:schemeClr val="dk1"/>
              </a:solidFill>
              <a:latin typeface="Calibri"/>
              <a:ea typeface="Calibri"/>
              <a:cs typeface="Calibri"/>
              <a:sym typeface="Calibri"/>
            </a:endParaRPr>
          </a:p>
        </p:txBody>
      </p:sp>
      <p:sp>
        <p:nvSpPr>
          <p:cNvPr id="1116" name="Google Shape;1116;p76"/>
          <p:cNvSpPr txBox="1"/>
          <p:nvPr/>
        </p:nvSpPr>
        <p:spPr>
          <a:xfrm>
            <a:off x="585479" y="1462888"/>
            <a:ext cx="7986900" cy="86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endParaRPr sz="1600">
              <a:solidFill>
                <a:schemeClr val="dk1"/>
              </a:solidFill>
              <a:latin typeface="Calibri"/>
              <a:ea typeface="Calibri"/>
              <a:cs typeface="Calibri"/>
              <a:sym typeface="Calibri"/>
            </a:endParaRPr>
          </a:p>
          <a:p>
            <a:pPr marL="457200" marR="0" lvl="0" indent="0" algn="l" rtl="0">
              <a:lnSpc>
                <a:spcPct val="100000"/>
              </a:lnSpc>
              <a:spcBef>
                <a:spcPts val="1200"/>
              </a:spcBef>
              <a:spcAft>
                <a:spcPts val="0"/>
              </a:spcAft>
              <a:buNone/>
            </a:pPr>
            <a:endParaRPr sz="1600" b="1">
              <a:solidFill>
                <a:schemeClr val="dk1"/>
              </a:solidFill>
              <a:latin typeface="Calibri"/>
              <a:ea typeface="Calibri"/>
              <a:cs typeface="Calibri"/>
              <a:sym typeface="Calibri"/>
            </a:endParaRPr>
          </a:p>
        </p:txBody>
      </p:sp>
      <p:pic>
        <p:nvPicPr>
          <p:cNvPr id="1117" name="Google Shape;1117;p76"/>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1118" name="Google Shape;1118;p76"/>
          <p:cNvSpPr txBox="1"/>
          <p:nvPr/>
        </p:nvSpPr>
        <p:spPr>
          <a:xfrm>
            <a:off x="619675" y="1525825"/>
            <a:ext cx="7986900" cy="8682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US" sz="1200" b="1">
                <a:latin typeface="Calibri"/>
                <a:ea typeface="Calibri"/>
                <a:cs typeface="Calibri"/>
                <a:sym typeface="Calibri"/>
              </a:rPr>
              <a:t>Important:</a:t>
            </a:r>
            <a:r>
              <a:rPr lang="en-US" sz="1200">
                <a:latin typeface="Calibri"/>
                <a:ea typeface="Calibri"/>
                <a:cs typeface="Calibri"/>
                <a:sym typeface="Calibri"/>
              </a:rPr>
              <a:t> The Google Pay app is now the Google Wallet app. If you already have the Google Pay app, you don’t have to download anything new. The next time you open the Google Pay app, it may show as Google Wallet or you’ll be prompted to go to the Play Store and update the app. After the update, the app will appear as Google Wallet.</a:t>
            </a:r>
            <a:endParaRPr sz="1500">
              <a:latin typeface="Calibri"/>
              <a:ea typeface="Calibri"/>
              <a:cs typeface="Calibri"/>
              <a:sym typeface="Calibri"/>
            </a:endParaRPr>
          </a:p>
        </p:txBody>
      </p:sp>
      <p:pic>
        <p:nvPicPr>
          <p:cNvPr id="1119" name="Google Shape;1119;p76"/>
          <p:cNvPicPr preferRelativeResize="0"/>
          <p:nvPr/>
        </p:nvPicPr>
        <p:blipFill>
          <a:blip r:embed="rId7">
            <a:alphaModFix/>
          </a:blip>
          <a:stretch>
            <a:fillRect/>
          </a:stretch>
        </p:blipFill>
        <p:spPr>
          <a:xfrm>
            <a:off x="917558" y="2815275"/>
            <a:ext cx="2154467" cy="350175"/>
          </a:xfrm>
          <a:prstGeom prst="rect">
            <a:avLst/>
          </a:prstGeom>
          <a:noFill/>
          <a:ln>
            <a:noFill/>
          </a:ln>
        </p:spPr>
      </p:pic>
      <p:pic>
        <p:nvPicPr>
          <p:cNvPr id="1120" name="Google Shape;1120;p76"/>
          <p:cNvPicPr preferRelativeResize="0"/>
          <p:nvPr/>
        </p:nvPicPr>
        <p:blipFill>
          <a:blip r:embed="rId7">
            <a:alphaModFix/>
          </a:blip>
          <a:stretch>
            <a:fillRect/>
          </a:stretch>
        </p:blipFill>
        <p:spPr>
          <a:xfrm>
            <a:off x="5463924" y="853137"/>
            <a:ext cx="2462257" cy="400200"/>
          </a:xfrm>
          <a:prstGeom prst="rect">
            <a:avLst/>
          </a:prstGeom>
          <a:noFill/>
          <a:ln>
            <a:noFill/>
          </a:ln>
        </p:spPr>
      </p:pic>
      <p:pic>
        <p:nvPicPr>
          <p:cNvPr id="1121" name="Google Shape;1121;p76"/>
          <p:cNvPicPr preferRelativeResize="0"/>
          <p:nvPr/>
        </p:nvPicPr>
        <p:blipFill>
          <a:blip r:embed="rId8">
            <a:alphaModFix/>
          </a:blip>
          <a:stretch>
            <a:fillRect/>
          </a:stretch>
        </p:blipFill>
        <p:spPr>
          <a:xfrm>
            <a:off x="2039251" y="3302350"/>
            <a:ext cx="1458624" cy="400200"/>
          </a:xfrm>
          <a:prstGeom prst="rect">
            <a:avLst/>
          </a:prstGeom>
          <a:noFill/>
          <a:ln>
            <a:noFill/>
          </a:ln>
        </p:spPr>
      </p:pic>
      <p:pic>
        <p:nvPicPr>
          <p:cNvPr id="1122" name="Google Shape;1122;p76"/>
          <p:cNvPicPr preferRelativeResize="0"/>
          <p:nvPr/>
        </p:nvPicPr>
        <p:blipFill>
          <a:blip r:embed="rId9">
            <a:alphaModFix/>
          </a:blip>
          <a:stretch>
            <a:fillRect/>
          </a:stretch>
        </p:blipFill>
        <p:spPr>
          <a:xfrm>
            <a:off x="5889500" y="3213351"/>
            <a:ext cx="2154475" cy="1737875"/>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7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9" name="Google Shape;1129;p7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How do I set up Google Wallet?</a:t>
            </a:r>
            <a:endParaRPr sz="2400">
              <a:solidFill>
                <a:schemeClr val="lt1"/>
              </a:solidFill>
            </a:endParaRPr>
          </a:p>
        </p:txBody>
      </p:sp>
      <p:sp>
        <p:nvSpPr>
          <p:cNvPr id="1130" name="Google Shape;1130;p7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65</a:t>
            </a:r>
            <a:endParaRPr sz="1400" b="0" i="0" u="none" strike="noStrike" cap="none">
              <a:solidFill>
                <a:srgbClr val="000000"/>
              </a:solidFill>
              <a:latin typeface="Arial"/>
              <a:ea typeface="Arial"/>
              <a:cs typeface="Arial"/>
              <a:sym typeface="Arial"/>
            </a:endParaRPr>
          </a:p>
        </p:txBody>
      </p:sp>
      <p:pic>
        <p:nvPicPr>
          <p:cNvPr id="1131" name="Google Shape;1131;p7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132" name="Google Shape;1132;p7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33" name="Google Shape;1133;p7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134" name="Google Shape;1134;p7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135" name="Google Shape;1135;p77"/>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136" name="Google Shape;1136;p77"/>
          <p:cNvSpPr txBox="1"/>
          <p:nvPr/>
        </p:nvSpPr>
        <p:spPr>
          <a:xfrm>
            <a:off x="719550" y="1390974"/>
            <a:ext cx="7704900" cy="4277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800">
                <a:solidFill>
                  <a:schemeClr val="dk1"/>
                </a:solidFill>
                <a:latin typeface="Calibri"/>
                <a:ea typeface="Calibri"/>
                <a:cs typeface="Calibri"/>
                <a:sym typeface="Calibri"/>
              </a:rPr>
              <a:t>5. Once Google Wallet is installed open it.</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a:solidFill>
                  <a:schemeClr val="dk1"/>
                </a:solidFill>
                <a:latin typeface="Calibri"/>
                <a:ea typeface="Calibri"/>
                <a:cs typeface="Calibri"/>
                <a:sym typeface="Calibri"/>
              </a:rPr>
              <a:t>6. Follow the setup instructions.</a:t>
            </a:r>
            <a:endParaRPr sz="1800">
              <a:solidFill>
                <a:schemeClr val="dk1"/>
              </a:solidFill>
              <a:latin typeface="Calibri"/>
              <a:ea typeface="Calibri"/>
              <a:cs typeface="Calibri"/>
              <a:sym typeface="Calibri"/>
            </a:endParaRPr>
          </a:p>
          <a:p>
            <a:pPr marL="914400" lvl="1" indent="-311150" algn="l" rtl="0">
              <a:lnSpc>
                <a:spcPct val="115000"/>
              </a:lnSpc>
              <a:spcBef>
                <a:spcPts val="1000"/>
              </a:spcBef>
              <a:spcAft>
                <a:spcPts val="0"/>
              </a:spcAft>
              <a:buClr>
                <a:schemeClr val="dk1"/>
              </a:buClr>
              <a:buSzPts val="1300"/>
              <a:buFont typeface="Calibri"/>
              <a:buAutoNum type="alphaLcPeriod"/>
            </a:pPr>
            <a:r>
              <a:rPr lang="en-US" sz="1300">
                <a:solidFill>
                  <a:schemeClr val="dk1"/>
                </a:solidFill>
                <a:latin typeface="Calibri"/>
                <a:ea typeface="Calibri"/>
                <a:cs typeface="Calibri"/>
                <a:sym typeface="Calibri"/>
              </a:rPr>
              <a:t>If you’re new to Google Wallet, you’re asked to add a card the first time you open the app. You can use your camera to scan a debit or credit card or enter the details manually.</a:t>
            </a:r>
            <a:endParaRPr sz="1300">
              <a:solidFill>
                <a:schemeClr val="dk1"/>
              </a:solidFill>
              <a:latin typeface="Calibri"/>
              <a:ea typeface="Calibri"/>
              <a:cs typeface="Calibri"/>
              <a:sym typeface="Calibri"/>
            </a:endParaRPr>
          </a:p>
          <a:p>
            <a:pPr marL="914400" lvl="1" indent="-311150" algn="l" rtl="0">
              <a:lnSpc>
                <a:spcPct val="115000"/>
              </a:lnSpc>
              <a:spcBef>
                <a:spcPts val="600"/>
              </a:spcBef>
              <a:spcAft>
                <a:spcPts val="0"/>
              </a:spcAft>
              <a:buClr>
                <a:schemeClr val="dk1"/>
              </a:buClr>
              <a:buSzPts val="1300"/>
              <a:buFont typeface="Calibri"/>
              <a:buAutoNum type="alphaLcPeriod"/>
            </a:pPr>
            <a:r>
              <a:rPr lang="en-US" sz="1300">
                <a:solidFill>
                  <a:schemeClr val="dk1"/>
                </a:solidFill>
                <a:latin typeface="Calibri"/>
                <a:ea typeface="Calibri"/>
                <a:cs typeface="Calibri"/>
                <a:sym typeface="Calibri"/>
              </a:rPr>
              <a:t>If you previously added cards, tickets, or passes to your wallet, they should appear in your Google Wallet.</a:t>
            </a:r>
            <a:endParaRPr sz="1300">
              <a:solidFill>
                <a:schemeClr val="dk1"/>
              </a:solidFill>
              <a:latin typeface="Calibri"/>
              <a:ea typeface="Calibri"/>
              <a:cs typeface="Calibri"/>
              <a:sym typeface="Calibri"/>
            </a:endParaRPr>
          </a:p>
          <a:p>
            <a:pPr marL="914400" lvl="1" indent="-311150" algn="l" rtl="0">
              <a:lnSpc>
                <a:spcPct val="115000"/>
              </a:lnSpc>
              <a:spcBef>
                <a:spcPts val="600"/>
              </a:spcBef>
              <a:spcAft>
                <a:spcPts val="0"/>
              </a:spcAft>
              <a:buClr>
                <a:schemeClr val="dk1"/>
              </a:buClr>
              <a:buSzPts val="1300"/>
              <a:buFont typeface="Calibri"/>
              <a:buAutoNum type="alphaLcPeriod"/>
            </a:pPr>
            <a:r>
              <a:rPr lang="en-US" sz="1300">
                <a:solidFill>
                  <a:schemeClr val="dk1"/>
                </a:solidFill>
                <a:latin typeface="Calibri"/>
                <a:ea typeface="Calibri"/>
                <a:cs typeface="Calibri"/>
                <a:sym typeface="Calibri"/>
              </a:rPr>
              <a:t>You may be asked to</a:t>
            </a:r>
            <a:r>
              <a:rPr lang="en-US" sz="1300">
                <a:solidFill>
                  <a:schemeClr val="dk1"/>
                </a:solidFill>
                <a:uFill>
                  <a:noFill/>
                </a:uFill>
                <a:latin typeface="Calibri"/>
                <a:ea typeface="Calibri"/>
                <a:cs typeface="Calibri"/>
                <a:sym typeface="Calibri"/>
                <a:hlinkClick r:id="rId6">
                  <a:extLst>
                    <a:ext uri="{A12FA001-AC4F-418D-AE19-62706E023703}">
                      <ahyp:hlinkClr xmlns:ahyp="http://schemas.microsoft.com/office/drawing/2018/hyperlinkcolor" val="tx"/>
                    </a:ext>
                  </a:extLst>
                </a:hlinkClick>
              </a:rPr>
              <a:t> </a:t>
            </a:r>
            <a:r>
              <a:rPr lang="en-US" sz="1300">
                <a:solidFill>
                  <a:schemeClr val="dk1"/>
                </a:solidFill>
                <a:latin typeface="Calibri"/>
                <a:ea typeface="Calibri"/>
                <a:cs typeface="Calibri"/>
                <a:sym typeface="Calibri"/>
              </a:rPr>
              <a:t>set up a screen lock on your Android device.</a:t>
            </a:r>
            <a:endParaRPr sz="1300">
              <a:solidFill>
                <a:schemeClr val="dk1"/>
              </a:solidFill>
              <a:latin typeface="Calibri"/>
              <a:ea typeface="Calibri"/>
              <a:cs typeface="Calibri"/>
              <a:sym typeface="Calibri"/>
            </a:endParaRPr>
          </a:p>
          <a:p>
            <a:pPr marL="228600" lvl="0" indent="-228600" algn="l" rtl="0">
              <a:lnSpc>
                <a:spcPct val="115000"/>
              </a:lnSpc>
              <a:spcBef>
                <a:spcPts val="1200"/>
              </a:spcBef>
              <a:spcAft>
                <a:spcPts val="0"/>
              </a:spcAft>
              <a:buNone/>
            </a:pPr>
            <a:r>
              <a:rPr lang="en-US" sz="1800">
                <a:solidFill>
                  <a:schemeClr val="dk1"/>
                </a:solidFill>
                <a:latin typeface="Calibri"/>
                <a:ea typeface="Calibri"/>
                <a:cs typeface="Calibri"/>
                <a:sym typeface="Calibri"/>
              </a:rPr>
              <a:t>7. To make contactless payments, make sure your phone has:</a:t>
            </a:r>
            <a:endParaRPr sz="1800">
              <a:solidFill>
                <a:schemeClr val="dk1"/>
              </a:solidFill>
              <a:latin typeface="Calibri"/>
              <a:ea typeface="Calibri"/>
              <a:cs typeface="Calibri"/>
              <a:sym typeface="Calibri"/>
            </a:endParaRPr>
          </a:p>
          <a:p>
            <a:pPr marL="228600" lvl="0" indent="-228600" algn="l" rtl="0">
              <a:lnSpc>
                <a:spcPct val="115000"/>
              </a:lnSpc>
              <a:spcBef>
                <a:spcPts val="0"/>
              </a:spcBef>
              <a:spcAft>
                <a:spcPts val="0"/>
              </a:spcAft>
              <a:buNone/>
            </a:pPr>
            <a:r>
              <a:rPr lang="en-US" sz="1800">
                <a:solidFill>
                  <a:schemeClr val="dk1"/>
                </a:solidFill>
                <a:latin typeface="Calibri"/>
                <a:ea typeface="Calibri"/>
                <a:cs typeface="Calibri"/>
                <a:sym typeface="Calibri"/>
              </a:rPr>
              <a:t>- NFC, </a:t>
            </a:r>
            <a:endParaRPr sz="1800">
              <a:solidFill>
                <a:schemeClr val="dk1"/>
              </a:solidFill>
              <a:latin typeface="Calibri"/>
              <a:ea typeface="Calibri"/>
              <a:cs typeface="Calibri"/>
              <a:sym typeface="Calibri"/>
            </a:endParaRPr>
          </a:p>
          <a:p>
            <a:pPr marL="228600" lvl="0" indent="-228600" algn="l" rtl="0">
              <a:lnSpc>
                <a:spcPct val="115000"/>
              </a:lnSpc>
              <a:spcBef>
                <a:spcPts val="400"/>
              </a:spcBef>
              <a:spcAft>
                <a:spcPts val="0"/>
              </a:spcAft>
              <a:buNone/>
            </a:pPr>
            <a:r>
              <a:rPr lang="en-US" sz="1800">
                <a:solidFill>
                  <a:schemeClr val="dk1"/>
                </a:solidFill>
                <a:latin typeface="Calibri"/>
                <a:ea typeface="Calibri"/>
                <a:cs typeface="Calibri"/>
                <a:sym typeface="Calibri"/>
              </a:rPr>
              <a:t>- NFC is turned on</a:t>
            </a:r>
            <a:endParaRPr sz="1800">
              <a:solidFill>
                <a:schemeClr val="dk1"/>
              </a:solidFill>
              <a:latin typeface="Calibri"/>
              <a:ea typeface="Calibri"/>
              <a:cs typeface="Calibri"/>
              <a:sym typeface="Calibri"/>
            </a:endParaRPr>
          </a:p>
          <a:p>
            <a:pPr marL="228600" lvl="0" indent="-228600" algn="l" rtl="0">
              <a:lnSpc>
                <a:spcPct val="115000"/>
              </a:lnSpc>
              <a:spcBef>
                <a:spcPts val="400"/>
              </a:spcBef>
              <a:spcAft>
                <a:spcPts val="0"/>
              </a:spcAft>
              <a:buNone/>
            </a:pPr>
            <a:r>
              <a:rPr lang="en-US" sz="1800">
                <a:solidFill>
                  <a:schemeClr val="dk1"/>
                </a:solidFill>
                <a:latin typeface="Calibri"/>
                <a:ea typeface="Calibri"/>
                <a:cs typeface="Calibri"/>
                <a:sym typeface="Calibri"/>
              </a:rPr>
              <a:t>- Google Pay is set as the default payment app -&gt; instructions on next slide</a:t>
            </a:r>
            <a:endParaRPr sz="1800">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rgbClr val="000000"/>
              </a:buClr>
              <a:buSzPts val="2000"/>
              <a:buFont typeface="Arial"/>
              <a:buNone/>
            </a:pP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a:solidFill>
                <a:schemeClr val="dk1"/>
              </a:solidFill>
            </a:endParaRPr>
          </a:p>
        </p:txBody>
      </p:sp>
      <p:pic>
        <p:nvPicPr>
          <p:cNvPr id="1137" name="Google Shape;1137;p77"/>
          <p:cNvPicPr preferRelativeResize="0"/>
          <p:nvPr/>
        </p:nvPicPr>
        <p:blipFill rotWithShape="1">
          <a:blip r:embed="rId7">
            <a:alphaModFix/>
          </a:blip>
          <a:srcRect/>
          <a:stretch/>
        </p:blipFill>
        <p:spPr>
          <a:xfrm>
            <a:off x="390412" y="201674"/>
            <a:ext cx="1099479" cy="230850"/>
          </a:xfrm>
          <a:prstGeom prst="rect">
            <a:avLst/>
          </a:prstGeom>
          <a:noFill/>
          <a:ln>
            <a:noFill/>
          </a:ln>
        </p:spPr>
      </p:pic>
      <p:pic>
        <p:nvPicPr>
          <p:cNvPr id="1138" name="Google Shape;1138;p77"/>
          <p:cNvPicPr preferRelativeResize="0"/>
          <p:nvPr/>
        </p:nvPicPr>
        <p:blipFill>
          <a:blip r:embed="rId8">
            <a:alphaModFix/>
          </a:blip>
          <a:stretch>
            <a:fillRect/>
          </a:stretch>
        </p:blipFill>
        <p:spPr>
          <a:xfrm>
            <a:off x="5463924" y="853137"/>
            <a:ext cx="2462257" cy="400200"/>
          </a:xfrm>
          <a:prstGeom prst="rect">
            <a:avLst/>
          </a:prstGeom>
          <a:noFill/>
          <a:ln>
            <a:noFill/>
          </a:ln>
        </p:spPr>
      </p:pic>
    </p:spTree>
  </p:cSld>
  <p:clrMapOvr>
    <a:masterClrMapping/>
  </p:clrMapOvr>
  <p:transition>
    <p:push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p78"/>
          <p:cNvSpPr txBox="1"/>
          <p:nvPr/>
        </p:nvSpPr>
        <p:spPr>
          <a:xfrm>
            <a:off x="412850" y="924525"/>
            <a:ext cx="6052800" cy="2783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r>
              <a:rPr lang="en-US" sz="1700" b="1"/>
              <a:t>Find your default payment method</a:t>
            </a:r>
            <a:endParaRPr sz="1700" b="1"/>
          </a:p>
          <a:p>
            <a:pPr marL="457200" lvl="0" indent="-298450" algn="l" rtl="0">
              <a:lnSpc>
                <a:spcPct val="115000"/>
              </a:lnSpc>
              <a:spcBef>
                <a:spcPts val="1200"/>
              </a:spcBef>
              <a:spcAft>
                <a:spcPts val="0"/>
              </a:spcAft>
              <a:buSzPts val="1100"/>
              <a:buAutoNum type="arabicPeriod"/>
            </a:pPr>
            <a:r>
              <a:rPr lang="en-US" sz="1100"/>
              <a:t>Open the Google Wallet app </a:t>
            </a:r>
            <a:endParaRPr sz="1100"/>
          </a:p>
          <a:p>
            <a:pPr marL="457200" lvl="0" indent="-298450" algn="l" rtl="0">
              <a:lnSpc>
                <a:spcPct val="115000"/>
              </a:lnSpc>
              <a:spcBef>
                <a:spcPts val="0"/>
              </a:spcBef>
              <a:spcAft>
                <a:spcPts val="0"/>
              </a:spcAft>
              <a:buSzPts val="1100"/>
              <a:buAutoNum type="arabicPeriod"/>
            </a:pPr>
            <a:r>
              <a:rPr lang="en-US" sz="1100"/>
              <a:t>At the top, on your payment methods, swipe from the right edge of the screen to left until you get to the last one.</a:t>
            </a:r>
            <a:endParaRPr sz="1100"/>
          </a:p>
          <a:p>
            <a:pPr marL="457200" lvl="0" indent="-298450" algn="l" rtl="0">
              <a:lnSpc>
                <a:spcPct val="115000"/>
              </a:lnSpc>
              <a:spcBef>
                <a:spcPts val="0"/>
              </a:spcBef>
              <a:spcAft>
                <a:spcPts val="0"/>
              </a:spcAft>
              <a:buSzPts val="1100"/>
              <a:buAutoNum type="arabicPeriod"/>
            </a:pPr>
            <a:r>
              <a:rPr lang="en-US" sz="1100"/>
              <a:t>Tap Edit card order    .</a:t>
            </a:r>
            <a:endParaRPr sz="1100"/>
          </a:p>
          <a:p>
            <a:pPr marL="457200" lvl="0" indent="-298450" algn="l" rtl="0">
              <a:lnSpc>
                <a:spcPct val="115000"/>
              </a:lnSpc>
              <a:spcBef>
                <a:spcPts val="0"/>
              </a:spcBef>
              <a:spcAft>
                <a:spcPts val="0"/>
              </a:spcAft>
              <a:buSzPts val="1100"/>
              <a:buAutoNum type="arabicPeriod"/>
            </a:pPr>
            <a:r>
              <a:rPr lang="en-US" sz="1100"/>
              <a:t>Your default method has a contactless symbol     .</a:t>
            </a:r>
            <a:endParaRPr sz="1100"/>
          </a:p>
        </p:txBody>
      </p:sp>
      <p:sp>
        <p:nvSpPr>
          <p:cNvPr id="1145" name="Google Shape;1145;p7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6" name="Google Shape;1146;p78"/>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a:t>
            </a:r>
            <a:r>
              <a:rPr lang="en-US" sz="2300" b="1">
                <a:solidFill>
                  <a:schemeClr val="lt1"/>
                </a:solidFill>
                <a:latin typeface="Arial"/>
                <a:ea typeface="Arial"/>
                <a:cs typeface="Arial"/>
                <a:sym typeface="Arial"/>
              </a:rPr>
              <a:t>Set or change your default payment method</a:t>
            </a:r>
            <a:endParaRPr sz="2400" b="1">
              <a:solidFill>
                <a:schemeClr val="lt1"/>
              </a:solidFill>
            </a:endParaRPr>
          </a:p>
        </p:txBody>
      </p:sp>
      <p:sp>
        <p:nvSpPr>
          <p:cNvPr id="1147" name="Google Shape;1147;p7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66</a:t>
            </a:r>
            <a:endParaRPr sz="1400" b="0" i="0" u="none" strike="noStrike" cap="none">
              <a:solidFill>
                <a:srgbClr val="000000"/>
              </a:solidFill>
              <a:latin typeface="Arial"/>
              <a:ea typeface="Arial"/>
              <a:cs typeface="Arial"/>
              <a:sym typeface="Arial"/>
            </a:endParaRPr>
          </a:p>
        </p:txBody>
      </p:sp>
      <p:pic>
        <p:nvPicPr>
          <p:cNvPr id="1148" name="Google Shape;1148;p78"/>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149" name="Google Shape;1149;p7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50" name="Google Shape;1150;p78"/>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151" name="Google Shape;1151;p78"/>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152" name="Google Shape;1152;p78"/>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153" name="Google Shape;1153;p78"/>
          <p:cNvSpPr txBox="1"/>
          <p:nvPr/>
        </p:nvSpPr>
        <p:spPr>
          <a:xfrm>
            <a:off x="719550" y="1390974"/>
            <a:ext cx="7704900" cy="1077900"/>
          </a:xfrm>
          <a:prstGeom prst="rect">
            <a:avLst/>
          </a:prstGeom>
          <a:noFill/>
          <a:ln>
            <a:noFill/>
          </a:ln>
        </p:spPr>
        <p:txBody>
          <a:bodyPr spcFirstLastPara="1" wrap="square" lIns="91425" tIns="91425" rIns="91425" bIns="91425" anchor="t" anchorCtr="0">
            <a:spAutoFit/>
          </a:bodyPr>
          <a:lstStyle/>
          <a:p>
            <a:pPr marL="228600" lvl="0" indent="-228600" algn="l" rtl="0">
              <a:lnSpc>
                <a:spcPct val="115000"/>
              </a:lnSpc>
              <a:spcBef>
                <a:spcPts val="0"/>
              </a:spcBef>
              <a:spcAft>
                <a:spcPts val="0"/>
              </a:spcAft>
              <a:buNone/>
            </a:pPr>
            <a:endParaRPr sz="1800">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rgbClr val="000000"/>
              </a:buClr>
              <a:buSzPts val="2000"/>
              <a:buFont typeface="Arial"/>
              <a:buNone/>
            </a:pP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a:solidFill>
                <a:schemeClr val="dk1"/>
              </a:solidFill>
            </a:endParaRPr>
          </a:p>
        </p:txBody>
      </p:sp>
      <p:pic>
        <p:nvPicPr>
          <p:cNvPr id="1154" name="Google Shape;1154;p78"/>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155" name="Google Shape;1155;p78"/>
          <p:cNvPicPr preferRelativeResize="0"/>
          <p:nvPr/>
        </p:nvPicPr>
        <p:blipFill>
          <a:blip r:embed="rId7">
            <a:alphaModFix/>
          </a:blip>
          <a:stretch>
            <a:fillRect/>
          </a:stretch>
        </p:blipFill>
        <p:spPr>
          <a:xfrm>
            <a:off x="6060325" y="1563553"/>
            <a:ext cx="1910982" cy="310600"/>
          </a:xfrm>
          <a:prstGeom prst="rect">
            <a:avLst/>
          </a:prstGeom>
          <a:noFill/>
          <a:ln>
            <a:noFill/>
          </a:ln>
        </p:spPr>
      </p:pic>
      <p:pic>
        <p:nvPicPr>
          <p:cNvPr id="1156" name="Google Shape;1156;p78"/>
          <p:cNvPicPr preferRelativeResize="0"/>
          <p:nvPr/>
        </p:nvPicPr>
        <p:blipFill>
          <a:blip r:embed="rId8">
            <a:alphaModFix/>
          </a:blip>
          <a:stretch>
            <a:fillRect/>
          </a:stretch>
        </p:blipFill>
        <p:spPr>
          <a:xfrm>
            <a:off x="2777400" y="2000561"/>
            <a:ext cx="171450" cy="171450"/>
          </a:xfrm>
          <a:prstGeom prst="rect">
            <a:avLst/>
          </a:prstGeom>
          <a:noFill/>
          <a:ln>
            <a:noFill/>
          </a:ln>
        </p:spPr>
      </p:pic>
      <p:pic>
        <p:nvPicPr>
          <p:cNvPr id="1157" name="Google Shape;1157;p78"/>
          <p:cNvPicPr preferRelativeResize="0"/>
          <p:nvPr/>
        </p:nvPicPr>
        <p:blipFill>
          <a:blip r:embed="rId9">
            <a:alphaModFix/>
          </a:blip>
          <a:stretch>
            <a:fillRect/>
          </a:stretch>
        </p:blipFill>
        <p:spPr>
          <a:xfrm>
            <a:off x="2161275" y="2558511"/>
            <a:ext cx="171450" cy="171450"/>
          </a:xfrm>
          <a:prstGeom prst="rect">
            <a:avLst/>
          </a:prstGeom>
          <a:noFill/>
          <a:ln>
            <a:noFill/>
          </a:ln>
        </p:spPr>
      </p:pic>
      <p:pic>
        <p:nvPicPr>
          <p:cNvPr id="1158" name="Google Shape;1158;p78"/>
          <p:cNvPicPr preferRelativeResize="0"/>
          <p:nvPr/>
        </p:nvPicPr>
        <p:blipFill>
          <a:blip r:embed="rId10">
            <a:alphaModFix/>
          </a:blip>
          <a:stretch>
            <a:fillRect/>
          </a:stretch>
        </p:blipFill>
        <p:spPr>
          <a:xfrm>
            <a:off x="3827225" y="2768661"/>
            <a:ext cx="171450" cy="171450"/>
          </a:xfrm>
          <a:prstGeom prst="rect">
            <a:avLst/>
          </a:prstGeom>
          <a:noFill/>
          <a:ln>
            <a:noFill/>
          </a:ln>
        </p:spPr>
      </p:pic>
      <p:pic>
        <p:nvPicPr>
          <p:cNvPr id="1159" name="Google Shape;1159;p78"/>
          <p:cNvPicPr preferRelativeResize="0"/>
          <p:nvPr/>
        </p:nvPicPr>
        <p:blipFill>
          <a:blip r:embed="rId8">
            <a:alphaModFix/>
          </a:blip>
          <a:stretch>
            <a:fillRect/>
          </a:stretch>
        </p:blipFill>
        <p:spPr>
          <a:xfrm>
            <a:off x="679700" y="5335350"/>
            <a:ext cx="171450" cy="171450"/>
          </a:xfrm>
          <a:prstGeom prst="rect">
            <a:avLst/>
          </a:prstGeom>
          <a:noFill/>
          <a:ln>
            <a:noFill/>
          </a:ln>
        </p:spPr>
      </p:pic>
      <p:pic>
        <p:nvPicPr>
          <p:cNvPr id="1160" name="Google Shape;1160;p78" descr="and then"/>
          <p:cNvPicPr preferRelativeResize="0"/>
          <p:nvPr/>
        </p:nvPicPr>
        <p:blipFill>
          <a:blip r:embed="rId11">
            <a:alphaModFix/>
          </a:blip>
          <a:stretch>
            <a:fillRect/>
          </a:stretch>
        </p:blipFill>
        <p:spPr>
          <a:xfrm>
            <a:off x="355850" y="5335350"/>
            <a:ext cx="171450" cy="171450"/>
          </a:xfrm>
          <a:prstGeom prst="rect">
            <a:avLst/>
          </a:prstGeom>
          <a:noFill/>
          <a:ln>
            <a:noFill/>
          </a:ln>
        </p:spPr>
      </p:pic>
      <p:sp>
        <p:nvSpPr>
          <p:cNvPr id="1161" name="Google Shape;1161;p78"/>
          <p:cNvSpPr txBox="1"/>
          <p:nvPr/>
        </p:nvSpPr>
        <p:spPr>
          <a:xfrm>
            <a:off x="387639" y="2902363"/>
            <a:ext cx="7425900" cy="1999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800"/>
              </a:spcBef>
              <a:spcAft>
                <a:spcPts val="0"/>
              </a:spcAft>
              <a:buNone/>
            </a:pPr>
            <a:r>
              <a:rPr lang="en-US" sz="1700" b="1"/>
              <a:t>Change your default payment method</a:t>
            </a:r>
            <a:endParaRPr sz="1700" b="1"/>
          </a:p>
          <a:p>
            <a:pPr marL="457200" lvl="0" indent="-298450" algn="l" rtl="0">
              <a:lnSpc>
                <a:spcPct val="115000"/>
              </a:lnSpc>
              <a:spcBef>
                <a:spcPts val="1200"/>
              </a:spcBef>
              <a:spcAft>
                <a:spcPts val="0"/>
              </a:spcAft>
              <a:buSzPts val="1100"/>
              <a:buAutoNum type="arabicPeriod"/>
            </a:pPr>
            <a:r>
              <a:rPr lang="en-US" sz="1100"/>
              <a:t>Open the Google Wallet app     .</a:t>
            </a:r>
            <a:endParaRPr sz="1100"/>
          </a:p>
          <a:p>
            <a:pPr marL="457200" lvl="0" indent="-298450" algn="l" rtl="0">
              <a:lnSpc>
                <a:spcPct val="115000"/>
              </a:lnSpc>
              <a:spcBef>
                <a:spcPts val="0"/>
              </a:spcBef>
              <a:spcAft>
                <a:spcPts val="0"/>
              </a:spcAft>
              <a:buSzPts val="1100"/>
              <a:buAutoNum type="arabicPeriod"/>
            </a:pPr>
            <a:r>
              <a:rPr lang="en-US" sz="1100"/>
              <a:t>At the top, on your card, swipe from the right edge of the screen until you find the card that you want to use as your default.</a:t>
            </a:r>
            <a:endParaRPr sz="1100"/>
          </a:p>
          <a:p>
            <a:pPr marL="457200" lvl="0" indent="-298450" algn="l" rtl="0">
              <a:lnSpc>
                <a:spcPct val="115000"/>
              </a:lnSpc>
              <a:spcBef>
                <a:spcPts val="0"/>
              </a:spcBef>
              <a:spcAft>
                <a:spcPts val="0"/>
              </a:spcAft>
              <a:buSzPts val="1100"/>
              <a:buAutoNum type="arabicPeriod"/>
            </a:pPr>
            <a:r>
              <a:rPr lang="en-US" sz="1100"/>
              <a:t>Tap the card.</a:t>
            </a:r>
            <a:endParaRPr sz="1100"/>
          </a:p>
          <a:p>
            <a:pPr marL="457200" lvl="0" indent="-298450" algn="l" rtl="0">
              <a:lnSpc>
                <a:spcPct val="115000"/>
              </a:lnSpc>
              <a:spcBef>
                <a:spcPts val="0"/>
              </a:spcBef>
              <a:spcAft>
                <a:spcPts val="0"/>
              </a:spcAft>
              <a:buSzPts val="1100"/>
              <a:buAutoNum type="arabicPeriod"/>
            </a:pPr>
            <a:r>
              <a:rPr lang="en-US" sz="1100"/>
              <a:t>At the bottom, tap </a:t>
            </a:r>
            <a:r>
              <a:rPr lang="en-US" sz="1100" b="1"/>
              <a:t>Details</a:t>
            </a:r>
            <a:r>
              <a:rPr lang="en-US" sz="1100"/>
              <a:t> &gt; </a:t>
            </a:r>
            <a:r>
              <a:rPr lang="en-US" sz="1100" b="1"/>
              <a:t>Make default for tap to pay</a:t>
            </a:r>
            <a:r>
              <a:rPr lang="en-US" sz="1100"/>
              <a:t>.</a:t>
            </a:r>
            <a:endParaRPr sz="1100"/>
          </a:p>
        </p:txBody>
      </p:sp>
      <p:pic>
        <p:nvPicPr>
          <p:cNvPr id="1162" name="Google Shape;1162;p78"/>
          <p:cNvPicPr preferRelativeResize="0"/>
          <p:nvPr/>
        </p:nvPicPr>
        <p:blipFill>
          <a:blip r:embed="rId8">
            <a:alphaModFix/>
          </a:blip>
          <a:stretch>
            <a:fillRect/>
          </a:stretch>
        </p:blipFill>
        <p:spPr>
          <a:xfrm>
            <a:off x="2700900" y="3680911"/>
            <a:ext cx="171450" cy="171450"/>
          </a:xfrm>
          <a:prstGeom prst="rect">
            <a:avLst/>
          </a:prstGeom>
          <a:noFill/>
          <a:ln>
            <a:noFill/>
          </a:ln>
        </p:spPr>
      </p:pic>
    </p:spTree>
  </p:cSld>
  <p:clrMapOvr>
    <a:masterClrMapping/>
  </p:clrMapOvr>
  <p:transition>
    <p:push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pic>
        <p:nvPicPr>
          <p:cNvPr id="1168" name="Google Shape;1168;p79"/>
          <p:cNvPicPr preferRelativeResize="0"/>
          <p:nvPr/>
        </p:nvPicPr>
        <p:blipFill>
          <a:blip r:embed="rId3">
            <a:alphaModFix/>
          </a:blip>
          <a:stretch>
            <a:fillRect/>
          </a:stretch>
        </p:blipFill>
        <p:spPr>
          <a:xfrm>
            <a:off x="3453646" y="1433621"/>
            <a:ext cx="2047050" cy="695850"/>
          </a:xfrm>
          <a:prstGeom prst="rect">
            <a:avLst/>
          </a:prstGeom>
          <a:noFill/>
          <a:ln>
            <a:noFill/>
          </a:ln>
        </p:spPr>
      </p:pic>
      <p:sp>
        <p:nvSpPr>
          <p:cNvPr id="1169" name="Google Shape;1169;p7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0" name="Google Shape;1170;p7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How do I pay in a store using Google Wallet?</a:t>
            </a:r>
            <a:endParaRPr sz="2400">
              <a:solidFill>
                <a:schemeClr val="lt1"/>
              </a:solidFill>
            </a:endParaRPr>
          </a:p>
        </p:txBody>
      </p:sp>
      <p:sp>
        <p:nvSpPr>
          <p:cNvPr id="1171" name="Google Shape;1171;p7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67</a:t>
            </a:r>
            <a:endParaRPr sz="1400" b="0" i="0" u="none" strike="noStrike" cap="none">
              <a:solidFill>
                <a:srgbClr val="000000"/>
              </a:solidFill>
              <a:latin typeface="Arial"/>
              <a:ea typeface="Arial"/>
              <a:cs typeface="Arial"/>
              <a:sym typeface="Arial"/>
            </a:endParaRPr>
          </a:p>
        </p:txBody>
      </p:sp>
      <p:pic>
        <p:nvPicPr>
          <p:cNvPr id="1172" name="Google Shape;1172;p79"/>
          <p:cNvPicPr preferRelativeResize="0"/>
          <p:nvPr/>
        </p:nvPicPr>
        <p:blipFill rotWithShape="1">
          <a:blip r:embed="rId4">
            <a:alphaModFix/>
          </a:blip>
          <a:srcRect/>
          <a:stretch/>
        </p:blipFill>
        <p:spPr>
          <a:xfrm>
            <a:off x="395536" y="161802"/>
            <a:ext cx="1089234" cy="310602"/>
          </a:xfrm>
          <a:prstGeom prst="rect">
            <a:avLst/>
          </a:prstGeom>
          <a:noFill/>
          <a:ln>
            <a:noFill/>
          </a:ln>
        </p:spPr>
      </p:pic>
      <p:sp>
        <p:nvSpPr>
          <p:cNvPr id="1173" name="Google Shape;1173;p7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74" name="Google Shape;1174;p79"/>
          <p:cNvPicPr preferRelativeResize="0"/>
          <p:nvPr/>
        </p:nvPicPr>
        <p:blipFill rotWithShape="1">
          <a:blip r:embed="rId5">
            <a:alphaModFix/>
          </a:blip>
          <a:srcRect/>
          <a:stretch/>
        </p:blipFill>
        <p:spPr>
          <a:xfrm>
            <a:off x="7656207" y="151819"/>
            <a:ext cx="1174044" cy="428821"/>
          </a:xfrm>
          <a:prstGeom prst="rect">
            <a:avLst/>
          </a:prstGeom>
          <a:noFill/>
          <a:ln>
            <a:noFill/>
          </a:ln>
        </p:spPr>
      </p:pic>
      <p:pic>
        <p:nvPicPr>
          <p:cNvPr id="1175" name="Google Shape;1175;p79"/>
          <p:cNvPicPr preferRelativeResize="0"/>
          <p:nvPr/>
        </p:nvPicPr>
        <p:blipFill rotWithShape="1">
          <a:blip r:embed="rId6">
            <a:alphaModFix/>
          </a:blip>
          <a:srcRect/>
          <a:stretch/>
        </p:blipFill>
        <p:spPr>
          <a:xfrm>
            <a:off x="8172400" y="4707455"/>
            <a:ext cx="350168" cy="350168"/>
          </a:xfrm>
          <a:prstGeom prst="rect">
            <a:avLst/>
          </a:prstGeom>
          <a:noFill/>
          <a:ln>
            <a:noFill/>
          </a:ln>
        </p:spPr>
      </p:pic>
      <p:sp>
        <p:nvSpPr>
          <p:cNvPr id="1176" name="Google Shape;1176;p79"/>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177" name="Google Shape;1177;p79"/>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pic>
        <p:nvPicPr>
          <p:cNvPr id="1178" name="Google Shape;1178;p79"/>
          <p:cNvPicPr preferRelativeResize="0"/>
          <p:nvPr/>
        </p:nvPicPr>
        <p:blipFill rotWithShape="1">
          <a:blip r:embed="rId7">
            <a:alphaModFix/>
          </a:blip>
          <a:srcRect/>
          <a:stretch/>
        </p:blipFill>
        <p:spPr>
          <a:xfrm>
            <a:off x="390412" y="201674"/>
            <a:ext cx="1099479" cy="230850"/>
          </a:xfrm>
          <a:prstGeom prst="rect">
            <a:avLst/>
          </a:prstGeom>
          <a:noFill/>
          <a:ln>
            <a:noFill/>
          </a:ln>
        </p:spPr>
      </p:pic>
      <p:sp>
        <p:nvSpPr>
          <p:cNvPr id="1179" name="Google Shape;1179;p79"/>
          <p:cNvSpPr txBox="1"/>
          <p:nvPr/>
        </p:nvSpPr>
        <p:spPr>
          <a:xfrm>
            <a:off x="585479" y="1462888"/>
            <a:ext cx="7986900" cy="3719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600"/>
              </a:spcBef>
              <a:spcAft>
                <a:spcPts val="0"/>
              </a:spcAft>
              <a:buNone/>
            </a:pPr>
            <a:r>
              <a:rPr lang="en-US" sz="1600">
                <a:latin typeface="Calibri"/>
                <a:ea typeface="Calibri"/>
                <a:cs typeface="Calibri"/>
                <a:sym typeface="Calibri"/>
              </a:rPr>
              <a:t>Wherever you see these symbols 				you can pay with Google Wallet.</a:t>
            </a:r>
            <a:endParaRPr sz="1600">
              <a:latin typeface="Calibri"/>
              <a:ea typeface="Calibri"/>
              <a:cs typeface="Calibri"/>
              <a:sym typeface="Calibri"/>
            </a:endParaRPr>
          </a:p>
          <a:p>
            <a:pPr marL="0" lvl="0" indent="0" algn="l" rtl="0">
              <a:lnSpc>
                <a:spcPct val="115000"/>
              </a:lnSpc>
              <a:spcBef>
                <a:spcPts val="1400"/>
              </a:spcBef>
              <a:spcAft>
                <a:spcPts val="0"/>
              </a:spcAft>
              <a:buNone/>
            </a:pPr>
            <a:endParaRPr sz="1300" b="1">
              <a:solidFill>
                <a:schemeClr val="dk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ts val="1100"/>
              <a:buFont typeface="Arial"/>
              <a:buNone/>
            </a:pPr>
            <a:r>
              <a:rPr lang="en-US" sz="1500" b="1">
                <a:solidFill>
                  <a:schemeClr val="dk1"/>
                </a:solidFill>
                <a:latin typeface="Calibri"/>
                <a:ea typeface="Calibri"/>
                <a:cs typeface="Calibri"/>
                <a:sym typeface="Calibri"/>
              </a:rPr>
              <a:t>Step 1: Wake up &amp; unlock your phone</a:t>
            </a:r>
            <a:endParaRPr sz="1500" b="1">
              <a:solidFill>
                <a:schemeClr val="dk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ts val="1100"/>
              <a:buFont typeface="Arial"/>
              <a:buNone/>
            </a:pPr>
            <a:r>
              <a:rPr lang="en-US" sz="1300">
                <a:solidFill>
                  <a:schemeClr val="dk1"/>
                </a:solidFill>
                <a:latin typeface="Calibri"/>
                <a:ea typeface="Calibri"/>
                <a:cs typeface="Calibri"/>
                <a:sym typeface="Calibri"/>
              </a:rPr>
              <a:t>Turn on your screen, then unlock your phone. You don’t need to open the Google Wallet app.</a:t>
            </a:r>
            <a:endParaRPr sz="1300">
              <a:solidFill>
                <a:schemeClr val="dk1"/>
              </a:solidFill>
              <a:latin typeface="Calibri"/>
              <a:ea typeface="Calibri"/>
              <a:cs typeface="Calibri"/>
              <a:sym typeface="Calibri"/>
            </a:endParaRPr>
          </a:p>
          <a:p>
            <a:pPr marL="0" lvl="0" indent="0" algn="l" rtl="0">
              <a:lnSpc>
                <a:spcPct val="115000"/>
              </a:lnSpc>
              <a:spcBef>
                <a:spcPts val="600"/>
              </a:spcBef>
              <a:spcAft>
                <a:spcPts val="0"/>
              </a:spcAft>
              <a:buNone/>
            </a:pPr>
            <a:r>
              <a:rPr lang="en-US" sz="1300" b="1">
                <a:solidFill>
                  <a:schemeClr val="dk1"/>
                </a:solidFill>
                <a:latin typeface="Calibri"/>
                <a:ea typeface="Calibri"/>
                <a:cs typeface="Calibri"/>
                <a:sym typeface="Calibri"/>
              </a:rPr>
              <a:t>Tip:</a:t>
            </a:r>
            <a:r>
              <a:rPr lang="en-US" sz="1300">
                <a:solidFill>
                  <a:schemeClr val="dk1"/>
                </a:solidFill>
                <a:latin typeface="Calibri"/>
                <a:ea typeface="Calibri"/>
                <a:cs typeface="Calibri"/>
                <a:sym typeface="Calibri"/>
              </a:rPr>
              <a:t> In most countries or regions, smaller transactions don't require you to unlock your phone.</a:t>
            </a:r>
            <a:endParaRPr sz="130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endParaRPr sz="130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en-US" sz="1500" b="1">
                <a:solidFill>
                  <a:schemeClr val="dk1"/>
                </a:solidFill>
                <a:latin typeface="Calibri"/>
                <a:ea typeface="Calibri"/>
                <a:cs typeface="Calibri"/>
                <a:sym typeface="Calibri"/>
              </a:rPr>
              <a:t>Step 2: Hold the back of your phone close to the payment reader for a few seconds</a:t>
            </a:r>
            <a:endParaRPr sz="1500" b="1">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en-US" sz="1300">
                <a:solidFill>
                  <a:schemeClr val="dk1"/>
                </a:solidFill>
                <a:latin typeface="Calibri"/>
                <a:ea typeface="Calibri"/>
                <a:cs typeface="Calibri"/>
                <a:sym typeface="Calibri"/>
              </a:rPr>
              <a:t>When you’re done paying, a blue check mark appears on the screen.</a:t>
            </a:r>
            <a:endParaRPr sz="13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endParaRPr sz="1100">
              <a:solidFill>
                <a:schemeClr val="dk1"/>
              </a:solidFill>
            </a:endParaRPr>
          </a:p>
          <a:p>
            <a:pPr marL="0" marR="0" lvl="0" indent="0" algn="l" rtl="0">
              <a:lnSpc>
                <a:spcPct val="115000"/>
              </a:lnSpc>
              <a:spcBef>
                <a:spcPts val="1200"/>
              </a:spcBef>
              <a:spcAft>
                <a:spcPts val="600"/>
              </a:spcAft>
              <a:buNone/>
            </a:pPr>
            <a:endParaRPr sz="1600">
              <a:latin typeface="Calibri"/>
              <a:ea typeface="Calibri"/>
              <a:cs typeface="Calibri"/>
              <a:sym typeface="Calibri"/>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7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7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7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8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6" name="Google Shape;1186;p8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How do I pay in a store using Google Wallet?</a:t>
            </a:r>
            <a:endParaRPr sz="2400">
              <a:solidFill>
                <a:schemeClr val="lt1"/>
              </a:solidFill>
            </a:endParaRPr>
          </a:p>
        </p:txBody>
      </p:sp>
      <p:sp>
        <p:nvSpPr>
          <p:cNvPr id="1187" name="Google Shape;1187;p8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68</a:t>
            </a:r>
            <a:endParaRPr sz="1400" b="0" i="0" u="none" strike="noStrike" cap="none">
              <a:solidFill>
                <a:srgbClr val="000000"/>
              </a:solidFill>
              <a:latin typeface="Arial"/>
              <a:ea typeface="Arial"/>
              <a:cs typeface="Arial"/>
              <a:sym typeface="Arial"/>
            </a:endParaRPr>
          </a:p>
        </p:txBody>
      </p:sp>
      <p:pic>
        <p:nvPicPr>
          <p:cNvPr id="1188" name="Google Shape;1188;p8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189" name="Google Shape;1189;p8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90" name="Google Shape;1190;p8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191" name="Google Shape;1191;p8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192" name="Google Shape;1192;p80"/>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193" name="Google Shape;1193;p80"/>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pic>
        <p:nvPicPr>
          <p:cNvPr id="1194" name="Google Shape;1194;p80"/>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1195" name="Google Shape;1195;p80"/>
          <p:cNvSpPr txBox="1"/>
          <p:nvPr/>
        </p:nvSpPr>
        <p:spPr>
          <a:xfrm>
            <a:off x="477400" y="1456599"/>
            <a:ext cx="7986900" cy="3317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400"/>
              </a:spcBef>
              <a:spcAft>
                <a:spcPts val="0"/>
              </a:spcAft>
              <a:buNone/>
            </a:pPr>
            <a:r>
              <a:rPr lang="en-US" sz="1600" b="1">
                <a:latin typeface="Calibri"/>
                <a:ea typeface="Calibri"/>
                <a:cs typeface="Calibri"/>
                <a:sym typeface="Calibri"/>
              </a:rPr>
              <a:t>Troubleshooting: </a:t>
            </a:r>
            <a:endParaRPr sz="1300" b="1">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en-US" sz="1500" b="1">
                <a:solidFill>
                  <a:schemeClr val="dk1"/>
                </a:solidFill>
                <a:latin typeface="Calibri"/>
                <a:ea typeface="Calibri"/>
                <a:cs typeface="Calibri"/>
                <a:sym typeface="Calibri"/>
              </a:rPr>
              <a:t>If the check mark isn’t on your screen:</a:t>
            </a:r>
            <a:endParaRPr sz="1500" b="1">
              <a:solidFill>
                <a:schemeClr val="dk1"/>
              </a:solidFill>
              <a:latin typeface="Calibri"/>
              <a:ea typeface="Calibri"/>
              <a:cs typeface="Calibri"/>
              <a:sym typeface="Calibri"/>
            </a:endParaRPr>
          </a:p>
          <a:p>
            <a:pPr marL="457200" lvl="0" indent="-292100" algn="l" rtl="0">
              <a:lnSpc>
                <a:spcPct val="115000"/>
              </a:lnSpc>
              <a:spcBef>
                <a:spcPts val="1200"/>
              </a:spcBef>
              <a:spcAft>
                <a:spcPts val="0"/>
              </a:spcAft>
              <a:buClr>
                <a:schemeClr val="dk1"/>
              </a:buClr>
              <a:buSzPts val="1000"/>
              <a:buChar char="●"/>
            </a:pPr>
            <a:r>
              <a:rPr lang="en-US">
                <a:solidFill>
                  <a:schemeClr val="dk1"/>
                </a:solidFill>
                <a:latin typeface="Calibri"/>
                <a:ea typeface="Calibri"/>
                <a:cs typeface="Calibri"/>
                <a:sym typeface="Calibri"/>
              </a:rPr>
              <a:t>Try to hold your phone in a different way. Your NFC antenna could be near the top or bottom of your device.</a:t>
            </a:r>
            <a:endParaRPr>
              <a:solidFill>
                <a:schemeClr val="dk1"/>
              </a:solidFill>
              <a:latin typeface="Calibri"/>
              <a:ea typeface="Calibri"/>
              <a:cs typeface="Calibri"/>
              <a:sym typeface="Calibri"/>
            </a:endParaRPr>
          </a:p>
          <a:p>
            <a:pPr marL="457200" lvl="0" indent="-292100" algn="l" rtl="0">
              <a:lnSpc>
                <a:spcPct val="115000"/>
              </a:lnSpc>
              <a:spcBef>
                <a:spcPts val="0"/>
              </a:spcBef>
              <a:spcAft>
                <a:spcPts val="0"/>
              </a:spcAft>
              <a:buClr>
                <a:schemeClr val="dk1"/>
              </a:buClr>
              <a:buSzPts val="1000"/>
              <a:buChar char="●"/>
            </a:pPr>
            <a:r>
              <a:rPr lang="en-US">
                <a:solidFill>
                  <a:schemeClr val="dk1"/>
                </a:solidFill>
                <a:latin typeface="Calibri"/>
                <a:ea typeface="Calibri"/>
                <a:cs typeface="Calibri"/>
                <a:sym typeface="Calibri"/>
              </a:rPr>
              <a:t>Hold your phone closer to the payment reader.</a:t>
            </a:r>
            <a:endParaRPr>
              <a:solidFill>
                <a:schemeClr val="dk1"/>
              </a:solidFill>
              <a:latin typeface="Calibri"/>
              <a:ea typeface="Calibri"/>
              <a:cs typeface="Calibri"/>
              <a:sym typeface="Calibri"/>
            </a:endParaRPr>
          </a:p>
          <a:p>
            <a:pPr marL="457200" lvl="0" indent="-292100" algn="l" rtl="0">
              <a:lnSpc>
                <a:spcPct val="115000"/>
              </a:lnSpc>
              <a:spcBef>
                <a:spcPts val="0"/>
              </a:spcBef>
              <a:spcAft>
                <a:spcPts val="0"/>
              </a:spcAft>
              <a:buClr>
                <a:schemeClr val="dk1"/>
              </a:buClr>
              <a:buSzPts val="1000"/>
              <a:buChar char="●"/>
            </a:pPr>
            <a:r>
              <a:rPr lang="en-US">
                <a:solidFill>
                  <a:schemeClr val="dk1"/>
                </a:solidFill>
                <a:latin typeface="Calibri"/>
                <a:ea typeface="Calibri"/>
                <a:cs typeface="Calibri"/>
                <a:sym typeface="Calibri"/>
              </a:rPr>
              <a:t>Hold your phone to the payment reader for a few extra seconds.</a:t>
            </a:r>
            <a:endParaRPr>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en-US" sz="1500" b="1">
                <a:solidFill>
                  <a:schemeClr val="dk1"/>
                </a:solidFill>
                <a:latin typeface="Calibri"/>
                <a:ea typeface="Calibri"/>
                <a:cs typeface="Calibri"/>
                <a:sym typeface="Calibri"/>
              </a:rPr>
              <a:t>If there’s a check mark but the cashier says that the payment didn’t work:</a:t>
            </a:r>
            <a:endParaRPr sz="1500" b="1">
              <a:solidFill>
                <a:schemeClr val="dk1"/>
              </a:solidFill>
              <a:latin typeface="Calibri"/>
              <a:ea typeface="Calibri"/>
              <a:cs typeface="Calibri"/>
              <a:sym typeface="Calibri"/>
            </a:endParaRPr>
          </a:p>
          <a:p>
            <a:pPr marL="457200" lvl="0" indent="-292100" algn="l" rtl="0">
              <a:lnSpc>
                <a:spcPct val="115000"/>
              </a:lnSpc>
              <a:spcBef>
                <a:spcPts val="1200"/>
              </a:spcBef>
              <a:spcAft>
                <a:spcPts val="0"/>
              </a:spcAft>
              <a:buClr>
                <a:schemeClr val="dk1"/>
              </a:buClr>
              <a:buSzPts val="1000"/>
              <a:buChar char="●"/>
            </a:pPr>
            <a:r>
              <a:rPr lang="en-US">
                <a:solidFill>
                  <a:schemeClr val="dk1"/>
                </a:solidFill>
                <a:latin typeface="Calibri"/>
                <a:ea typeface="Calibri"/>
                <a:cs typeface="Calibri"/>
                <a:sym typeface="Calibri"/>
              </a:rPr>
              <a:t>Double check that the store accepts mobile payments.</a:t>
            </a:r>
            <a:endParaRPr>
              <a:solidFill>
                <a:schemeClr val="dk1"/>
              </a:solidFill>
              <a:latin typeface="Calibri"/>
              <a:ea typeface="Calibri"/>
              <a:cs typeface="Calibri"/>
              <a:sym typeface="Calibri"/>
            </a:endParaRPr>
          </a:p>
          <a:p>
            <a:pPr marL="457200" lvl="0" indent="-292100" algn="l" rtl="0">
              <a:lnSpc>
                <a:spcPct val="115000"/>
              </a:lnSpc>
              <a:spcBef>
                <a:spcPts val="0"/>
              </a:spcBef>
              <a:spcAft>
                <a:spcPts val="0"/>
              </a:spcAft>
              <a:buClr>
                <a:schemeClr val="dk1"/>
              </a:buClr>
              <a:buSzPts val="1000"/>
              <a:buChar char="●"/>
            </a:pPr>
            <a:r>
              <a:rPr lang="en-US">
                <a:solidFill>
                  <a:schemeClr val="dk1"/>
                </a:solidFill>
                <a:latin typeface="Calibri"/>
                <a:ea typeface="Calibri"/>
                <a:cs typeface="Calibri"/>
                <a:sym typeface="Calibri"/>
              </a:rPr>
              <a:t>Contact your bank. There may be an issue with your card and your bank may have declined the transaction. If the transaction is declined, you aren’t charged.</a:t>
            </a:r>
            <a:endParaRPr sz="1500">
              <a:latin typeface="Calibri"/>
              <a:ea typeface="Calibri"/>
              <a:cs typeface="Calibri"/>
              <a:sym typeface="Calibri"/>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pic>
        <p:nvPicPr>
          <p:cNvPr id="1201" name="Google Shape;1201;p81"/>
          <p:cNvPicPr preferRelativeResize="0"/>
          <p:nvPr/>
        </p:nvPicPr>
        <p:blipFill>
          <a:blip r:embed="rId3">
            <a:alphaModFix/>
          </a:blip>
          <a:stretch>
            <a:fillRect/>
          </a:stretch>
        </p:blipFill>
        <p:spPr>
          <a:xfrm>
            <a:off x="3453646" y="1433621"/>
            <a:ext cx="2047050" cy="695850"/>
          </a:xfrm>
          <a:prstGeom prst="rect">
            <a:avLst/>
          </a:prstGeom>
          <a:noFill/>
          <a:ln>
            <a:noFill/>
          </a:ln>
        </p:spPr>
      </p:pic>
      <p:sp>
        <p:nvSpPr>
          <p:cNvPr id="1202" name="Google Shape;1202;p8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3" name="Google Shape;1203;p8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How do I pay in a store using Google Wallet?</a:t>
            </a:r>
            <a:endParaRPr sz="2400">
              <a:solidFill>
                <a:schemeClr val="lt1"/>
              </a:solidFill>
            </a:endParaRPr>
          </a:p>
        </p:txBody>
      </p:sp>
      <p:sp>
        <p:nvSpPr>
          <p:cNvPr id="1204" name="Google Shape;1204;p8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69</a:t>
            </a:r>
            <a:endParaRPr sz="1400" b="0" i="0" u="none" strike="noStrike" cap="none">
              <a:solidFill>
                <a:srgbClr val="000000"/>
              </a:solidFill>
              <a:latin typeface="Arial"/>
              <a:ea typeface="Arial"/>
              <a:cs typeface="Arial"/>
              <a:sym typeface="Arial"/>
            </a:endParaRPr>
          </a:p>
        </p:txBody>
      </p:sp>
      <p:pic>
        <p:nvPicPr>
          <p:cNvPr id="1205" name="Google Shape;1205;p81"/>
          <p:cNvPicPr preferRelativeResize="0"/>
          <p:nvPr/>
        </p:nvPicPr>
        <p:blipFill rotWithShape="1">
          <a:blip r:embed="rId4">
            <a:alphaModFix/>
          </a:blip>
          <a:srcRect/>
          <a:stretch/>
        </p:blipFill>
        <p:spPr>
          <a:xfrm>
            <a:off x="395536" y="161802"/>
            <a:ext cx="1089234" cy="310602"/>
          </a:xfrm>
          <a:prstGeom prst="rect">
            <a:avLst/>
          </a:prstGeom>
          <a:noFill/>
          <a:ln>
            <a:noFill/>
          </a:ln>
        </p:spPr>
      </p:pic>
      <p:sp>
        <p:nvSpPr>
          <p:cNvPr id="1206" name="Google Shape;1206;p8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07" name="Google Shape;1207;p81"/>
          <p:cNvPicPr preferRelativeResize="0"/>
          <p:nvPr/>
        </p:nvPicPr>
        <p:blipFill rotWithShape="1">
          <a:blip r:embed="rId5">
            <a:alphaModFix/>
          </a:blip>
          <a:srcRect/>
          <a:stretch/>
        </p:blipFill>
        <p:spPr>
          <a:xfrm>
            <a:off x="7656207" y="151819"/>
            <a:ext cx="1174044" cy="428821"/>
          </a:xfrm>
          <a:prstGeom prst="rect">
            <a:avLst/>
          </a:prstGeom>
          <a:noFill/>
          <a:ln>
            <a:noFill/>
          </a:ln>
        </p:spPr>
      </p:pic>
      <p:pic>
        <p:nvPicPr>
          <p:cNvPr id="1208" name="Google Shape;1208;p81"/>
          <p:cNvPicPr preferRelativeResize="0"/>
          <p:nvPr/>
        </p:nvPicPr>
        <p:blipFill rotWithShape="1">
          <a:blip r:embed="rId6">
            <a:alphaModFix/>
          </a:blip>
          <a:srcRect/>
          <a:stretch/>
        </p:blipFill>
        <p:spPr>
          <a:xfrm>
            <a:off x="8172400" y="4707455"/>
            <a:ext cx="350168" cy="350168"/>
          </a:xfrm>
          <a:prstGeom prst="rect">
            <a:avLst/>
          </a:prstGeom>
          <a:noFill/>
          <a:ln>
            <a:noFill/>
          </a:ln>
        </p:spPr>
      </p:pic>
      <p:sp>
        <p:nvSpPr>
          <p:cNvPr id="1209" name="Google Shape;1209;p81"/>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210" name="Google Shape;1210;p81"/>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pic>
        <p:nvPicPr>
          <p:cNvPr id="1211" name="Google Shape;1211;p81"/>
          <p:cNvPicPr preferRelativeResize="0"/>
          <p:nvPr/>
        </p:nvPicPr>
        <p:blipFill rotWithShape="1">
          <a:blip r:embed="rId7">
            <a:alphaModFix/>
          </a:blip>
          <a:srcRect/>
          <a:stretch/>
        </p:blipFill>
        <p:spPr>
          <a:xfrm>
            <a:off x="390412" y="201674"/>
            <a:ext cx="1099479" cy="230850"/>
          </a:xfrm>
          <a:prstGeom prst="rect">
            <a:avLst/>
          </a:prstGeom>
          <a:noFill/>
          <a:ln>
            <a:noFill/>
          </a:ln>
        </p:spPr>
      </p:pic>
      <p:sp>
        <p:nvSpPr>
          <p:cNvPr id="1212" name="Google Shape;1212;p81"/>
          <p:cNvSpPr txBox="1"/>
          <p:nvPr/>
        </p:nvSpPr>
        <p:spPr>
          <a:xfrm>
            <a:off x="585479" y="1462888"/>
            <a:ext cx="7986900" cy="2774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600"/>
              </a:spcBef>
              <a:spcAft>
                <a:spcPts val="0"/>
              </a:spcAft>
              <a:buNone/>
            </a:pPr>
            <a:r>
              <a:rPr lang="en-US" sz="1600">
                <a:latin typeface="Calibri"/>
                <a:ea typeface="Calibri"/>
                <a:cs typeface="Calibri"/>
                <a:sym typeface="Calibri"/>
              </a:rPr>
              <a:t>Wherever you see these symbols 				you can pay with Google Wallet.</a:t>
            </a:r>
            <a:endParaRPr sz="1600">
              <a:latin typeface="Calibri"/>
              <a:ea typeface="Calibri"/>
              <a:cs typeface="Calibri"/>
              <a:sym typeface="Calibri"/>
            </a:endParaRPr>
          </a:p>
          <a:p>
            <a:pPr marL="0" lvl="0" indent="0" algn="l" rtl="0">
              <a:lnSpc>
                <a:spcPct val="115000"/>
              </a:lnSpc>
              <a:spcBef>
                <a:spcPts val="1400"/>
              </a:spcBef>
              <a:spcAft>
                <a:spcPts val="0"/>
              </a:spcAft>
              <a:buNone/>
            </a:pPr>
            <a:endParaRPr sz="1300" b="1">
              <a:solidFill>
                <a:schemeClr val="dk1"/>
              </a:solidFill>
              <a:latin typeface="Calibri"/>
              <a:ea typeface="Calibri"/>
              <a:cs typeface="Calibri"/>
              <a:sym typeface="Calibri"/>
            </a:endParaRPr>
          </a:p>
          <a:p>
            <a:pPr marL="0" lvl="0" indent="0" algn="l" rtl="0">
              <a:lnSpc>
                <a:spcPct val="115000"/>
              </a:lnSpc>
              <a:spcBef>
                <a:spcPts val="1400"/>
              </a:spcBef>
              <a:spcAft>
                <a:spcPts val="0"/>
              </a:spcAft>
              <a:buNone/>
            </a:pPr>
            <a:r>
              <a:rPr lang="en-US" sz="1300" b="1">
                <a:solidFill>
                  <a:schemeClr val="dk1"/>
                </a:solidFill>
              </a:rPr>
              <a:t>Step 3: If prompted, follow the on-screen instructions</a:t>
            </a:r>
            <a:endParaRPr sz="1300" b="1">
              <a:solidFill>
                <a:schemeClr val="dk1"/>
              </a:solidFill>
            </a:endParaRPr>
          </a:p>
          <a:p>
            <a:pPr marL="0" lvl="0" indent="0" algn="l" rtl="0">
              <a:lnSpc>
                <a:spcPct val="115000"/>
              </a:lnSpc>
              <a:spcBef>
                <a:spcPts val="1200"/>
              </a:spcBef>
              <a:spcAft>
                <a:spcPts val="0"/>
              </a:spcAft>
              <a:buNone/>
            </a:pPr>
            <a:r>
              <a:rPr lang="en-US" sz="1100">
                <a:solidFill>
                  <a:schemeClr val="dk1"/>
                </a:solidFill>
              </a:rPr>
              <a:t>Some stores ask for a PIN or signature. If you’re asked, follow the steps on the screen.</a:t>
            </a:r>
            <a:endParaRPr sz="1100">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sz="1100" b="1">
                <a:solidFill>
                  <a:schemeClr val="dk1"/>
                </a:solidFill>
              </a:rPr>
              <a:t>Debit cards:</a:t>
            </a:r>
            <a:r>
              <a:rPr lang="en-US" sz="1100">
                <a:solidFill>
                  <a:schemeClr val="dk1"/>
                </a:solidFill>
              </a:rPr>
              <a:t> Enter the PIN that you set up with your bank. This PIN is different from the one you use to unlock your device.</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US" sz="1100" b="1">
                <a:solidFill>
                  <a:schemeClr val="dk1"/>
                </a:solidFill>
              </a:rPr>
              <a:t>Credit cards:</a:t>
            </a:r>
            <a:r>
              <a:rPr lang="en-US" sz="1100">
                <a:solidFill>
                  <a:schemeClr val="dk1"/>
                </a:solidFill>
              </a:rPr>
              <a:t> For larger transactions, sign the receipt or the on-screen signature box.</a:t>
            </a:r>
            <a:endParaRPr sz="1100">
              <a:solidFill>
                <a:schemeClr val="dk1"/>
              </a:solidFill>
            </a:endParaRPr>
          </a:p>
          <a:p>
            <a:pPr marL="0" marR="0" lvl="0" indent="0" algn="l" rtl="0">
              <a:lnSpc>
                <a:spcPct val="115000"/>
              </a:lnSpc>
              <a:spcBef>
                <a:spcPts val="1200"/>
              </a:spcBef>
              <a:spcAft>
                <a:spcPts val="600"/>
              </a:spcAft>
              <a:buNone/>
            </a:pPr>
            <a:endParaRPr sz="1600">
              <a:latin typeface="Calibri"/>
              <a:ea typeface="Calibri"/>
              <a:cs typeface="Calibri"/>
              <a:sym typeface="Calibri"/>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1" name="Google Shape;181;p19"/>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19"/>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e-payment</a:t>
            </a:r>
            <a:endParaRPr sz="3600" b="1">
              <a:solidFill>
                <a:srgbClr val="1F108C"/>
              </a:solidFill>
            </a:endParaRPr>
          </a:p>
        </p:txBody>
      </p:sp>
      <p:sp>
        <p:nvSpPr>
          <p:cNvPr id="183" name="Google Shape;183;p19"/>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Developed by Polygonal   |     </a:t>
            </a:r>
            <a:r>
              <a:rPr lang="en-US" sz="900" b="0" i="0" u="none" strike="noStrike" cap="none">
                <a:solidFill>
                  <a:srgbClr val="1F108C"/>
                </a:solidFill>
                <a:latin typeface="Calibri"/>
                <a:ea typeface="Calibri"/>
                <a:cs typeface="Calibri"/>
                <a:sym typeface="Calibri"/>
              </a:rPr>
              <a:t>Dec, 2022</a:t>
            </a:r>
            <a:endParaRPr sz="1400" b="0" i="0" u="none" strike="noStrike" cap="none">
              <a:solidFill>
                <a:srgbClr val="000000"/>
              </a:solidFill>
              <a:latin typeface="Arial"/>
              <a:ea typeface="Arial"/>
              <a:cs typeface="Arial"/>
              <a:sym typeface="Arial"/>
            </a:endParaRPr>
          </a:p>
        </p:txBody>
      </p:sp>
      <p:sp>
        <p:nvSpPr>
          <p:cNvPr id="184" name="Google Shape;184;p19"/>
          <p:cNvSpPr txBox="1">
            <a:spLocks noGrp="1"/>
          </p:cNvSpPr>
          <p:nvPr>
            <p:ph type="subTitle" idx="1"/>
          </p:nvPr>
        </p:nvSpPr>
        <p:spPr>
          <a:xfrm>
            <a:off x="5275329" y="2895476"/>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1F108C"/>
                </a:solidFill>
              </a:rPr>
              <a:t>Lesson 2. </a:t>
            </a:r>
            <a:endParaRPr sz="8000" b="1">
              <a:solidFill>
                <a:srgbClr val="1F108C"/>
              </a:solidFill>
            </a:endParaRPr>
          </a:p>
          <a:p>
            <a:pPr marL="0" lvl="0" indent="0" algn="ctr" rtl="0">
              <a:lnSpc>
                <a:spcPct val="100000"/>
              </a:lnSpc>
              <a:spcBef>
                <a:spcPts val="0"/>
              </a:spcBef>
              <a:spcAft>
                <a:spcPts val="0"/>
              </a:spcAft>
              <a:buClr>
                <a:srgbClr val="1F108C"/>
              </a:buClr>
              <a:buSzPct val="100000"/>
              <a:buNone/>
            </a:pPr>
            <a:r>
              <a:rPr lang="en-US" sz="8000" b="1">
                <a:solidFill>
                  <a:srgbClr val="1F108C"/>
                </a:solidFill>
              </a:rPr>
              <a:t>Benefits &amp; drawbacks</a:t>
            </a:r>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185" name="Google Shape;185;p19" descr="Logo&#10;&#10;Description automatically generated with medium confidence"/>
          <p:cNvPicPr preferRelativeResize="0"/>
          <p:nvPr/>
        </p:nvPicPr>
        <p:blipFill rotWithShape="1">
          <a:blip r:embed="rId4">
            <a:alphaModFix/>
          </a:blip>
          <a:srcRect/>
          <a:stretch/>
        </p:blipFill>
        <p:spPr>
          <a:xfrm>
            <a:off x="6078844" y="-9534"/>
            <a:ext cx="3065157" cy="1354107"/>
          </a:xfrm>
          <a:prstGeom prst="rect">
            <a:avLst/>
          </a:prstGeom>
          <a:noFill/>
          <a:ln>
            <a:noFill/>
          </a:ln>
        </p:spPr>
      </p:pic>
      <p:grpSp>
        <p:nvGrpSpPr>
          <p:cNvPr id="186" name="Google Shape;186;p19"/>
          <p:cNvGrpSpPr/>
          <p:nvPr/>
        </p:nvGrpSpPr>
        <p:grpSpPr>
          <a:xfrm>
            <a:off x="251520" y="-9534"/>
            <a:ext cx="8919571" cy="5260856"/>
            <a:chOff x="216024" y="-27709"/>
            <a:chExt cx="8919571" cy="5260856"/>
          </a:xfrm>
        </p:grpSpPr>
        <p:sp>
          <p:nvSpPr>
            <p:cNvPr id="187" name="Google Shape;187;p19"/>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188" name="Google Shape;188;p19"/>
            <p:cNvPicPr preferRelativeResize="0"/>
            <p:nvPr/>
          </p:nvPicPr>
          <p:blipFill rotWithShape="1">
            <a:blip r:embed="rId5">
              <a:alphaModFix/>
            </a:blip>
            <a:srcRect/>
            <a:stretch/>
          </p:blipFill>
          <p:spPr>
            <a:xfrm>
              <a:off x="6491202" y="4812141"/>
              <a:ext cx="590911" cy="168502"/>
            </a:xfrm>
            <a:prstGeom prst="rect">
              <a:avLst/>
            </a:prstGeom>
            <a:noFill/>
            <a:ln>
              <a:noFill/>
            </a:ln>
          </p:spPr>
        </p:pic>
        <p:sp>
          <p:nvSpPr>
            <p:cNvPr id="189" name="Google Shape;189;p19"/>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190" name="Google Shape;190;p19"/>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pic>
        <p:nvPicPr>
          <p:cNvPr id="191" name="Google Shape;191;p19"/>
          <p:cNvPicPr preferRelativeResize="0"/>
          <p:nvPr/>
        </p:nvPicPr>
        <p:blipFill rotWithShape="1">
          <a:blip r:embed="rId6">
            <a:alphaModFix/>
          </a:blip>
          <a:srcRect/>
          <a:stretch/>
        </p:blipFill>
        <p:spPr>
          <a:xfrm>
            <a:off x="6335625" y="4504601"/>
            <a:ext cx="2707523" cy="568475"/>
          </a:xfrm>
          <a:prstGeom prst="rect">
            <a:avLst/>
          </a:prstGeom>
          <a:noFill/>
          <a:ln>
            <a:noFill/>
          </a:ln>
        </p:spPr>
      </p:pic>
      <p:sp>
        <p:nvSpPr>
          <p:cNvPr id="192" name="Google Shape;192;p19"/>
          <p:cNvSpPr txBox="1"/>
          <p:nvPr/>
        </p:nvSpPr>
        <p:spPr>
          <a:xfrm>
            <a:off x="6027375" y="3790575"/>
            <a:ext cx="3000000" cy="8097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1000"/>
              </a:spcAft>
              <a:buClr>
                <a:srgbClr val="000000"/>
              </a:buClr>
              <a:buSzPts val="700"/>
              <a:buFont typeface="Arial"/>
              <a:buNone/>
            </a:pPr>
            <a:r>
              <a:rPr lang="en-US" sz="700">
                <a:solidFill>
                  <a:srgbClr val="00005F"/>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700" i="0" u="none" strike="noStrike" cap="none">
              <a:solidFill>
                <a:srgbClr val="00005F"/>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p8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9" name="Google Shape;1219;p8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How do I set up Online Banking?</a:t>
            </a:r>
            <a:endParaRPr sz="2400">
              <a:solidFill>
                <a:schemeClr val="lt1"/>
              </a:solidFill>
            </a:endParaRPr>
          </a:p>
        </p:txBody>
      </p:sp>
      <p:sp>
        <p:nvSpPr>
          <p:cNvPr id="1220" name="Google Shape;1220;p8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70</a:t>
            </a:r>
            <a:endParaRPr sz="1400" b="0" i="0" u="none" strike="noStrike" cap="none">
              <a:solidFill>
                <a:srgbClr val="000000"/>
              </a:solidFill>
              <a:latin typeface="Arial"/>
              <a:ea typeface="Arial"/>
              <a:cs typeface="Arial"/>
              <a:sym typeface="Arial"/>
            </a:endParaRPr>
          </a:p>
        </p:txBody>
      </p:sp>
      <p:pic>
        <p:nvPicPr>
          <p:cNvPr id="1221" name="Google Shape;1221;p8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222" name="Google Shape;1222;p8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23" name="Google Shape;1223;p8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224" name="Google Shape;1224;p8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225" name="Google Shape;1225;p82"/>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226" name="Google Shape;1226;p82"/>
          <p:cNvSpPr txBox="1"/>
          <p:nvPr/>
        </p:nvSpPr>
        <p:spPr>
          <a:xfrm>
            <a:off x="604675" y="1621825"/>
            <a:ext cx="18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chemeClr val="dk1"/>
                </a:solidFill>
                <a:latin typeface="Calibri"/>
                <a:ea typeface="Calibri"/>
                <a:cs typeface="Calibri"/>
                <a:sym typeface="Calibri"/>
              </a:rPr>
              <a:t>Example Login-Screen:</a:t>
            </a:r>
            <a:endParaRPr sz="1100" b="1" i="0" u="none" strike="noStrike" cap="none">
              <a:solidFill>
                <a:schemeClr val="dk1"/>
              </a:solidFill>
              <a:latin typeface="Arial"/>
              <a:ea typeface="Arial"/>
              <a:cs typeface="Arial"/>
              <a:sym typeface="Arial"/>
            </a:endParaRPr>
          </a:p>
        </p:txBody>
      </p:sp>
      <p:pic>
        <p:nvPicPr>
          <p:cNvPr id="1227" name="Google Shape;1227;p82"/>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228" name="Google Shape;1228;p82"/>
          <p:cNvPicPr preferRelativeResize="0"/>
          <p:nvPr/>
        </p:nvPicPr>
        <p:blipFill>
          <a:blip r:embed="rId7">
            <a:alphaModFix/>
          </a:blip>
          <a:stretch>
            <a:fillRect/>
          </a:stretch>
        </p:blipFill>
        <p:spPr>
          <a:xfrm>
            <a:off x="2589925" y="1347550"/>
            <a:ext cx="5021498" cy="3643550"/>
          </a:xfrm>
          <a:prstGeom prst="rect">
            <a:avLst/>
          </a:prstGeom>
          <a:noFill/>
          <a:ln>
            <a:noFill/>
          </a:ln>
        </p:spPr>
      </p:pic>
    </p:spTree>
  </p:cSld>
  <p:clrMapOvr>
    <a:masterClrMapping/>
  </p:clrMapOvr>
  <p:transition>
    <p:push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p8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5" name="Google Shape;1235;p8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How do I set up Online Banking?</a:t>
            </a:r>
            <a:endParaRPr sz="2400">
              <a:solidFill>
                <a:schemeClr val="lt1"/>
              </a:solidFill>
            </a:endParaRPr>
          </a:p>
        </p:txBody>
      </p:sp>
      <p:sp>
        <p:nvSpPr>
          <p:cNvPr id="1236" name="Google Shape;1236;p8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71</a:t>
            </a:r>
            <a:endParaRPr sz="1400" b="0" i="0" u="none" strike="noStrike" cap="none">
              <a:solidFill>
                <a:srgbClr val="000000"/>
              </a:solidFill>
              <a:latin typeface="Arial"/>
              <a:ea typeface="Arial"/>
              <a:cs typeface="Arial"/>
              <a:sym typeface="Arial"/>
            </a:endParaRPr>
          </a:p>
        </p:txBody>
      </p:sp>
      <p:pic>
        <p:nvPicPr>
          <p:cNvPr id="1237" name="Google Shape;1237;p8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238" name="Google Shape;1238;p8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39" name="Google Shape;1239;p8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240" name="Google Shape;1240;p8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241" name="Google Shape;1241;p83"/>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242" name="Google Shape;1242;p83"/>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243" name="Google Shape;1243;p83"/>
          <p:cNvSpPr txBox="1"/>
          <p:nvPr/>
        </p:nvSpPr>
        <p:spPr>
          <a:xfrm>
            <a:off x="585479" y="1615288"/>
            <a:ext cx="7986900" cy="266790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1000"/>
              </a:spcBef>
              <a:spcAft>
                <a:spcPts val="0"/>
              </a:spcAft>
              <a:buClr>
                <a:srgbClr val="000000"/>
              </a:buClr>
              <a:buSzPts val="1700"/>
              <a:buFont typeface="Calibri"/>
              <a:buAutoNum type="arabicPeriod"/>
            </a:pPr>
            <a:r>
              <a:rPr lang="en-US" sz="1700" i="0" u="none" strike="noStrike" cap="none">
                <a:solidFill>
                  <a:srgbClr val="000000"/>
                </a:solidFill>
                <a:latin typeface="Calibri"/>
                <a:ea typeface="Calibri"/>
                <a:cs typeface="Calibri"/>
                <a:sym typeface="Calibri"/>
              </a:rPr>
              <a:t>Locate the online banking section on your bank's website or visit your local branch to discuss the options for setting up online banking.</a:t>
            </a:r>
            <a:endParaRPr sz="1500">
              <a:latin typeface="Calibri"/>
              <a:ea typeface="Calibri"/>
              <a:cs typeface="Calibri"/>
              <a:sym typeface="Calibri"/>
            </a:endParaRPr>
          </a:p>
          <a:p>
            <a:pPr marL="457200" marR="0" lvl="0" indent="-336550" algn="l" rtl="0">
              <a:lnSpc>
                <a:spcPct val="100000"/>
              </a:lnSpc>
              <a:spcBef>
                <a:spcPts val="1000"/>
              </a:spcBef>
              <a:spcAft>
                <a:spcPts val="0"/>
              </a:spcAft>
              <a:buClr>
                <a:srgbClr val="000000"/>
              </a:buClr>
              <a:buSzPts val="1700"/>
              <a:buFont typeface="Calibri"/>
              <a:buAutoNum type="arabicPeriod"/>
            </a:pPr>
            <a:r>
              <a:rPr lang="en-US" sz="1700" i="0" u="none" strike="noStrike" cap="none">
                <a:solidFill>
                  <a:srgbClr val="000000"/>
                </a:solidFill>
                <a:latin typeface="Calibri"/>
                <a:ea typeface="Calibri"/>
                <a:cs typeface="Calibri"/>
                <a:sym typeface="Calibri"/>
              </a:rPr>
              <a:t>Follow the instructions to enroll in online banking, typically by providing personal information, such as your name, address, and account number.</a:t>
            </a:r>
            <a:endParaRPr sz="1500">
              <a:latin typeface="Calibri"/>
              <a:ea typeface="Calibri"/>
              <a:cs typeface="Calibri"/>
              <a:sym typeface="Calibri"/>
            </a:endParaRPr>
          </a:p>
          <a:p>
            <a:pPr marL="457200" marR="0" lvl="0" indent="-336550" algn="l" rtl="0">
              <a:lnSpc>
                <a:spcPct val="100000"/>
              </a:lnSpc>
              <a:spcBef>
                <a:spcPts val="1000"/>
              </a:spcBef>
              <a:spcAft>
                <a:spcPts val="0"/>
              </a:spcAft>
              <a:buClr>
                <a:srgbClr val="000000"/>
              </a:buClr>
              <a:buSzPts val="1700"/>
              <a:buFont typeface="Calibri"/>
              <a:buAutoNum type="arabicPeriod"/>
            </a:pPr>
            <a:r>
              <a:rPr lang="en-US" sz="1700" i="0" u="none" strike="noStrike" cap="none">
                <a:solidFill>
                  <a:srgbClr val="000000"/>
                </a:solidFill>
                <a:latin typeface="Calibri"/>
                <a:ea typeface="Calibri"/>
                <a:cs typeface="Calibri"/>
                <a:sym typeface="Calibri"/>
              </a:rPr>
              <a:t>Sometimes you have to set up a username and password yourself.</a:t>
            </a:r>
            <a:endParaRPr sz="1700" i="0" u="none" strike="noStrike" cap="none">
              <a:solidFill>
                <a:srgbClr val="000000"/>
              </a:solidFill>
              <a:latin typeface="Calibri"/>
              <a:ea typeface="Calibri"/>
              <a:cs typeface="Calibri"/>
              <a:sym typeface="Calibri"/>
            </a:endParaRPr>
          </a:p>
          <a:p>
            <a:pPr marL="457200" marR="0" lvl="0" indent="-336550" algn="l" rtl="0">
              <a:lnSpc>
                <a:spcPct val="100000"/>
              </a:lnSpc>
              <a:spcBef>
                <a:spcPts val="1000"/>
              </a:spcBef>
              <a:spcAft>
                <a:spcPts val="0"/>
              </a:spcAft>
              <a:buClr>
                <a:srgbClr val="000000"/>
              </a:buClr>
              <a:buSzPts val="1700"/>
              <a:buFont typeface="Calibri"/>
              <a:buAutoNum type="arabicPeriod"/>
            </a:pPr>
            <a:r>
              <a:rPr lang="en-US" sz="1700" i="0" u="none" strike="noStrike" cap="none">
                <a:solidFill>
                  <a:srgbClr val="000000"/>
                </a:solidFill>
                <a:latin typeface="Calibri"/>
                <a:ea typeface="Calibri"/>
                <a:cs typeface="Calibri"/>
                <a:sym typeface="Calibri"/>
              </a:rPr>
              <a:t>Confirm your enrollment by following any additional instructions provided by the bank, such as confirming your email address or answering security questions.</a:t>
            </a:r>
            <a:endParaRPr sz="1500">
              <a:latin typeface="Calibri"/>
              <a:ea typeface="Calibri"/>
              <a:cs typeface="Calibri"/>
              <a:sym typeface="Calibri"/>
            </a:endParaRPr>
          </a:p>
          <a:p>
            <a:pPr marL="0" marR="0" lvl="0" indent="0" algn="l" rtl="0">
              <a:lnSpc>
                <a:spcPct val="100000"/>
              </a:lnSpc>
              <a:spcBef>
                <a:spcPts val="400"/>
              </a:spcBef>
              <a:spcAft>
                <a:spcPts val="400"/>
              </a:spcAft>
              <a:buNone/>
            </a:pPr>
            <a:endParaRPr/>
          </a:p>
        </p:txBody>
      </p:sp>
      <p:pic>
        <p:nvPicPr>
          <p:cNvPr id="1244" name="Google Shape;1244;p83"/>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sp>
        <p:nvSpPr>
          <p:cNvPr id="1250" name="Google Shape;1250;p8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1" name="Google Shape;1251;p8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How do I set up Online Banking?</a:t>
            </a:r>
            <a:endParaRPr sz="2400">
              <a:solidFill>
                <a:schemeClr val="lt1"/>
              </a:solidFill>
            </a:endParaRPr>
          </a:p>
        </p:txBody>
      </p:sp>
      <p:sp>
        <p:nvSpPr>
          <p:cNvPr id="1252" name="Google Shape;1252;p8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72</a:t>
            </a:r>
            <a:endParaRPr sz="1400" b="0" i="0" u="none" strike="noStrike" cap="none">
              <a:solidFill>
                <a:srgbClr val="000000"/>
              </a:solidFill>
              <a:latin typeface="Arial"/>
              <a:ea typeface="Arial"/>
              <a:cs typeface="Arial"/>
              <a:sym typeface="Arial"/>
            </a:endParaRPr>
          </a:p>
        </p:txBody>
      </p:sp>
      <p:pic>
        <p:nvPicPr>
          <p:cNvPr id="1253" name="Google Shape;1253;p8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254" name="Google Shape;1254;p8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55" name="Google Shape;1255;p8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256" name="Google Shape;1256;p8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257" name="Google Shape;1257;p84"/>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258" name="Google Shape;1258;p84"/>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259" name="Google Shape;1259;p84"/>
          <p:cNvSpPr txBox="1"/>
          <p:nvPr/>
        </p:nvSpPr>
        <p:spPr>
          <a:xfrm>
            <a:off x="585479" y="1462888"/>
            <a:ext cx="7986900" cy="3140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400"/>
              </a:spcBef>
              <a:spcAft>
                <a:spcPts val="0"/>
              </a:spcAft>
              <a:buNone/>
            </a:pPr>
            <a:endParaRPr/>
          </a:p>
          <a:p>
            <a:pPr marL="457200" marR="0" lvl="0" indent="-336550" algn="l" rtl="0">
              <a:lnSpc>
                <a:spcPct val="100000"/>
              </a:lnSpc>
              <a:spcBef>
                <a:spcPts val="1000"/>
              </a:spcBef>
              <a:spcAft>
                <a:spcPts val="0"/>
              </a:spcAft>
              <a:buClr>
                <a:srgbClr val="000000"/>
              </a:buClr>
              <a:buSzPts val="1700"/>
              <a:buFont typeface="Calibri"/>
              <a:buAutoNum type="arabicPeriod" startAt="5"/>
            </a:pPr>
            <a:r>
              <a:rPr lang="en-US" sz="1700" i="0" u="none" strike="noStrike" cap="none">
                <a:solidFill>
                  <a:srgbClr val="000000"/>
                </a:solidFill>
                <a:latin typeface="Calibri"/>
                <a:ea typeface="Calibri"/>
                <a:cs typeface="Calibri"/>
                <a:sym typeface="Calibri"/>
              </a:rPr>
              <a:t>Log in to your online banking account and verify that all of your account information is correct. You can either </a:t>
            </a:r>
            <a:r>
              <a:rPr lang="en-US" sz="1700">
                <a:latin typeface="Calibri"/>
                <a:ea typeface="Calibri"/>
                <a:cs typeface="Calibri"/>
                <a:sym typeface="Calibri"/>
              </a:rPr>
              <a:t>login via a browser like Google Chrome or download the app of your bank from the app store if you have an iPhone or from the Play Store if you don't have an iPhone.</a:t>
            </a:r>
            <a:endParaRPr sz="1700">
              <a:latin typeface="Calibri"/>
              <a:ea typeface="Calibri"/>
              <a:cs typeface="Calibri"/>
              <a:sym typeface="Calibri"/>
            </a:endParaRPr>
          </a:p>
          <a:p>
            <a:pPr marL="457200" marR="0" lvl="0" indent="-336550" algn="l" rtl="0">
              <a:lnSpc>
                <a:spcPct val="100000"/>
              </a:lnSpc>
              <a:spcBef>
                <a:spcPts val="1000"/>
              </a:spcBef>
              <a:spcAft>
                <a:spcPts val="0"/>
              </a:spcAft>
              <a:buClr>
                <a:srgbClr val="000000"/>
              </a:buClr>
              <a:buSzPts val="1700"/>
              <a:buFont typeface="Calibri"/>
              <a:buAutoNum type="arabicPeriod" startAt="5"/>
            </a:pPr>
            <a:r>
              <a:rPr lang="en-US" sz="1700" i="0" u="none" strike="noStrike" cap="none">
                <a:solidFill>
                  <a:srgbClr val="000000"/>
                </a:solidFill>
                <a:latin typeface="Calibri"/>
                <a:ea typeface="Calibri"/>
                <a:cs typeface="Calibri"/>
                <a:sym typeface="Calibri"/>
              </a:rPr>
              <a:t>Familiarise yourself with the features of your online banking account, such as viewing account balances, transactions, and bills, and making transfers and payments.</a:t>
            </a:r>
            <a:endParaRPr sz="1700">
              <a:latin typeface="Calibri"/>
              <a:ea typeface="Calibri"/>
              <a:cs typeface="Calibri"/>
              <a:sym typeface="Calibri"/>
            </a:endParaRPr>
          </a:p>
          <a:p>
            <a:pPr marL="457200" marR="0" lvl="0" indent="-336550" algn="l" rtl="0">
              <a:lnSpc>
                <a:spcPct val="100000"/>
              </a:lnSpc>
              <a:spcBef>
                <a:spcPts val="1000"/>
              </a:spcBef>
              <a:spcAft>
                <a:spcPts val="400"/>
              </a:spcAft>
              <a:buClr>
                <a:srgbClr val="000000"/>
              </a:buClr>
              <a:buSzPts val="1700"/>
              <a:buFont typeface="Calibri"/>
              <a:buAutoNum type="arabicPeriod" startAt="5"/>
            </a:pPr>
            <a:r>
              <a:rPr lang="en-US" sz="1700" i="0" u="none" strike="noStrike" cap="none">
                <a:solidFill>
                  <a:srgbClr val="000000"/>
                </a:solidFill>
                <a:latin typeface="Calibri"/>
                <a:ea typeface="Calibri"/>
                <a:cs typeface="Calibri"/>
                <a:sym typeface="Calibri"/>
              </a:rPr>
              <a:t>Set up any additional security measures offered by the bank, such as two-factor authentication, to protect your account.</a:t>
            </a:r>
            <a:endParaRPr sz="1700">
              <a:latin typeface="Calibri"/>
              <a:ea typeface="Calibri"/>
              <a:cs typeface="Calibri"/>
              <a:sym typeface="Calibri"/>
            </a:endParaRPr>
          </a:p>
        </p:txBody>
      </p:sp>
      <p:pic>
        <p:nvPicPr>
          <p:cNvPr id="1260" name="Google Shape;1260;p84"/>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66" name="Google Shape;1266;p8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7" name="Google Shape;1267;p8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How do I transfer money using Online Banking?</a:t>
            </a:r>
            <a:endParaRPr sz="2400">
              <a:solidFill>
                <a:schemeClr val="lt1"/>
              </a:solidFill>
            </a:endParaRPr>
          </a:p>
        </p:txBody>
      </p:sp>
      <p:sp>
        <p:nvSpPr>
          <p:cNvPr id="1268" name="Google Shape;1268;p8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73</a:t>
            </a:r>
            <a:endParaRPr sz="1400" b="0" i="0" u="none" strike="noStrike" cap="none">
              <a:solidFill>
                <a:srgbClr val="000000"/>
              </a:solidFill>
              <a:latin typeface="Arial"/>
              <a:ea typeface="Arial"/>
              <a:cs typeface="Arial"/>
              <a:sym typeface="Arial"/>
            </a:endParaRPr>
          </a:p>
        </p:txBody>
      </p:sp>
      <p:pic>
        <p:nvPicPr>
          <p:cNvPr id="1269" name="Google Shape;1269;p8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270" name="Google Shape;1270;p8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71" name="Google Shape;1271;p8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272" name="Google Shape;1272;p8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273" name="Google Shape;1273;p85"/>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274" name="Google Shape;1274;p85"/>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275" name="Google Shape;1275;p85"/>
          <p:cNvSpPr txBox="1"/>
          <p:nvPr/>
        </p:nvSpPr>
        <p:spPr>
          <a:xfrm>
            <a:off x="585479" y="1462888"/>
            <a:ext cx="7986900" cy="36096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1000"/>
              </a:spcBef>
              <a:spcAft>
                <a:spcPts val="0"/>
              </a:spcAft>
              <a:buClr>
                <a:schemeClr val="dk1"/>
              </a:buClr>
              <a:buSzPts val="1500"/>
              <a:buFont typeface="Calibri"/>
              <a:buAutoNum type="arabicPeriod"/>
            </a:pPr>
            <a:r>
              <a:rPr lang="en-US" sz="1500">
                <a:latin typeface="Calibri"/>
                <a:ea typeface="Calibri"/>
                <a:cs typeface="Calibri"/>
                <a:sym typeface="Calibri"/>
              </a:rPr>
              <a:t>Log in to your online banking account. </a:t>
            </a:r>
            <a:endParaRPr sz="1500">
              <a:latin typeface="Calibri"/>
              <a:ea typeface="Calibri"/>
              <a:cs typeface="Calibri"/>
              <a:sym typeface="Calibri"/>
            </a:endParaRPr>
          </a:p>
          <a:p>
            <a:pPr marL="457200" lvl="0" indent="-323850" algn="l" rtl="0">
              <a:lnSpc>
                <a:spcPct val="115000"/>
              </a:lnSpc>
              <a:spcBef>
                <a:spcPts val="1200"/>
              </a:spcBef>
              <a:spcAft>
                <a:spcPts val="0"/>
              </a:spcAft>
              <a:buClr>
                <a:schemeClr val="dk1"/>
              </a:buClr>
              <a:buSzPts val="1500"/>
              <a:buFont typeface="Calibri"/>
              <a:buAutoNum type="arabicPeriod"/>
            </a:pPr>
            <a:r>
              <a:rPr lang="en-US" sz="1500">
                <a:latin typeface="Calibri"/>
                <a:ea typeface="Calibri"/>
                <a:cs typeface="Calibri"/>
                <a:sym typeface="Calibri"/>
              </a:rPr>
              <a:t>Once you're logged in, look for "Pay Bills" or "Payments" section. This is where you can initiate a payment.</a:t>
            </a:r>
            <a:endParaRPr sz="1500">
              <a:latin typeface="Calibri"/>
              <a:ea typeface="Calibri"/>
              <a:cs typeface="Calibri"/>
              <a:sym typeface="Calibri"/>
            </a:endParaRPr>
          </a:p>
          <a:p>
            <a:pPr marL="457200" lvl="0" indent="-323850" algn="l" rtl="0">
              <a:lnSpc>
                <a:spcPct val="115000"/>
              </a:lnSpc>
              <a:spcBef>
                <a:spcPts val="1000"/>
              </a:spcBef>
              <a:spcAft>
                <a:spcPts val="0"/>
              </a:spcAft>
              <a:buClr>
                <a:schemeClr val="dk1"/>
              </a:buClr>
              <a:buSzPts val="1500"/>
              <a:buFont typeface="Calibri"/>
              <a:buAutoNum type="arabicPeriod"/>
            </a:pPr>
            <a:r>
              <a:rPr lang="en-US" sz="1500">
                <a:latin typeface="Calibri"/>
                <a:ea typeface="Calibri"/>
                <a:cs typeface="Calibri"/>
                <a:sym typeface="Calibri"/>
              </a:rPr>
              <a:t>Choose the option to "Add Recipient" or "Add Biller". Here, you'll need to provide the name of the person or company you're paying, their account number or billing code, and any other required information. This is typically a one-time process, and you won't need to do it again for future payments to this payee because the bank will safe this information.</a:t>
            </a:r>
            <a:endParaRPr sz="1500">
              <a:latin typeface="Calibri"/>
              <a:ea typeface="Calibri"/>
              <a:cs typeface="Calibri"/>
              <a:sym typeface="Calibri"/>
            </a:endParaRPr>
          </a:p>
          <a:p>
            <a:pPr marL="457200" lvl="0" indent="-323850" algn="l" rtl="0">
              <a:lnSpc>
                <a:spcPct val="115000"/>
              </a:lnSpc>
              <a:spcBef>
                <a:spcPts val="1000"/>
              </a:spcBef>
              <a:spcAft>
                <a:spcPts val="0"/>
              </a:spcAft>
              <a:buClr>
                <a:schemeClr val="dk1"/>
              </a:buClr>
              <a:buSzPts val="1500"/>
              <a:buFont typeface="Calibri"/>
              <a:buAutoNum type="arabicPeriod"/>
            </a:pPr>
            <a:r>
              <a:rPr lang="en-US" sz="1500">
                <a:latin typeface="Calibri"/>
                <a:ea typeface="Calibri"/>
                <a:cs typeface="Calibri"/>
                <a:sym typeface="Calibri"/>
              </a:rPr>
              <a:t>Enter the amount you want to pay, and choose the account from which the funds will be drawn.</a:t>
            </a:r>
            <a:endParaRPr sz="1500">
              <a:latin typeface="Calibri"/>
              <a:ea typeface="Calibri"/>
              <a:cs typeface="Calibri"/>
              <a:sym typeface="Calibri"/>
            </a:endParaRPr>
          </a:p>
          <a:p>
            <a:pPr marL="457200" lvl="0" indent="-323850" algn="l" rtl="0">
              <a:lnSpc>
                <a:spcPct val="115000"/>
              </a:lnSpc>
              <a:spcBef>
                <a:spcPts val="1000"/>
              </a:spcBef>
              <a:spcAft>
                <a:spcPts val="1200"/>
              </a:spcAft>
              <a:buClr>
                <a:schemeClr val="dk1"/>
              </a:buClr>
              <a:buSzPts val="1500"/>
              <a:buFont typeface="Calibri"/>
              <a:buAutoNum type="arabicPeriod"/>
            </a:pPr>
            <a:r>
              <a:rPr lang="en-US" sz="1500">
                <a:latin typeface="Calibri"/>
                <a:ea typeface="Calibri"/>
                <a:cs typeface="Calibri"/>
                <a:sym typeface="Calibri"/>
              </a:rPr>
              <a:t>Select the date you want the payment to be made. Some banks may offer the option to schedule recurring payments.</a:t>
            </a:r>
            <a:endParaRPr sz="1100">
              <a:latin typeface="Calibri"/>
              <a:ea typeface="Calibri"/>
              <a:cs typeface="Calibri"/>
              <a:sym typeface="Calibri"/>
            </a:endParaRPr>
          </a:p>
        </p:txBody>
      </p:sp>
      <p:pic>
        <p:nvPicPr>
          <p:cNvPr id="1276" name="Google Shape;1276;p85"/>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277" name="Google Shape;1277;p85"/>
          <p:cNvPicPr preferRelativeResize="0"/>
          <p:nvPr/>
        </p:nvPicPr>
        <p:blipFill>
          <a:blip r:embed="rId7">
            <a:alphaModFix/>
          </a:blip>
          <a:stretch>
            <a:fillRect/>
          </a:stretch>
        </p:blipFill>
        <p:spPr>
          <a:xfrm>
            <a:off x="7759000" y="746163"/>
            <a:ext cx="626775" cy="626775"/>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Google Shape;1283;p8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4" name="Google Shape;1284;p8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How do I transfer money using Online Banking?</a:t>
            </a:r>
            <a:endParaRPr sz="2400">
              <a:solidFill>
                <a:schemeClr val="lt1"/>
              </a:solidFill>
            </a:endParaRPr>
          </a:p>
        </p:txBody>
      </p:sp>
      <p:sp>
        <p:nvSpPr>
          <p:cNvPr id="1285" name="Google Shape;1285;p8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74</a:t>
            </a:r>
            <a:endParaRPr sz="1400" b="0" i="0" u="none" strike="noStrike" cap="none">
              <a:solidFill>
                <a:srgbClr val="000000"/>
              </a:solidFill>
              <a:latin typeface="Arial"/>
              <a:ea typeface="Arial"/>
              <a:cs typeface="Arial"/>
              <a:sym typeface="Arial"/>
            </a:endParaRPr>
          </a:p>
        </p:txBody>
      </p:sp>
      <p:pic>
        <p:nvPicPr>
          <p:cNvPr id="1286" name="Google Shape;1286;p8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287" name="Google Shape;1287;p8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88" name="Google Shape;1288;p8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289" name="Google Shape;1289;p8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290" name="Google Shape;1290;p86"/>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291" name="Google Shape;1291;p86"/>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292" name="Google Shape;1292;p86"/>
          <p:cNvSpPr txBox="1"/>
          <p:nvPr/>
        </p:nvSpPr>
        <p:spPr>
          <a:xfrm>
            <a:off x="585479" y="1462888"/>
            <a:ext cx="7986900" cy="30681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1000"/>
              </a:spcBef>
              <a:spcAft>
                <a:spcPts val="0"/>
              </a:spcAft>
              <a:buClr>
                <a:schemeClr val="dk1"/>
              </a:buClr>
              <a:buSzPts val="1500"/>
              <a:buFont typeface="Calibri"/>
              <a:buAutoNum type="arabicPeriod" startAt="6"/>
            </a:pPr>
            <a:r>
              <a:rPr lang="en-US" sz="1500">
                <a:solidFill>
                  <a:schemeClr val="dk1"/>
                </a:solidFill>
                <a:latin typeface="Calibri"/>
                <a:ea typeface="Calibri"/>
                <a:cs typeface="Calibri"/>
                <a:sym typeface="Calibri"/>
              </a:rPr>
              <a:t>Review the payment details to make sure everything is correct, and then click "Submit" or "Confirm".</a:t>
            </a:r>
            <a:endParaRPr sz="1500">
              <a:solidFill>
                <a:schemeClr val="dk1"/>
              </a:solidFill>
              <a:latin typeface="Calibri"/>
              <a:ea typeface="Calibri"/>
              <a:cs typeface="Calibri"/>
              <a:sym typeface="Calibri"/>
            </a:endParaRPr>
          </a:p>
          <a:p>
            <a:pPr marL="457200" lvl="0" indent="-323850" algn="l" rtl="0">
              <a:lnSpc>
                <a:spcPct val="115000"/>
              </a:lnSpc>
              <a:spcBef>
                <a:spcPts val="1200"/>
              </a:spcBef>
              <a:spcAft>
                <a:spcPts val="0"/>
              </a:spcAft>
              <a:buClr>
                <a:schemeClr val="dk1"/>
              </a:buClr>
              <a:buSzPts val="1500"/>
              <a:buFont typeface="Calibri"/>
              <a:buAutoNum type="arabicPeriod" startAt="6"/>
            </a:pPr>
            <a:r>
              <a:rPr lang="en-US" sz="1500">
                <a:solidFill>
                  <a:schemeClr val="dk1"/>
                </a:solidFill>
                <a:latin typeface="Calibri"/>
                <a:ea typeface="Calibri"/>
                <a:cs typeface="Calibri"/>
                <a:sym typeface="Calibri"/>
              </a:rPr>
              <a:t>You may be asked to provide additional authentication, such as a one-time password or confirmation via a mobile app, to verify the transaction.</a:t>
            </a:r>
            <a:endParaRPr sz="1500">
              <a:solidFill>
                <a:schemeClr val="dk1"/>
              </a:solidFill>
              <a:latin typeface="Calibri"/>
              <a:ea typeface="Calibri"/>
              <a:cs typeface="Calibri"/>
              <a:sym typeface="Calibri"/>
            </a:endParaRPr>
          </a:p>
          <a:p>
            <a:pPr marL="457200" lvl="0" indent="-323850" algn="l" rtl="0">
              <a:lnSpc>
                <a:spcPct val="115000"/>
              </a:lnSpc>
              <a:spcBef>
                <a:spcPts val="1000"/>
              </a:spcBef>
              <a:spcAft>
                <a:spcPts val="0"/>
              </a:spcAft>
              <a:buClr>
                <a:schemeClr val="dk1"/>
              </a:buClr>
              <a:buSzPts val="1500"/>
              <a:buFont typeface="Calibri"/>
              <a:buAutoNum type="arabicPeriod" startAt="6"/>
            </a:pPr>
            <a:r>
              <a:rPr lang="en-US" sz="1500">
                <a:solidFill>
                  <a:schemeClr val="dk1"/>
                </a:solidFill>
                <a:latin typeface="Calibri"/>
                <a:ea typeface="Calibri"/>
                <a:cs typeface="Calibri"/>
                <a:sym typeface="Calibri"/>
              </a:rPr>
              <a:t>Once the payment has been initiated, you should receive a confirmation message or receipt.</a:t>
            </a:r>
            <a:endParaRPr sz="15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500">
                <a:solidFill>
                  <a:schemeClr val="dk1"/>
                </a:solidFill>
                <a:latin typeface="Calibri"/>
                <a:ea typeface="Calibri"/>
                <a:cs typeface="Calibri"/>
                <a:sym typeface="Calibri"/>
              </a:rPr>
              <a:t>That's it! Online banking makes paying invoices quick and convenient, and you can do it from the comfort of your own home or office. Just remember to double-check all the details before submitting the payment to avoid any errors or delays.</a:t>
            </a:r>
            <a:endParaRPr sz="1500">
              <a:latin typeface="Calibri"/>
              <a:ea typeface="Calibri"/>
              <a:cs typeface="Calibri"/>
              <a:sym typeface="Calibri"/>
            </a:endParaRPr>
          </a:p>
          <a:p>
            <a:pPr marL="457200" marR="0" lvl="0" indent="0" algn="l" rtl="0">
              <a:lnSpc>
                <a:spcPct val="100000"/>
              </a:lnSpc>
              <a:spcBef>
                <a:spcPts val="1200"/>
              </a:spcBef>
              <a:spcAft>
                <a:spcPts val="600"/>
              </a:spcAft>
              <a:buNone/>
            </a:pPr>
            <a:endParaRPr sz="1100">
              <a:latin typeface="Calibri"/>
              <a:ea typeface="Calibri"/>
              <a:cs typeface="Calibri"/>
              <a:sym typeface="Calibri"/>
            </a:endParaRPr>
          </a:p>
        </p:txBody>
      </p:sp>
      <p:pic>
        <p:nvPicPr>
          <p:cNvPr id="1293" name="Google Shape;1293;p86"/>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8"/>
        <p:cNvGrpSpPr/>
        <p:nvPr/>
      </p:nvGrpSpPr>
      <p:grpSpPr>
        <a:xfrm>
          <a:off x="0" y="0"/>
          <a:ext cx="0" cy="0"/>
          <a:chOff x="0" y="0"/>
          <a:chExt cx="0" cy="0"/>
        </a:xfrm>
      </p:grpSpPr>
      <p:grpSp>
        <p:nvGrpSpPr>
          <p:cNvPr id="1299" name="Google Shape;1299;p87"/>
          <p:cNvGrpSpPr/>
          <p:nvPr/>
        </p:nvGrpSpPr>
        <p:grpSpPr>
          <a:xfrm>
            <a:off x="3491883" y="-20537"/>
            <a:ext cx="5626094" cy="4918933"/>
            <a:chOff x="0" y="0"/>
            <a:chExt cx="31038" cy="95810"/>
          </a:xfrm>
        </p:grpSpPr>
        <p:sp>
          <p:nvSpPr>
            <p:cNvPr id="1300" name="Google Shape;1300;p87"/>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301" name="Google Shape;1301;p87"/>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1302" name="Google Shape;1302;p87"/>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303" name="Google Shape;1303;p87"/>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Follow us on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1304" name="Google Shape;1304;p87"/>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1305" name="Google Shape;1305;p87"/>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1306" name="Google Shape;1306;p87"/>
          <p:cNvSpPr txBox="1"/>
          <p:nvPr/>
        </p:nvSpPr>
        <p:spPr>
          <a:xfrm>
            <a:off x="6910484" y="4760982"/>
            <a:ext cx="2094300" cy="492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00"/>
              <a:buFont typeface="Arial"/>
              <a:buNone/>
            </a:pPr>
            <a:r>
              <a:rPr lang="en-US" sz="4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4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307" name="Google Shape;1307;p87"/>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1308" name="Google Shape;1308;p87"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1309" name="Google Shape;1309;p87"/>
          <p:cNvPicPr preferRelativeResize="0"/>
          <p:nvPr/>
        </p:nvPicPr>
        <p:blipFill rotWithShape="1">
          <a:blip r:embed="rId6">
            <a:alphaModFix/>
          </a:blip>
          <a:srcRect/>
          <a:stretch/>
        </p:blipFill>
        <p:spPr>
          <a:xfrm>
            <a:off x="6410450" y="4588476"/>
            <a:ext cx="2707523" cy="568475"/>
          </a:xfrm>
          <a:prstGeom prst="rect">
            <a:avLst/>
          </a:prstGeom>
          <a:noFill/>
          <a:ln>
            <a:noFill/>
          </a:ln>
        </p:spPr>
      </p:pic>
    </p:spTree>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2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Why is e-payment relevant?</a:t>
            </a:r>
            <a:endParaRPr sz="2400">
              <a:solidFill>
                <a:schemeClr val="lt1"/>
              </a:solidFill>
            </a:endParaRPr>
          </a:p>
        </p:txBody>
      </p:sp>
      <p:sp>
        <p:nvSpPr>
          <p:cNvPr id="200" name="Google Shape;200;p2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pic>
        <p:nvPicPr>
          <p:cNvPr id="201" name="Google Shape;201;p2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02" name="Google Shape;202;p2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03" name="Google Shape;203;p2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04" name="Google Shape;204;p20"/>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205" name="Google Shape;205;p20"/>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206" name="Google Shape;206;p20"/>
          <p:cNvSpPr txBox="1"/>
          <p:nvPr/>
        </p:nvSpPr>
        <p:spPr>
          <a:xfrm>
            <a:off x="664420" y="1644604"/>
            <a:ext cx="6486300" cy="3340200"/>
          </a:xfrm>
          <a:prstGeom prst="rect">
            <a:avLst/>
          </a:prstGeom>
          <a:noFill/>
          <a:ln>
            <a:noFill/>
          </a:ln>
        </p:spPr>
        <p:txBody>
          <a:bodyPr spcFirstLastPara="1" wrap="square" lIns="91425" tIns="45700" rIns="91425" bIns="45700" anchor="t" anchorCtr="0">
            <a:spAutoFit/>
          </a:bodyPr>
          <a:lstStyle/>
          <a:p>
            <a:pPr marL="457200" lvl="0" indent="0" algn="l" rtl="0">
              <a:lnSpc>
                <a:spcPct val="115000"/>
              </a:lnSpc>
              <a:spcBef>
                <a:spcPts val="1200"/>
              </a:spcBef>
              <a:spcAft>
                <a:spcPts val="0"/>
              </a:spcAft>
              <a:buNone/>
            </a:pPr>
            <a:r>
              <a:rPr lang="en-US" sz="2000">
                <a:solidFill>
                  <a:schemeClr val="dk1"/>
                </a:solidFill>
                <a:latin typeface="Calibri"/>
                <a:ea typeface="Calibri"/>
                <a:cs typeface="Calibri"/>
                <a:sym typeface="Calibri"/>
              </a:rPr>
              <a:t>Technology is becoming more and more important in our daily lives, including how we pay for things</a:t>
            </a:r>
            <a:endParaRPr sz="2000">
              <a:solidFill>
                <a:schemeClr val="dk1"/>
              </a:solidFill>
              <a:latin typeface="Calibri"/>
              <a:ea typeface="Calibri"/>
              <a:cs typeface="Calibri"/>
              <a:sym typeface="Calibri"/>
            </a:endParaRPr>
          </a:p>
          <a:p>
            <a:pPr marL="457200" lvl="0" indent="0" algn="l" rtl="0">
              <a:lnSpc>
                <a:spcPct val="115000"/>
              </a:lnSpc>
              <a:spcBef>
                <a:spcPts val="1200"/>
              </a:spcBef>
              <a:spcAft>
                <a:spcPts val="0"/>
              </a:spcAft>
              <a:buNone/>
            </a:pPr>
            <a:r>
              <a:rPr lang="en-US" sz="2000">
                <a:solidFill>
                  <a:schemeClr val="dk1"/>
                </a:solidFill>
                <a:latin typeface="Calibri"/>
                <a:ea typeface="Calibri"/>
                <a:cs typeface="Calibri"/>
                <a:sym typeface="Calibri"/>
              </a:rPr>
              <a:t>Being able to use digital payment options can give you many benefits and advantages when paying for services online</a:t>
            </a:r>
            <a:endParaRPr sz="2000">
              <a:solidFill>
                <a:schemeClr val="dk1"/>
              </a:solidFill>
              <a:latin typeface="Calibri"/>
              <a:ea typeface="Calibri"/>
              <a:cs typeface="Calibri"/>
              <a:sym typeface="Calibri"/>
            </a:endParaRPr>
          </a:p>
          <a:p>
            <a:pPr marL="457200" lvl="0" indent="0" algn="l" rtl="0">
              <a:lnSpc>
                <a:spcPct val="115000"/>
              </a:lnSpc>
              <a:spcBef>
                <a:spcPts val="1200"/>
              </a:spcBef>
              <a:spcAft>
                <a:spcPts val="0"/>
              </a:spcAft>
              <a:buNone/>
            </a:pPr>
            <a:r>
              <a:rPr lang="en-US" sz="2000">
                <a:solidFill>
                  <a:schemeClr val="dk1"/>
                </a:solidFill>
                <a:latin typeface="Calibri"/>
                <a:ea typeface="Calibri"/>
                <a:cs typeface="Calibri"/>
                <a:sym typeface="Calibri"/>
              </a:rPr>
              <a:t>It's important to learn how to use these options so you can make the most of what technology has to offer.</a:t>
            </a:r>
            <a:endParaRPr sz="1200">
              <a:solidFill>
                <a:schemeClr val="dk1"/>
              </a:solidFill>
              <a:latin typeface="Calibri"/>
              <a:ea typeface="Calibri"/>
              <a:cs typeface="Calibri"/>
              <a:sym typeface="Calibri"/>
            </a:endParaRPr>
          </a:p>
          <a:p>
            <a:pPr marL="457200" lvl="0" indent="0" algn="l" rtl="0">
              <a:lnSpc>
                <a:spcPct val="115000"/>
              </a:lnSpc>
              <a:spcBef>
                <a:spcPts val="1200"/>
              </a:spcBef>
              <a:spcAft>
                <a:spcPts val="1200"/>
              </a:spcAft>
              <a:buNone/>
            </a:pPr>
            <a:endParaRPr sz="2000">
              <a:solidFill>
                <a:schemeClr val="dk1"/>
              </a:solidFill>
              <a:latin typeface="Calibri"/>
              <a:ea typeface="Calibri"/>
              <a:cs typeface="Calibri"/>
              <a:sym typeface="Calibri"/>
            </a:endParaRPr>
          </a:p>
        </p:txBody>
      </p:sp>
      <p:pic>
        <p:nvPicPr>
          <p:cNvPr id="207" name="Google Shape;207;p20"/>
          <p:cNvPicPr preferRelativeResize="0"/>
          <p:nvPr/>
        </p:nvPicPr>
        <p:blipFill>
          <a:blip r:embed="rId7">
            <a:alphaModFix/>
          </a:blip>
          <a:stretch>
            <a:fillRect/>
          </a:stretch>
        </p:blipFill>
        <p:spPr>
          <a:xfrm>
            <a:off x="7303120" y="1738425"/>
            <a:ext cx="1688480" cy="1680770"/>
          </a:xfrm>
          <a:prstGeom prst="rect">
            <a:avLst/>
          </a:prstGeom>
          <a:noFill/>
          <a:ln>
            <a:noFill/>
          </a:ln>
        </p:spPr>
      </p:pic>
    </p:spTree>
  </p:cSld>
  <p:clrMapOvr>
    <a:masterClrMapping/>
  </p:clrMapOvr>
  <p:transition>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p2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2.1	Advantages of e-payment systems</a:t>
            </a:r>
            <a:endParaRPr sz="2400">
              <a:solidFill>
                <a:schemeClr val="lt1"/>
              </a:solidFill>
            </a:endParaRPr>
          </a:p>
        </p:txBody>
      </p:sp>
      <p:sp>
        <p:nvSpPr>
          <p:cNvPr id="215" name="Google Shape;215;p2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9</a:t>
            </a:r>
            <a:endParaRPr sz="1400" b="0" i="0" u="none" strike="noStrike" cap="none">
              <a:solidFill>
                <a:srgbClr val="000000"/>
              </a:solidFill>
              <a:latin typeface="Arial"/>
              <a:ea typeface="Arial"/>
              <a:cs typeface="Arial"/>
              <a:sym typeface="Arial"/>
            </a:endParaRPr>
          </a:p>
        </p:txBody>
      </p:sp>
      <p:pic>
        <p:nvPicPr>
          <p:cNvPr id="216" name="Google Shape;216;p2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17" name="Google Shape;217;p2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18" name="Google Shape;218;p2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19" name="Google Shape;219;p21"/>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220" name="Google Shape;220;p21"/>
          <p:cNvSpPr txBox="1"/>
          <p:nvPr/>
        </p:nvSpPr>
        <p:spPr>
          <a:xfrm>
            <a:off x="747280" y="1808590"/>
            <a:ext cx="7116600" cy="20625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What comes to your mind </a:t>
            </a:r>
            <a:endParaRPr/>
          </a:p>
          <a:p>
            <a:pPr marL="0" marR="0" lvl="0" indent="0" algn="ctr" rtl="0">
              <a:lnSpc>
                <a:spcPct val="150000"/>
              </a:lnSpc>
              <a:spcBef>
                <a:spcPts val="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when thinking about benefit</a:t>
            </a:r>
            <a:r>
              <a:rPr lang="en-US" sz="3200" b="1">
                <a:latin typeface="Calibri"/>
                <a:ea typeface="Calibri"/>
                <a:cs typeface="Calibri"/>
                <a:sym typeface="Calibri"/>
              </a:rPr>
              <a:t>s</a:t>
            </a:r>
            <a:r>
              <a:rPr lang="en-US" sz="3200" b="1" i="0" u="none" strike="noStrike" cap="none">
                <a:solidFill>
                  <a:srgbClr val="000000"/>
                </a:solidFill>
                <a:latin typeface="Calibri"/>
                <a:ea typeface="Calibri"/>
                <a:cs typeface="Calibri"/>
                <a:sym typeface="Calibri"/>
              </a:rPr>
              <a:t> of</a:t>
            </a:r>
            <a:endParaRPr sz="3200" b="1">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 e-payment systems?</a:t>
            </a:r>
            <a:endParaRPr sz="3200" b="1" i="0" u="none" strike="noStrike" cap="none">
              <a:solidFill>
                <a:srgbClr val="000000"/>
              </a:solidFill>
              <a:latin typeface="Calibri"/>
              <a:ea typeface="Calibri"/>
              <a:cs typeface="Calibri"/>
              <a:sym typeface="Calibri"/>
            </a:endParaRPr>
          </a:p>
        </p:txBody>
      </p:sp>
      <p:pic>
        <p:nvPicPr>
          <p:cNvPr id="221" name="Google Shape;221;p21"/>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5027</Words>
  <Application>Microsoft Office PowerPoint</Application>
  <PresentationFormat>On-screen Show (16:9)</PresentationFormat>
  <Paragraphs>633</Paragraphs>
  <Slides>75</Slides>
  <Notes>75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Calibri</vt:lpstr>
      <vt:lpstr>Arial</vt:lpstr>
      <vt:lpstr>Play</vt:lpstr>
      <vt:lpstr>Θέμα του Office</vt:lpstr>
      <vt:lpstr>The 101 of e-payment – Basics for everyday usage </vt:lpstr>
      <vt:lpstr>1.1      Introducing e-payment</vt:lpstr>
      <vt:lpstr>1.2      E-payment in everyday life</vt:lpstr>
      <vt:lpstr>Who has used e-payment in the past?</vt:lpstr>
      <vt:lpstr>1.3      Self-assessment</vt:lpstr>
      <vt:lpstr>PowerPoint Presentation</vt:lpstr>
      <vt:lpstr>e-payment</vt:lpstr>
      <vt:lpstr>Why is e-payment relevant?</vt:lpstr>
      <vt:lpstr>2.1 Advantages of e-payment systems</vt:lpstr>
      <vt:lpstr>2.1 Advantages of e-payment systems</vt:lpstr>
      <vt:lpstr>2.1 Advantages of e-payment systems</vt:lpstr>
      <vt:lpstr>2.1 Advantages of e-payment systems</vt:lpstr>
      <vt:lpstr>2.1 Advantages of e-payment systems</vt:lpstr>
      <vt:lpstr>2.2     Drawbacks of e-payment systems</vt:lpstr>
      <vt:lpstr>2.2     Drawbacks of e-payment systems</vt:lpstr>
      <vt:lpstr>2.2     Drawbacks of e-payment systems</vt:lpstr>
      <vt:lpstr>2.2     Drawbacks of e-payment systems</vt:lpstr>
      <vt:lpstr>2.2     Drawbacks of e-payment systems</vt:lpstr>
      <vt:lpstr>2.2     Wrap up advantages &amp; drawbacks</vt:lpstr>
      <vt:lpstr>2.2     Wrap up advantages &amp; drawbacks</vt:lpstr>
      <vt:lpstr>2.2     Wrap up advantages &amp; drawbacks</vt:lpstr>
      <vt:lpstr>2.2     Wrap up advantages &amp; drawbacks</vt:lpstr>
      <vt:lpstr>2.2     Wrap up advantages &amp; drawbacks</vt:lpstr>
      <vt:lpstr>2.2     Wrap up advantages &amp; drawbacks</vt:lpstr>
      <vt:lpstr>2.2     Wrap up advantages &amp; drawbacks</vt:lpstr>
      <vt:lpstr>2.2     Wrap up advantages &amp; drawbacks</vt:lpstr>
      <vt:lpstr>2.2     Wrap up advantages &amp; drawbacks</vt:lpstr>
      <vt:lpstr>PowerPoint Presentation</vt:lpstr>
      <vt:lpstr>e-payment</vt:lpstr>
      <vt:lpstr>3.1      What are the most popular services?</vt:lpstr>
      <vt:lpstr>3.1      What are the most popular services? - Digital wallets</vt:lpstr>
      <vt:lpstr>3.1   PayPal</vt:lpstr>
      <vt:lpstr>3.1   PayPal</vt:lpstr>
      <vt:lpstr>3.1   Apple Pay/Apple Wallet</vt:lpstr>
      <vt:lpstr>3.1  What is NFC?</vt:lpstr>
      <vt:lpstr>3.1   Google Wallet</vt:lpstr>
      <vt:lpstr>3.1      What are the most popular services?</vt:lpstr>
      <vt:lpstr>3.1      What are the most popular services? - Online-Banking</vt:lpstr>
      <vt:lpstr>3.1      What are the most popular services?</vt:lpstr>
      <vt:lpstr>3.1      What are the most popular services?</vt:lpstr>
      <vt:lpstr>3.1      What are the most popular services?</vt:lpstr>
      <vt:lpstr>3.1      What are the most popular services?</vt:lpstr>
      <vt:lpstr>3.2      Which payment system is the right one for me?</vt:lpstr>
      <vt:lpstr>3.2      Which payment system is the right one for me?</vt:lpstr>
      <vt:lpstr>PowerPoint Presentation</vt:lpstr>
      <vt:lpstr>e-payment</vt:lpstr>
      <vt:lpstr>4.      How do I know an online-shop is trustworthy?</vt:lpstr>
      <vt:lpstr>4.      How do I know an online-shop is trustworthy?</vt:lpstr>
      <vt:lpstr>4.      How do I know an online-shop is trustworthy?</vt:lpstr>
      <vt:lpstr>4.      How do I know an online-shop is trustworthy?</vt:lpstr>
      <vt:lpstr>4.      How do I know an online-shop is trustworthy?</vt:lpstr>
      <vt:lpstr>PowerPoint Presentation</vt:lpstr>
      <vt:lpstr>e-payment</vt:lpstr>
      <vt:lpstr>5.1      How do I set up and use a PayPal-Account?</vt:lpstr>
      <vt:lpstr>5.1      How do I set up and use a PayPal-Account?</vt:lpstr>
      <vt:lpstr>5.1      How do I set up and use a PayPal-Account?</vt:lpstr>
      <vt:lpstr>5.1      How do I set up and use a PayPal-Account?</vt:lpstr>
      <vt:lpstr>5.1      How do I set up and use a PayPal-Account?</vt:lpstr>
      <vt:lpstr>5.1      How do I set up and use a PayPal-Account?</vt:lpstr>
      <vt:lpstr>5.1      How do I make a purchase using PayPal?</vt:lpstr>
      <vt:lpstr>5.1      Examples for purchase with PayPal</vt:lpstr>
      <vt:lpstr>5.1      How do I set up Apple Pay?</vt:lpstr>
      <vt:lpstr>5.1      How do I use NFC using Apple Pay?</vt:lpstr>
      <vt:lpstr>5.1      How do I set up Google Wallet?</vt:lpstr>
      <vt:lpstr>5.1      How do I set up Google Wallet?</vt:lpstr>
      <vt:lpstr>5.1      Set or change your default payment method</vt:lpstr>
      <vt:lpstr>5.1      How do I pay in a store using Google Wallet?</vt:lpstr>
      <vt:lpstr>5.1      How do I pay in a store using Google Wallet?</vt:lpstr>
      <vt:lpstr>5.1      How do I pay in a store using Google Wallet?</vt:lpstr>
      <vt:lpstr>5.1      How do I set up Online Banking?</vt:lpstr>
      <vt:lpstr>5.1      How do I set up Online Banking?</vt:lpstr>
      <vt:lpstr>5.1      How do I set up Online Banking?</vt:lpstr>
      <vt:lpstr>5.1      How do I transfer money using Online Banking?</vt:lpstr>
      <vt:lpstr>5.1      How do I transfer money using Online Banking?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101 of E-Payment – Basics for everyday usage </dc:title>
  <dc:creator>CMS</dc:creator>
  <cp:lastModifiedBy>Panagiotis G. Anastassopoulos</cp:lastModifiedBy>
  <cp:revision>3</cp:revision>
  <dcterms:modified xsi:type="dcterms:W3CDTF">2023-11-14T21:13:48Z</dcterms:modified>
</cp:coreProperties>
</file>