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7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Lst>
  <p:sldSz cx="9144000" cy="5143500" type="screen16x9"/>
  <p:notesSz cx="6858000" cy="9144000"/>
  <p:embeddedFontLst>
    <p:embeddedFont>
      <p:font typeface="Calibri" panose="020F0502020204030204" pitchFamily="34" charset="0"/>
      <p:regular r:id="rId78"/>
      <p:bold r:id="rId79"/>
      <p:italic r:id="rId80"/>
      <p:boldItalic r:id="rId81"/>
    </p:embeddedFont>
    <p:embeddedFont>
      <p:font typeface="Open Sans" panose="020B0606030504020204" pitchFamily="34" charset="0"/>
      <p:regular r:id="rId82"/>
      <p:bold r:id="rId83"/>
      <p:italic r:id="rId84"/>
      <p:boldItalic r:id="rId85"/>
    </p:embeddedFont>
    <p:embeddedFont>
      <p:font typeface="Play" panose="020B0604020202020204" charset="0"/>
      <p:regular r:id="rId86"/>
      <p:bold r:id="rId8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8" roundtripDataSignature="AMtx7mha24JEjFvL62sqVeOZUR3MA5gRH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71DAEB-BB5B-445E-8745-64253B334966}">
  <a:tblStyle styleId="{2971DAEB-BB5B-445E-8745-64253B334966}"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02" d="100"/>
          <a:sy n="202" d="100"/>
        </p:scale>
        <p:origin x="3076" y="10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7.fntdata"/><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font" Target="fonts/font2.fntdata"/><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3.fntdata"/><Relationship Id="rId85"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6.fntdata"/><Relationship Id="rId88" Type="http://customschemas.google.com/relationships/presentationmetadata" Target="metadata"/><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1.fntdata"/><Relationship Id="rId81" Type="http://schemas.openxmlformats.org/officeDocument/2006/relationships/font" Target="fonts/font4.fntdata"/><Relationship Id="rId86"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10.fntdata"/><Relationship Id="rId61" Type="http://schemas.openxmlformats.org/officeDocument/2006/relationships/slide" Target="slides/slide60.xml"/><Relationship Id="rId82" Type="http://schemas.openxmlformats.org/officeDocument/2006/relationships/font" Target="fonts/font5.fntdata"/><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6" name="Google Shape;226;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1" name="Google Shape;241;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7" name="Google Shape;257;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3" name="Google Shape;273;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8" name="Google Shape;288;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2" name="Google Shape;302;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7" name="Google Shape;317;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3" name="Google Shape;333;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9" name="Google Shape;349;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5" name="Google Shape;365;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 name="Google Shape;104;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9" name="Google Shape;379;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4" name="Google Shape;394;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9" name="Google Shape;409;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4" name="Google Shape;424;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9" name="Google Shape;439;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4" name="Google Shape;454;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8" name="Google Shape;468;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9" name="Google Shape;469;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3" name="Google Shape;483;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4" name="Google Shape;484;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8" name="Google Shape;498;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9" name="Google Shape;499;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3" name="Google Shape;513;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4" name="Google Shape;514;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0" name="Google Shape;530;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1" name="Google Shape;531;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6" name="Google Shape;546;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7" name="Google Shape;547;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3" name="Google Shape;563;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4" name="Google Shape;564;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9" name="Google Shape;579;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0" name="Google Shape;580;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4" name="Google Shape;594;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5" name="Google Shape;595;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0" name="Google Shape;610;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1" name="Google Shape;611;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6" name="Google Shape;626;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7" name="Google Shape;627;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1" name="Google Shape;641;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2" name="Google Shape;642;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6" name="Google Shape;656;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7" name="Google Shape;657;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1" name="Google Shape;671;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2" name="Google Shape;672;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 name="Google Shape;136;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7" name="Google Shape;687;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8" name="Google Shape;688;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8" name="Google Shape;708;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9" name="Google Shape;709;p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6" name="Google Shape;726;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7" name="Google Shape;727;p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4" name="Google Shape;744;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5" name="Google Shape;745;p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0" name="Google Shape;760;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1" name="Google Shape;761;p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5" name="Google Shape;775;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6" name="Google Shape;776;p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0" name="Google Shape;790;p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1" name="Google Shape;791;p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7" name="Google Shape;807;p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8" name="Google Shape;808;p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2" name="Google Shape;822;p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3" name="Google Shape;823;p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8" name="Google Shape;838;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9" name="Google Shape;839;p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5" name="Google Shape;855;p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6" name="Google Shape;856;p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1" name="Google Shape;871;p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2" name="Google Shape;872;p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7" name="Google Shape;887;p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8" name="Google Shape;888;p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0"/>
        <p:cNvGrpSpPr/>
        <p:nvPr/>
      </p:nvGrpSpPr>
      <p:grpSpPr>
        <a:xfrm>
          <a:off x="0" y="0"/>
          <a:ext cx="0" cy="0"/>
          <a:chOff x="0" y="0"/>
          <a:chExt cx="0" cy="0"/>
        </a:xfrm>
      </p:grpSpPr>
      <p:sp>
        <p:nvSpPr>
          <p:cNvPr id="901" name="Google Shape;901;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2" name="Google Shape;902;p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3" name="Google Shape;903;p5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Google Shape;918;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9" name="Google Shape;919;p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0" name="Google Shape;920;p5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Google Shape;937;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8" name="Google Shape;938;p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9" name="Google Shape;939;p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Google Shape;955;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6" name="Google Shape;956;p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7" name="Google Shape;957;p5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5" name="Google Shape;975;p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6" name="Google Shape;976;p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5" name="Google Shape;995;p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6" name="Google Shape;996;p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2"/>
        <p:cNvGrpSpPr/>
        <p:nvPr/>
      </p:nvGrpSpPr>
      <p:grpSpPr>
        <a:xfrm>
          <a:off x="0" y="0"/>
          <a:ext cx="0" cy="0"/>
          <a:chOff x="0" y="0"/>
          <a:chExt cx="0" cy="0"/>
        </a:xfrm>
      </p:grpSpPr>
      <p:sp>
        <p:nvSpPr>
          <p:cNvPr id="1013" name="Google Shape;1013;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4" name="Google Shape;1014;p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5" name="Google Shape;1015;p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5" name="Google Shape;165;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Google Shape;1031;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2" name="Google Shape;1032;p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3" name="Google Shape;1033;p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Google Shape;1048;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9" name="Google Shape;1049;p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50" name="Google Shape;1050;p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5"/>
        <p:cNvGrpSpPr/>
        <p:nvPr/>
      </p:nvGrpSpPr>
      <p:grpSpPr>
        <a:xfrm>
          <a:off x="0" y="0"/>
          <a:ext cx="0" cy="0"/>
          <a:chOff x="0" y="0"/>
          <a:chExt cx="0" cy="0"/>
        </a:xfrm>
      </p:grpSpPr>
      <p:sp>
        <p:nvSpPr>
          <p:cNvPr id="1066" name="Google Shape;1066;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7" name="Google Shape;1067;p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8" name="Google Shape;1068;p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4"/>
        <p:cNvGrpSpPr/>
        <p:nvPr/>
      </p:nvGrpSpPr>
      <p:grpSpPr>
        <a:xfrm>
          <a:off x="0" y="0"/>
          <a:ext cx="0" cy="0"/>
          <a:chOff x="0" y="0"/>
          <a:chExt cx="0" cy="0"/>
        </a:xfrm>
      </p:grpSpPr>
      <p:sp>
        <p:nvSpPr>
          <p:cNvPr id="1085" name="Google Shape;1085;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6" name="Google Shape;1086;p6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7" name="Google Shape;1087;p6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2"/>
        <p:cNvGrpSpPr/>
        <p:nvPr/>
      </p:nvGrpSpPr>
      <p:grpSpPr>
        <a:xfrm>
          <a:off x="0" y="0"/>
          <a:ext cx="0" cy="0"/>
          <a:chOff x="0" y="0"/>
          <a:chExt cx="0" cy="0"/>
        </a:xfrm>
      </p:grpSpPr>
      <p:sp>
        <p:nvSpPr>
          <p:cNvPr id="1103" name="Google Shape;1103;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4" name="Google Shape;1104;p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5" name="Google Shape;1105;p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2"/>
        <p:cNvGrpSpPr/>
        <p:nvPr/>
      </p:nvGrpSpPr>
      <p:grpSpPr>
        <a:xfrm>
          <a:off x="0" y="0"/>
          <a:ext cx="0" cy="0"/>
          <a:chOff x="0" y="0"/>
          <a:chExt cx="0" cy="0"/>
        </a:xfrm>
      </p:grpSpPr>
      <p:sp>
        <p:nvSpPr>
          <p:cNvPr id="1123" name="Google Shape;1123;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4" name="Google Shape;1124;p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5" name="Google Shape;1125;p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8"/>
        <p:cNvGrpSpPr/>
        <p:nvPr/>
      </p:nvGrpSpPr>
      <p:grpSpPr>
        <a:xfrm>
          <a:off x="0" y="0"/>
          <a:ext cx="0" cy="0"/>
          <a:chOff x="0" y="0"/>
          <a:chExt cx="0" cy="0"/>
        </a:xfrm>
      </p:grpSpPr>
      <p:sp>
        <p:nvSpPr>
          <p:cNvPr id="1139" name="Google Shape;1139;p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0" name="Google Shape;1140;p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1" name="Google Shape;1141;p6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0"/>
        <p:cNvGrpSpPr/>
        <p:nvPr/>
      </p:nvGrpSpPr>
      <p:grpSpPr>
        <a:xfrm>
          <a:off x="0" y="0"/>
          <a:ext cx="0" cy="0"/>
          <a:chOff x="0" y="0"/>
          <a:chExt cx="0" cy="0"/>
        </a:xfrm>
      </p:grpSpPr>
      <p:sp>
        <p:nvSpPr>
          <p:cNvPr id="1161" name="Google Shape;1161;p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2" name="Google Shape;1162;p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63" name="Google Shape;1163;p6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7"/>
        <p:cNvGrpSpPr/>
        <p:nvPr/>
      </p:nvGrpSpPr>
      <p:grpSpPr>
        <a:xfrm>
          <a:off x="0" y="0"/>
          <a:ext cx="0" cy="0"/>
          <a:chOff x="0" y="0"/>
          <a:chExt cx="0" cy="0"/>
        </a:xfrm>
      </p:grpSpPr>
      <p:sp>
        <p:nvSpPr>
          <p:cNvPr id="1178" name="Google Shape;1178;p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9" name="Google Shape;1179;p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80" name="Google Shape;1180;p6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3"/>
        <p:cNvGrpSpPr/>
        <p:nvPr/>
      </p:nvGrpSpPr>
      <p:grpSpPr>
        <a:xfrm>
          <a:off x="0" y="0"/>
          <a:ext cx="0" cy="0"/>
          <a:chOff x="0" y="0"/>
          <a:chExt cx="0" cy="0"/>
        </a:xfrm>
      </p:grpSpPr>
      <p:sp>
        <p:nvSpPr>
          <p:cNvPr id="1194" name="Google Shape;1194;p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5" name="Google Shape;1195;p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6" name="Google Shape;1196;p6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0" name="Google Shape;180;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0"/>
        <p:cNvGrpSpPr/>
        <p:nvPr/>
      </p:nvGrpSpPr>
      <p:grpSpPr>
        <a:xfrm>
          <a:off x="0" y="0"/>
          <a:ext cx="0" cy="0"/>
          <a:chOff x="0" y="0"/>
          <a:chExt cx="0" cy="0"/>
        </a:xfrm>
      </p:grpSpPr>
      <p:sp>
        <p:nvSpPr>
          <p:cNvPr id="1211" name="Google Shape;1211;p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2" name="Google Shape;1212;p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13" name="Google Shape;1213;p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70</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6"/>
        <p:cNvGrpSpPr/>
        <p:nvPr/>
      </p:nvGrpSpPr>
      <p:grpSpPr>
        <a:xfrm>
          <a:off x="0" y="0"/>
          <a:ext cx="0" cy="0"/>
          <a:chOff x="0" y="0"/>
          <a:chExt cx="0" cy="0"/>
        </a:xfrm>
      </p:grpSpPr>
      <p:sp>
        <p:nvSpPr>
          <p:cNvPr id="1227" name="Google Shape;1227;p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8" name="Google Shape;1228;p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29" name="Google Shape;1229;p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71</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2"/>
        <p:cNvGrpSpPr/>
        <p:nvPr/>
      </p:nvGrpSpPr>
      <p:grpSpPr>
        <a:xfrm>
          <a:off x="0" y="0"/>
          <a:ext cx="0" cy="0"/>
          <a:chOff x="0" y="0"/>
          <a:chExt cx="0" cy="0"/>
        </a:xfrm>
      </p:grpSpPr>
      <p:sp>
        <p:nvSpPr>
          <p:cNvPr id="1243" name="Google Shape;1243;p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4" name="Google Shape;1244;p7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5" name="Google Shape;1245;p7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72</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8"/>
        <p:cNvGrpSpPr/>
        <p:nvPr/>
      </p:nvGrpSpPr>
      <p:grpSpPr>
        <a:xfrm>
          <a:off x="0" y="0"/>
          <a:ext cx="0" cy="0"/>
          <a:chOff x="0" y="0"/>
          <a:chExt cx="0" cy="0"/>
        </a:xfrm>
      </p:grpSpPr>
      <p:sp>
        <p:nvSpPr>
          <p:cNvPr id="1259" name="Google Shape;1259;p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0" name="Google Shape;1260;p7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61" name="Google Shape;1261;p7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73</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5"/>
        <p:cNvGrpSpPr/>
        <p:nvPr/>
      </p:nvGrpSpPr>
      <p:grpSpPr>
        <a:xfrm>
          <a:off x="0" y="0"/>
          <a:ext cx="0" cy="0"/>
          <a:chOff x="0" y="0"/>
          <a:chExt cx="0" cy="0"/>
        </a:xfrm>
      </p:grpSpPr>
      <p:sp>
        <p:nvSpPr>
          <p:cNvPr id="1276" name="Google Shape;1276;p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7" name="Google Shape;1277;p7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78" name="Google Shape;1278;p7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74</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1"/>
        <p:cNvGrpSpPr/>
        <p:nvPr/>
      </p:nvGrpSpPr>
      <p:grpSpPr>
        <a:xfrm>
          <a:off x="0" y="0"/>
          <a:ext cx="0" cy="0"/>
          <a:chOff x="0" y="0"/>
          <a:chExt cx="0" cy="0"/>
        </a:xfrm>
      </p:grpSpPr>
      <p:sp>
        <p:nvSpPr>
          <p:cNvPr id="1292" name="Google Shape;1292;p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3" name="Google Shape;1293;p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4" name="Google Shape;1294;p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75</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1200"/>
              </a:spcAft>
              <a:buClr>
                <a:schemeClr val="dk1"/>
              </a:buClr>
              <a:buSzPts val="1100"/>
              <a:buFont typeface="Arial"/>
              <a:buNone/>
            </a:pPr>
            <a:endParaRPr/>
          </a:p>
        </p:txBody>
      </p:sp>
      <p:sp>
        <p:nvSpPr>
          <p:cNvPr id="197" name="Google Shape;197;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 name="Google Shape;212;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Διαφάνεια τίτλου" type="title">
  <p:cSld name="TITLE">
    <p:spTree>
      <p:nvGrpSpPr>
        <p:cNvPr id="1" name="Shape 15"/>
        <p:cNvGrpSpPr/>
        <p:nvPr/>
      </p:nvGrpSpPr>
      <p:grpSpPr>
        <a:xfrm>
          <a:off x="0" y="0"/>
          <a:ext cx="0" cy="0"/>
          <a:chOff x="0" y="0"/>
          <a:chExt cx="0" cy="0"/>
        </a:xfrm>
      </p:grpSpPr>
      <p:sp>
        <p:nvSpPr>
          <p:cNvPr id="16" name="Google Shape;16;p77"/>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77"/>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7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7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7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Τίτλος και Κατακόρυφο κείμενο" type="vertTx">
  <p:cSld name="VERTICAL_TEXT">
    <p:spTree>
      <p:nvGrpSpPr>
        <p:cNvPr id="1" name="Shape 72"/>
        <p:cNvGrpSpPr/>
        <p:nvPr/>
      </p:nvGrpSpPr>
      <p:grpSpPr>
        <a:xfrm>
          <a:off x="0" y="0"/>
          <a:ext cx="0" cy="0"/>
          <a:chOff x="0" y="0"/>
          <a:chExt cx="0" cy="0"/>
        </a:xfrm>
      </p:grpSpPr>
      <p:sp>
        <p:nvSpPr>
          <p:cNvPr id="73" name="Google Shape;73;p86"/>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86"/>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8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8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8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Κατακόρυφος τίτλος και Κείμενο" type="vertTitleAndTx">
  <p:cSld name="VERTICAL_TITLE_AND_VERTICAL_TEXT">
    <p:spTree>
      <p:nvGrpSpPr>
        <p:cNvPr id="1" name="Shape 78"/>
        <p:cNvGrpSpPr/>
        <p:nvPr/>
      </p:nvGrpSpPr>
      <p:grpSpPr>
        <a:xfrm>
          <a:off x="0" y="0"/>
          <a:ext cx="0" cy="0"/>
          <a:chOff x="0" y="0"/>
          <a:chExt cx="0" cy="0"/>
        </a:xfrm>
      </p:grpSpPr>
      <p:sp>
        <p:nvSpPr>
          <p:cNvPr id="79" name="Google Shape;79;p87"/>
          <p:cNvSpPr txBox="1">
            <a:spLocks noGrp="1"/>
          </p:cNvSpPr>
          <p:nvPr>
            <p:ph type="title"/>
          </p:nvPr>
        </p:nvSpPr>
        <p:spPr>
          <a:xfrm rot="5400000">
            <a:off x="6012656" y="771525"/>
            <a:ext cx="3290888"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87"/>
          <p:cNvSpPr txBox="1">
            <a:spLocks noGrp="1"/>
          </p:cNvSpPr>
          <p:nvPr>
            <p:ph type="body" idx="1"/>
          </p:nvPr>
        </p:nvSpPr>
        <p:spPr>
          <a:xfrm rot="5400000">
            <a:off x="1821656" y="-1209675"/>
            <a:ext cx="3290888"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8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8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8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Τίτλος και Αντικείμενο" type="obj">
  <p:cSld name="OBJECT">
    <p:spTree>
      <p:nvGrpSpPr>
        <p:cNvPr id="1" name="Shape 21"/>
        <p:cNvGrpSpPr/>
        <p:nvPr/>
      </p:nvGrpSpPr>
      <p:grpSpPr>
        <a:xfrm>
          <a:off x="0" y="0"/>
          <a:ext cx="0" cy="0"/>
          <a:chOff x="0" y="0"/>
          <a:chExt cx="0" cy="0"/>
        </a:xfrm>
      </p:grpSpPr>
      <p:sp>
        <p:nvSpPr>
          <p:cNvPr id="22" name="Google Shape;22;p7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78"/>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7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7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7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Κεφαλίδα ενότητας" type="secHead">
  <p:cSld name="SECTION_HEADER">
    <p:spTree>
      <p:nvGrpSpPr>
        <p:cNvPr id="1" name="Shape 27"/>
        <p:cNvGrpSpPr/>
        <p:nvPr/>
      </p:nvGrpSpPr>
      <p:grpSpPr>
        <a:xfrm>
          <a:off x="0" y="0"/>
          <a:ext cx="0" cy="0"/>
          <a:chOff x="0" y="0"/>
          <a:chExt cx="0" cy="0"/>
        </a:xfrm>
      </p:grpSpPr>
      <p:sp>
        <p:nvSpPr>
          <p:cNvPr id="28" name="Google Shape;28;p79"/>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79"/>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7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7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7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Δύο περιεχόμενα" type="twoObj">
  <p:cSld name="TWO_OBJECTS">
    <p:spTree>
      <p:nvGrpSpPr>
        <p:cNvPr id="1" name="Shape 33"/>
        <p:cNvGrpSpPr/>
        <p:nvPr/>
      </p:nvGrpSpPr>
      <p:grpSpPr>
        <a:xfrm>
          <a:off x="0" y="0"/>
          <a:ext cx="0" cy="0"/>
          <a:chOff x="0" y="0"/>
          <a:chExt cx="0" cy="0"/>
        </a:xfrm>
      </p:grpSpPr>
      <p:sp>
        <p:nvSpPr>
          <p:cNvPr id="34" name="Google Shape;34;p80"/>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80"/>
          <p:cNvSpPr txBox="1">
            <a:spLocks noGrp="1"/>
          </p:cNvSpPr>
          <p:nvPr>
            <p:ph type="body" idx="1"/>
          </p:nvPr>
        </p:nvSpPr>
        <p:spPr>
          <a:xfrm>
            <a:off x="457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80"/>
          <p:cNvSpPr txBox="1">
            <a:spLocks noGrp="1"/>
          </p:cNvSpPr>
          <p:nvPr>
            <p:ph type="body" idx="2"/>
          </p:nvPr>
        </p:nvSpPr>
        <p:spPr>
          <a:xfrm>
            <a:off x="4648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8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8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8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Σύγκριση" type="twoTxTwoObj">
  <p:cSld name="TWO_OBJECTS_WITH_TEXT">
    <p:spTree>
      <p:nvGrpSpPr>
        <p:cNvPr id="1" name="Shape 40"/>
        <p:cNvGrpSpPr/>
        <p:nvPr/>
      </p:nvGrpSpPr>
      <p:grpSpPr>
        <a:xfrm>
          <a:off x="0" y="0"/>
          <a:ext cx="0" cy="0"/>
          <a:chOff x="0" y="0"/>
          <a:chExt cx="0" cy="0"/>
        </a:xfrm>
      </p:grpSpPr>
      <p:sp>
        <p:nvSpPr>
          <p:cNvPr id="41" name="Google Shape;41;p8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81"/>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81"/>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81"/>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81"/>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8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8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8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Μόνο τίτλος" type="titleOnly">
  <p:cSld name="TITLE_ONLY">
    <p:spTree>
      <p:nvGrpSpPr>
        <p:cNvPr id="1" name="Shape 49"/>
        <p:cNvGrpSpPr/>
        <p:nvPr/>
      </p:nvGrpSpPr>
      <p:grpSpPr>
        <a:xfrm>
          <a:off x="0" y="0"/>
          <a:ext cx="0" cy="0"/>
          <a:chOff x="0" y="0"/>
          <a:chExt cx="0" cy="0"/>
        </a:xfrm>
      </p:grpSpPr>
      <p:sp>
        <p:nvSpPr>
          <p:cNvPr id="50" name="Google Shape;50;p82"/>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8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8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ή" type="blank">
  <p:cSld name="BLANK">
    <p:spTree>
      <p:nvGrpSpPr>
        <p:cNvPr id="1" name="Shape 54"/>
        <p:cNvGrpSpPr/>
        <p:nvPr/>
      </p:nvGrpSpPr>
      <p:grpSpPr>
        <a:xfrm>
          <a:off x="0" y="0"/>
          <a:ext cx="0" cy="0"/>
          <a:chOff x="0" y="0"/>
          <a:chExt cx="0" cy="0"/>
        </a:xfrm>
      </p:grpSpPr>
      <p:sp>
        <p:nvSpPr>
          <p:cNvPr id="55" name="Google Shape;55;p8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Περιεχόμενο με λεζάντα" type="objTx">
  <p:cSld name="OBJECT_WITH_CAPTION_TEXT">
    <p:spTree>
      <p:nvGrpSpPr>
        <p:cNvPr id="1" name="Shape 58"/>
        <p:cNvGrpSpPr/>
        <p:nvPr/>
      </p:nvGrpSpPr>
      <p:grpSpPr>
        <a:xfrm>
          <a:off x="0" y="0"/>
          <a:ext cx="0" cy="0"/>
          <a:chOff x="0" y="0"/>
          <a:chExt cx="0" cy="0"/>
        </a:xfrm>
      </p:grpSpPr>
      <p:sp>
        <p:nvSpPr>
          <p:cNvPr id="59" name="Google Shape;59;p84"/>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84"/>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84"/>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8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8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8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Εικόνα με λεζάντα" type="picTx">
  <p:cSld name="PICTURE_WITH_CAPTION_TEXT">
    <p:spTree>
      <p:nvGrpSpPr>
        <p:cNvPr id="1" name="Shape 65"/>
        <p:cNvGrpSpPr/>
        <p:nvPr/>
      </p:nvGrpSpPr>
      <p:grpSpPr>
        <a:xfrm>
          <a:off x="0" y="0"/>
          <a:ext cx="0" cy="0"/>
          <a:chOff x="0" y="0"/>
          <a:chExt cx="0" cy="0"/>
        </a:xfrm>
      </p:grpSpPr>
      <p:sp>
        <p:nvSpPr>
          <p:cNvPr id="66" name="Google Shape;66;p85"/>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85"/>
          <p:cNvSpPr>
            <a:spLocks noGrp="1"/>
          </p:cNvSpPr>
          <p:nvPr>
            <p:ph type="pic" idx="2"/>
          </p:nvPr>
        </p:nvSpPr>
        <p:spPr>
          <a:xfrm>
            <a:off x="1792288" y="459581"/>
            <a:ext cx="5486400" cy="3086100"/>
          </a:xfrm>
          <a:prstGeom prst="rect">
            <a:avLst/>
          </a:prstGeom>
          <a:noFill/>
          <a:ln>
            <a:noFill/>
          </a:ln>
        </p:spPr>
      </p:sp>
      <p:sp>
        <p:nvSpPr>
          <p:cNvPr id="68" name="Google Shape;68;p85"/>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8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8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8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6"/>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76"/>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7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7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7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2.jp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3.jp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4.jp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5.jp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6.jp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12.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5.png"/><Relationship Id="rId7"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5.png"/><Relationship Id="rId7"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31.png"/></Relationships>
</file>

<file path=ppt/slides/_rels/slide3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5.png"/><Relationship Id="rId7"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5.png"/><Relationship Id="rId7"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5.png"/><Relationship Id="rId7"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jp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5.png"/><Relationship Id="rId7"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5.png"/><Relationship Id="rId7"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5.png"/><Relationship Id="rId7" Type="http://schemas.openxmlformats.org/officeDocument/2006/relationships/image" Target="../media/image45.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10" Type="http://schemas.openxmlformats.org/officeDocument/2006/relationships/image" Target="../media/image48.png"/><Relationship Id="rId4" Type="http://schemas.openxmlformats.org/officeDocument/2006/relationships/image" Target="../media/image6.png"/><Relationship Id="rId9" Type="http://schemas.openxmlformats.org/officeDocument/2006/relationships/image" Target="../media/image47.png"/></Relationships>
</file>

<file path=ppt/slides/_rels/slide4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5.png"/><Relationship Id="rId7" Type="http://schemas.openxmlformats.org/officeDocument/2006/relationships/image" Target="../media/image49.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10" Type="http://schemas.openxmlformats.org/officeDocument/2006/relationships/image" Target="../media/image52.png"/><Relationship Id="rId4" Type="http://schemas.openxmlformats.org/officeDocument/2006/relationships/image" Target="../media/image6.png"/><Relationship Id="rId9" Type="http://schemas.openxmlformats.org/officeDocument/2006/relationships/image" Target="../media/image51.png"/></Relationships>
</file>

<file path=ppt/slides/_rels/slide4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5.png"/><Relationship Id="rId7"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53.pn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12.png"/><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png"/><Relationship Id="rId7" Type="http://schemas.openxmlformats.org/officeDocument/2006/relationships/image" Target="../media/image4.jpg"/><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hyperlink" Target="https://www.trustpilot.com/"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55.png"/><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53.png"/><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53.png"/><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5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12.png"/><Relationship Id="rId4" Type="http://schemas.openxmlformats.org/officeDocument/2006/relationships/image" Target="../media/image6.png"/></Relationships>
</file>

<file path=ppt/slides/_rels/slide5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png"/><Relationship Id="rId7" Type="http://schemas.openxmlformats.org/officeDocument/2006/relationships/image" Target="../media/image56.png"/><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58.png"/></Relationships>
</file>

<file path=ppt/slides/_rels/slide55.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png"/><Relationship Id="rId7" Type="http://schemas.openxmlformats.org/officeDocument/2006/relationships/image" Target="../media/image59.png"/><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56.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png"/><Relationship Id="rId7" Type="http://schemas.openxmlformats.org/officeDocument/2006/relationships/image" Target="../media/image61.png"/><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57.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png"/><Relationship Id="rId7" Type="http://schemas.openxmlformats.org/officeDocument/2006/relationships/image" Target="../media/image63.png"/><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58.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5.png"/><Relationship Id="rId7" Type="http://schemas.openxmlformats.org/officeDocument/2006/relationships/image" Target="../media/image65.png"/><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7.png"/><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12.png"/><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0.png"/><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61.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5.png"/><Relationship Id="rId7" Type="http://schemas.openxmlformats.org/officeDocument/2006/relationships/image" Target="../media/image68.png"/><Relationship Id="rId2" Type="http://schemas.openxmlformats.org/officeDocument/2006/relationships/notesSlide" Target="../notesSlides/notesSlide6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62.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5.png"/><Relationship Id="rId7" Type="http://schemas.openxmlformats.org/officeDocument/2006/relationships/image" Target="../media/image34.png"/><Relationship Id="rId2" Type="http://schemas.openxmlformats.org/officeDocument/2006/relationships/notesSlide" Target="../notesSlides/notesSlide62.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71.png"/></Relationships>
</file>

<file path=ppt/slides/_rels/slide63.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5.png"/><Relationship Id="rId7" Type="http://schemas.openxmlformats.org/officeDocument/2006/relationships/image" Target="../media/image72.png"/><Relationship Id="rId2" Type="http://schemas.openxmlformats.org/officeDocument/2006/relationships/notesSlide" Target="../notesSlides/notesSlide63.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64.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5.png"/><Relationship Id="rId7" Type="http://schemas.openxmlformats.org/officeDocument/2006/relationships/image" Target="../media/image74.png"/><Relationship Id="rId2" Type="http://schemas.openxmlformats.org/officeDocument/2006/relationships/notesSlide" Target="../notesSlides/notesSlide64.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76.png"/></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4.png"/><Relationship Id="rId2" Type="http://schemas.openxmlformats.org/officeDocument/2006/relationships/notesSlide" Target="../notesSlides/notesSlide65.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66.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5.png"/><Relationship Id="rId7" Type="http://schemas.openxmlformats.org/officeDocument/2006/relationships/image" Target="../media/image74.png"/><Relationship Id="rId2" Type="http://schemas.openxmlformats.org/officeDocument/2006/relationships/notesSlide" Target="../notesSlides/notesSlide66.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10" Type="http://schemas.openxmlformats.org/officeDocument/2006/relationships/image" Target="../media/image79.png"/><Relationship Id="rId4" Type="http://schemas.openxmlformats.org/officeDocument/2006/relationships/image" Target="../media/image6.png"/><Relationship Id="rId9" Type="http://schemas.openxmlformats.org/officeDocument/2006/relationships/image" Target="../media/image78.png"/></Relationships>
</file>

<file path=ppt/slides/_rels/slide67.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4.jpg"/><Relationship Id="rId2" Type="http://schemas.openxmlformats.org/officeDocument/2006/relationships/notesSlide" Target="../notesSlides/notesSlide6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8.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69.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4.jpg"/><Relationship Id="rId2" Type="http://schemas.openxmlformats.org/officeDocument/2006/relationships/notesSlide" Target="../notesSlides/notesSlide6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2.png"/><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0.png"/><Relationship Id="rId2" Type="http://schemas.openxmlformats.org/officeDocument/2006/relationships/notesSlide" Target="../notesSlides/notesSlide70.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2.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7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1.png"/><Relationship Id="rId2" Type="http://schemas.openxmlformats.org/officeDocument/2006/relationships/notesSlide" Target="../notesSlides/notesSlide73.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4.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7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5.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12.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grpSp>
        <p:nvGrpSpPr>
          <p:cNvPr id="90" name="Google Shape;90;p1"/>
          <p:cNvGrpSpPr/>
          <p:nvPr/>
        </p:nvGrpSpPr>
        <p:grpSpPr>
          <a:xfrm>
            <a:off x="251520" y="-9534"/>
            <a:ext cx="8919713" cy="5260732"/>
            <a:chOff x="216024" y="-27709"/>
            <a:chExt cx="8919713" cy="5260732"/>
          </a:xfrm>
        </p:grpSpPr>
        <p:sp>
          <p:nvSpPr>
            <p:cNvPr id="91" name="Google Shape;91;p1"/>
            <p:cNvSpPr/>
            <p:nvPr/>
          </p:nvSpPr>
          <p:spPr>
            <a:xfrm>
              <a:off x="3516895" y="-27709"/>
              <a:ext cx="5618842" cy="122057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pic>
          <p:nvPicPr>
            <p:cNvPr id="92" name="Google Shape;92;p1"/>
            <p:cNvPicPr preferRelativeResize="0"/>
            <p:nvPr/>
          </p:nvPicPr>
          <p:blipFill rotWithShape="1">
            <a:blip r:embed="rId4">
              <a:alphaModFix/>
            </a:blip>
            <a:srcRect/>
            <a:stretch/>
          </p:blipFill>
          <p:spPr>
            <a:xfrm>
              <a:off x="6491202" y="4812141"/>
              <a:ext cx="590911" cy="168502"/>
            </a:xfrm>
            <a:prstGeom prst="rect">
              <a:avLst/>
            </a:prstGeom>
            <a:noFill/>
            <a:ln>
              <a:noFill/>
            </a:ln>
          </p:spPr>
        </p:pic>
        <p:sp>
          <p:nvSpPr>
            <p:cNvPr id="93" name="Google Shape;93;p1"/>
            <p:cNvSpPr/>
            <p:nvPr/>
          </p:nvSpPr>
          <p:spPr>
            <a:xfrm>
              <a:off x="216024" y="4836772"/>
              <a:ext cx="3015000" cy="3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1F108C"/>
                  </a:solidFill>
                  <a:latin typeface="Calibri"/>
                  <a:ea typeface="Calibri"/>
                  <a:cs typeface="Calibri"/>
                  <a:sym typeface="Calibri"/>
                </a:rPr>
                <a:t>Project No: </a:t>
              </a:r>
              <a:r>
                <a:rPr lang="en-US" sz="600" b="0" i="0" u="none" strike="noStrike" cap="none">
                  <a:solidFill>
                    <a:srgbClr val="1F108C"/>
                  </a:solidFill>
                  <a:latin typeface="Calibri"/>
                  <a:ea typeface="Calibri"/>
                  <a:cs typeface="Calibri"/>
                  <a:sym typeface="Calibri"/>
                </a:rPr>
                <a:t>2021-1-IT02-KA220-ADU-000035139</a:t>
              </a:r>
              <a:endParaRPr sz="600" b="0" i="0" u="none" strike="noStrike" cap="none">
                <a:solidFill>
                  <a:srgbClr val="1F108C"/>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sp>
          <p:nvSpPr>
            <p:cNvPr id="94" name="Google Shape;94;p1"/>
            <p:cNvSpPr txBox="1"/>
            <p:nvPr/>
          </p:nvSpPr>
          <p:spPr>
            <a:xfrm>
              <a:off x="7056784" y="4786747"/>
              <a:ext cx="1912469" cy="44627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300"/>
                <a:buFont typeface="Arial"/>
                <a:buNone/>
              </a:pPr>
              <a:r>
                <a:rPr lang="en-US" sz="300" b="0" i="0" u="none" strike="noStrike" cap="none">
                  <a:solidFill>
                    <a:srgbClr val="033782"/>
                  </a:solidFill>
                  <a:latin typeface="Calibri"/>
                  <a:ea typeface="Calibri"/>
                  <a:cs typeface="Calibri"/>
                  <a:sym typeface="Calibri"/>
                </a:rPr>
                <a:t>This project has been funded with the support of the European Commission. This publication reflects the views only of the author and the Commission cannot be held responsible for any use which may be made of the information contained therein.</a:t>
              </a:r>
              <a:endParaRPr sz="300" b="0" i="0" u="none" strike="noStrike" cap="none">
                <a:solidFill>
                  <a:srgbClr val="03378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
        <p:nvSpPr>
          <p:cNvPr id="95" name="Google Shape;95;p1"/>
          <p:cNvSpPr txBox="1">
            <a:spLocks noGrp="1"/>
          </p:cNvSpPr>
          <p:nvPr>
            <p:ph type="ctrTitle"/>
          </p:nvPr>
        </p:nvSpPr>
        <p:spPr>
          <a:xfrm>
            <a:off x="5080698" y="1619895"/>
            <a:ext cx="3895800" cy="1102500"/>
          </a:xfrm>
          <a:prstGeom prst="rect">
            <a:avLst/>
          </a:prstGeom>
          <a:noFill/>
          <a:ln>
            <a:noFill/>
          </a:ln>
        </p:spPr>
        <p:txBody>
          <a:bodyPr spcFirstLastPara="1" wrap="square" lIns="91425" tIns="45700" rIns="91425" bIns="45700" anchor="ctr" anchorCtr="0">
            <a:noAutofit/>
          </a:bodyPr>
          <a:lstStyle/>
          <a:p>
            <a:pPr marL="0" lvl="0" indent="0" algn="ctr" rtl="0">
              <a:lnSpc>
                <a:spcPct val="120000"/>
              </a:lnSpc>
              <a:spcBef>
                <a:spcPts val="0"/>
              </a:spcBef>
              <a:spcAft>
                <a:spcPts val="1000"/>
              </a:spcAft>
              <a:buSzPts val="1800"/>
              <a:buNone/>
            </a:pPr>
            <a:r>
              <a:rPr lang="en-US" sz="1800" b="1" dirty="0">
                <a:solidFill>
                  <a:srgbClr val="1F108C"/>
                </a:solidFill>
                <a:latin typeface="Calibri"/>
                <a:ea typeface="Calibri"/>
                <a:cs typeface="Calibri"/>
                <a:sym typeface="Calibri"/>
              </a:rPr>
              <a:t>O 101 do e-</a:t>
            </a:r>
            <a:r>
              <a:rPr lang="en-US" sz="1800" b="1" dirty="0" err="1">
                <a:solidFill>
                  <a:srgbClr val="1F108C"/>
                </a:solidFill>
                <a:latin typeface="Calibri"/>
                <a:ea typeface="Calibri"/>
                <a:cs typeface="Calibri"/>
                <a:sym typeface="Calibri"/>
              </a:rPr>
              <a:t>pagamento</a:t>
            </a:r>
            <a:r>
              <a:rPr lang="en-US" sz="1800" b="1" dirty="0">
                <a:solidFill>
                  <a:srgbClr val="1F108C"/>
                </a:solidFill>
                <a:latin typeface="Calibri"/>
                <a:ea typeface="Calibri"/>
                <a:cs typeface="Calibri"/>
                <a:sym typeface="Calibri"/>
              </a:rPr>
              <a:t> -</a:t>
            </a:r>
            <a:br>
              <a:rPr lang="en-US" sz="1800" dirty="0">
                <a:latin typeface="Arial"/>
                <a:ea typeface="Arial"/>
                <a:cs typeface="Arial"/>
                <a:sym typeface="Arial"/>
              </a:rPr>
            </a:br>
            <a:r>
              <a:rPr lang="en-US" sz="1800" b="1" dirty="0" err="1">
                <a:solidFill>
                  <a:srgbClr val="1F108C"/>
                </a:solidFill>
                <a:latin typeface="Calibri"/>
                <a:ea typeface="Calibri"/>
                <a:cs typeface="Calibri"/>
                <a:sym typeface="Calibri"/>
              </a:rPr>
              <a:t>Noções</a:t>
            </a:r>
            <a:r>
              <a:rPr lang="en-US" sz="1800" b="1" dirty="0">
                <a:solidFill>
                  <a:srgbClr val="1F108C"/>
                </a:solidFill>
                <a:latin typeface="Calibri"/>
                <a:ea typeface="Calibri"/>
                <a:cs typeface="Calibri"/>
                <a:sym typeface="Calibri"/>
              </a:rPr>
              <a:t> </a:t>
            </a:r>
            <a:r>
              <a:rPr lang="en-US" sz="1800" b="1" dirty="0" err="1">
                <a:solidFill>
                  <a:srgbClr val="1F108C"/>
                </a:solidFill>
                <a:latin typeface="Calibri"/>
                <a:ea typeface="Calibri"/>
                <a:cs typeface="Calibri"/>
                <a:sym typeface="Calibri"/>
              </a:rPr>
              <a:t>básicas</a:t>
            </a:r>
            <a:r>
              <a:rPr lang="en-US" sz="1800" b="1" dirty="0">
                <a:solidFill>
                  <a:srgbClr val="1F108C"/>
                </a:solidFill>
                <a:latin typeface="Calibri"/>
                <a:ea typeface="Calibri"/>
                <a:cs typeface="Calibri"/>
                <a:sym typeface="Calibri"/>
              </a:rPr>
              <a:t> para </a:t>
            </a:r>
            <a:r>
              <a:rPr lang="en-US" sz="1800" b="1" dirty="0" err="1">
                <a:solidFill>
                  <a:srgbClr val="1F108C"/>
                </a:solidFill>
                <a:latin typeface="Calibri"/>
                <a:ea typeface="Calibri"/>
                <a:cs typeface="Calibri"/>
                <a:sym typeface="Calibri"/>
              </a:rPr>
              <a:t>utilização</a:t>
            </a:r>
            <a:r>
              <a:rPr lang="en-US" sz="1800" b="1" dirty="0">
                <a:solidFill>
                  <a:srgbClr val="1F108C"/>
                </a:solidFill>
                <a:latin typeface="Calibri"/>
                <a:ea typeface="Calibri"/>
                <a:cs typeface="Calibri"/>
                <a:sym typeface="Calibri"/>
              </a:rPr>
              <a:t> </a:t>
            </a:r>
            <a:r>
              <a:rPr lang="en-US" sz="1800" b="1" dirty="0" err="1">
                <a:solidFill>
                  <a:srgbClr val="1F108C"/>
                </a:solidFill>
                <a:latin typeface="Calibri"/>
                <a:ea typeface="Calibri"/>
                <a:cs typeface="Calibri"/>
                <a:sym typeface="Calibri"/>
              </a:rPr>
              <a:t>quotidiana</a:t>
            </a:r>
            <a:br>
              <a:rPr lang="en-US" sz="1800" dirty="0">
                <a:latin typeface="Arial"/>
                <a:ea typeface="Arial"/>
                <a:cs typeface="Arial"/>
                <a:sym typeface="Arial"/>
              </a:rPr>
            </a:br>
            <a:endParaRPr sz="2700" b="1" dirty="0">
              <a:solidFill>
                <a:srgbClr val="1F108C"/>
              </a:solidFill>
            </a:endParaRPr>
          </a:p>
        </p:txBody>
      </p:sp>
      <p:sp>
        <p:nvSpPr>
          <p:cNvPr id="97" name="Google Shape;97;p1"/>
          <p:cNvSpPr txBox="1">
            <a:spLocks noGrp="1"/>
          </p:cNvSpPr>
          <p:nvPr>
            <p:ph type="subTitle" idx="1"/>
          </p:nvPr>
        </p:nvSpPr>
        <p:spPr>
          <a:xfrm>
            <a:off x="5275329" y="2552076"/>
            <a:ext cx="3895800" cy="972300"/>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100000"/>
              </a:lnSpc>
              <a:spcBef>
                <a:spcPts val="0"/>
              </a:spcBef>
              <a:spcAft>
                <a:spcPts val="0"/>
              </a:spcAft>
              <a:buClr>
                <a:srgbClr val="1F108C"/>
              </a:buClr>
              <a:buSzPct val="100000"/>
              <a:buNone/>
            </a:pPr>
            <a:r>
              <a:rPr lang="en-US" sz="8000" b="1">
                <a:solidFill>
                  <a:srgbClr val="1F108C"/>
                </a:solidFill>
              </a:rPr>
              <a:t>Lição 1. </a:t>
            </a:r>
            <a:endParaRPr sz="8000" b="1">
              <a:solidFill>
                <a:srgbClr val="1F108C"/>
              </a:solidFill>
            </a:endParaRPr>
          </a:p>
          <a:p>
            <a:pPr marL="0" lvl="0" indent="0" algn="ctr" rtl="0">
              <a:lnSpc>
                <a:spcPct val="100000"/>
              </a:lnSpc>
              <a:spcBef>
                <a:spcPts val="0"/>
              </a:spcBef>
              <a:spcAft>
                <a:spcPts val="0"/>
              </a:spcAft>
              <a:buClr>
                <a:srgbClr val="1F108C"/>
              </a:buClr>
              <a:buSzPct val="100000"/>
              <a:buNone/>
            </a:pPr>
            <a:endParaRPr sz="8000" b="1">
              <a:solidFill>
                <a:srgbClr val="1F108C"/>
              </a:solidFill>
            </a:endParaRPr>
          </a:p>
          <a:p>
            <a:pPr marL="0" lvl="0" indent="0" algn="ctr" rtl="0">
              <a:lnSpc>
                <a:spcPct val="100000"/>
              </a:lnSpc>
              <a:spcBef>
                <a:spcPts val="0"/>
              </a:spcBef>
              <a:spcAft>
                <a:spcPts val="0"/>
              </a:spcAft>
              <a:buClr>
                <a:srgbClr val="1F108C"/>
              </a:buClr>
              <a:buSzPct val="100000"/>
              <a:buNone/>
            </a:pPr>
            <a:r>
              <a:rPr lang="en-US" sz="8000" b="1">
                <a:solidFill>
                  <a:srgbClr val="1F108C"/>
                </a:solidFill>
              </a:rPr>
              <a:t>Introdução ao e-pagamento</a:t>
            </a:r>
            <a:endParaRPr/>
          </a:p>
          <a:p>
            <a:pPr marL="0" lvl="0" indent="0" algn="ctr" rtl="0">
              <a:lnSpc>
                <a:spcPct val="100000"/>
              </a:lnSpc>
              <a:spcBef>
                <a:spcPts val="360"/>
              </a:spcBef>
              <a:spcAft>
                <a:spcPts val="0"/>
              </a:spcAft>
              <a:buClr>
                <a:srgbClr val="888888"/>
              </a:buClr>
              <a:buSzPct val="100000"/>
              <a:buNone/>
            </a:pPr>
            <a:endParaRPr sz="7200" b="1">
              <a:solidFill>
                <a:srgbClr val="1F108C"/>
              </a:solidFill>
            </a:endParaRPr>
          </a:p>
          <a:p>
            <a:pPr marL="0" lvl="0" indent="0" algn="ctr" rtl="0">
              <a:lnSpc>
                <a:spcPct val="100000"/>
              </a:lnSpc>
              <a:spcBef>
                <a:spcPts val="360"/>
              </a:spcBef>
              <a:spcAft>
                <a:spcPts val="0"/>
              </a:spcAft>
              <a:buClr>
                <a:srgbClr val="1F108C"/>
              </a:buClr>
              <a:buSzPct val="100000"/>
              <a:buNone/>
            </a:pPr>
            <a:endParaRPr sz="7200" b="1">
              <a:solidFill>
                <a:srgbClr val="1F108C"/>
              </a:solidFill>
            </a:endParaRPr>
          </a:p>
          <a:p>
            <a:pPr marL="0" lvl="0" indent="0" algn="ctr" rtl="0">
              <a:lnSpc>
                <a:spcPct val="100000"/>
              </a:lnSpc>
              <a:spcBef>
                <a:spcPts val="280"/>
              </a:spcBef>
              <a:spcAft>
                <a:spcPts val="0"/>
              </a:spcAft>
              <a:buClr>
                <a:srgbClr val="5324D6"/>
              </a:buClr>
              <a:buSzPct val="100000"/>
              <a:buNone/>
            </a:pPr>
            <a:r>
              <a:rPr lang="en-US" sz="5600">
                <a:solidFill>
                  <a:srgbClr val="5324D6"/>
                </a:solidFill>
              </a:rPr>
              <a:t> </a:t>
            </a:r>
            <a:r>
              <a:rPr lang="en-US">
                <a:solidFill>
                  <a:srgbClr val="5324D6"/>
                </a:solidFill>
              </a:rPr>
              <a:t> </a:t>
            </a:r>
            <a:endParaRPr/>
          </a:p>
          <a:p>
            <a:pPr marL="0" lvl="0" indent="0" algn="ctr" rtl="0">
              <a:lnSpc>
                <a:spcPct val="100000"/>
              </a:lnSpc>
              <a:spcBef>
                <a:spcPts val="160"/>
              </a:spcBef>
              <a:spcAft>
                <a:spcPts val="0"/>
              </a:spcAft>
              <a:buClr>
                <a:srgbClr val="5324D6"/>
              </a:buClr>
              <a:buSzPct val="100000"/>
              <a:buNone/>
            </a:pPr>
            <a:r>
              <a:rPr lang="en-US">
                <a:solidFill>
                  <a:srgbClr val="5324D6"/>
                </a:solidFill>
              </a:rPr>
              <a:t> </a:t>
            </a:r>
            <a:endParaRPr/>
          </a:p>
        </p:txBody>
      </p:sp>
      <p:pic>
        <p:nvPicPr>
          <p:cNvPr id="98" name="Google Shape;98;p1" descr="Logo&#10;&#10;Description automatically generated with medium confidence"/>
          <p:cNvPicPr preferRelativeResize="0"/>
          <p:nvPr/>
        </p:nvPicPr>
        <p:blipFill rotWithShape="1">
          <a:blip r:embed="rId5">
            <a:alphaModFix/>
          </a:blip>
          <a:srcRect/>
          <a:stretch/>
        </p:blipFill>
        <p:spPr>
          <a:xfrm>
            <a:off x="6078844" y="-9534"/>
            <a:ext cx="3065156" cy="1354107"/>
          </a:xfrm>
          <a:prstGeom prst="rect">
            <a:avLst/>
          </a:prstGeom>
          <a:noFill/>
          <a:ln>
            <a:noFill/>
          </a:ln>
        </p:spPr>
      </p:pic>
      <p:pic>
        <p:nvPicPr>
          <p:cNvPr id="99" name="Google Shape;99;p1"/>
          <p:cNvPicPr preferRelativeResize="0"/>
          <p:nvPr/>
        </p:nvPicPr>
        <p:blipFill rotWithShape="1">
          <a:blip r:embed="rId6">
            <a:alphaModFix/>
          </a:blip>
          <a:srcRect/>
          <a:stretch/>
        </p:blipFill>
        <p:spPr>
          <a:xfrm>
            <a:off x="6257663" y="4504601"/>
            <a:ext cx="2707523" cy="568475"/>
          </a:xfrm>
          <a:prstGeom prst="rect">
            <a:avLst/>
          </a:prstGeom>
          <a:noFill/>
          <a:ln>
            <a:noFill/>
          </a:ln>
        </p:spPr>
      </p:pic>
      <p:sp>
        <p:nvSpPr>
          <p:cNvPr id="100" name="Google Shape;100;p1"/>
          <p:cNvSpPr txBox="1"/>
          <p:nvPr/>
        </p:nvSpPr>
        <p:spPr>
          <a:xfrm>
            <a:off x="5864900" y="3646775"/>
            <a:ext cx="3000000" cy="939000"/>
          </a:xfrm>
          <a:prstGeom prst="rect">
            <a:avLst/>
          </a:prstGeom>
          <a:noFill/>
          <a:ln>
            <a:noFill/>
          </a:ln>
        </p:spPr>
        <p:txBody>
          <a:bodyPr spcFirstLastPara="1" wrap="square" lIns="91425" tIns="91425" rIns="91425" bIns="91425" anchor="t" anchorCtr="0">
            <a:spAutoFit/>
          </a:bodyPr>
          <a:lstStyle/>
          <a:p>
            <a:pPr marL="0" lvl="0" indent="0" algn="just" rtl="0">
              <a:lnSpc>
                <a:spcPct val="120000"/>
              </a:lnSpc>
              <a:spcBef>
                <a:spcPts val="0"/>
              </a:spcBef>
              <a:spcAft>
                <a:spcPts val="1000"/>
              </a:spcAft>
              <a:buClr>
                <a:schemeClr val="dk1"/>
              </a:buClr>
              <a:buSzPts val="700"/>
              <a:buFont typeface="Arial"/>
              <a:buNone/>
            </a:pPr>
            <a:r>
              <a:rPr lang="en-US" sz="700">
                <a:solidFill>
                  <a:srgbClr val="00005F"/>
                </a:solidFill>
                <a:latin typeface="Open Sans"/>
                <a:ea typeface="Open Sans"/>
                <a:cs typeface="Open Sans"/>
                <a:sym typeface="Open Sans"/>
              </a:rPr>
              <a:t>Financiado pela União Europeia. No entanto, os pontos de vista e opiniões expressos são da exclusiva responsabilidade do(s) autor(es) e não reflectem necessariamente os da União Europeia ou da Agência de Execução relativa à Educação, ao Audiovisual e à Cultura (EACEA). Nem a União Europeia nem a EACEA podem ser responsabilizadas pelas mesmas.</a:t>
            </a:r>
            <a:endParaRPr sz="700" b="0" i="0" u="none" strike="noStrike" cap="none">
              <a:solidFill>
                <a:srgbClr val="00005F"/>
              </a:solidFill>
              <a:latin typeface="Calibri"/>
              <a:ea typeface="Calibri"/>
              <a:cs typeface="Calibri"/>
              <a:sym typeface="Calibri"/>
            </a:endParaRP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9" name="Google Shape;229;p10"/>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2.1	 Vantagens dos sistemas de e-pagamento</a:t>
            </a:r>
            <a:endParaRPr sz="2400">
              <a:solidFill>
                <a:schemeClr val="lt1"/>
              </a:solidFill>
            </a:endParaRPr>
          </a:p>
        </p:txBody>
      </p:sp>
      <p:sp>
        <p:nvSpPr>
          <p:cNvPr id="230" name="Google Shape;230;p1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10</a:t>
            </a:r>
            <a:endParaRPr sz="1400" b="0" i="0" u="none" strike="noStrike" cap="none">
              <a:solidFill>
                <a:srgbClr val="000000"/>
              </a:solidFill>
              <a:latin typeface="Arial"/>
              <a:ea typeface="Arial"/>
              <a:cs typeface="Arial"/>
              <a:sym typeface="Arial"/>
            </a:endParaRPr>
          </a:p>
        </p:txBody>
      </p:sp>
      <p:pic>
        <p:nvPicPr>
          <p:cNvPr id="231" name="Google Shape;231;p10"/>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232" name="Google Shape;232;p1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33" name="Google Shape;233;p10"/>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234" name="Google Shape;234;p10"/>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235" name="Google Shape;235;p10"/>
          <p:cNvSpPr txBox="1"/>
          <p:nvPr/>
        </p:nvSpPr>
        <p:spPr>
          <a:xfrm>
            <a:off x="539549" y="1419625"/>
            <a:ext cx="3903900"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São convenientes.</a:t>
            </a:r>
            <a:endParaRPr sz="2200" b="1" i="0" u="none" strike="noStrike" cap="none">
              <a:solidFill>
                <a:srgbClr val="000000"/>
              </a:solidFill>
              <a:latin typeface="Calibri"/>
              <a:ea typeface="Calibri"/>
              <a:cs typeface="Calibri"/>
              <a:sym typeface="Calibri"/>
            </a:endParaRPr>
          </a:p>
        </p:txBody>
      </p:sp>
      <p:sp>
        <p:nvSpPr>
          <p:cNvPr id="236" name="Google Shape;236;p10"/>
          <p:cNvSpPr txBox="1"/>
          <p:nvPr/>
        </p:nvSpPr>
        <p:spPr>
          <a:xfrm>
            <a:off x="532102" y="2000549"/>
            <a:ext cx="7704900" cy="2923837"/>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Os sistemas de e-pagamento são muitas vezes mais convenientes do que os métodos de pagamento tradicionais, porque permitem aos utilizadores fazer ou receber pagamentos de forma rápida e fácil, sem necessidade de dinheiro ou cheques. </a:t>
            </a:r>
            <a:endParaRPr sz="20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Por exemplo, com uma carteira digital, os utilizadores podem fazer compras ou transferir fundos simplesmente tocando no telemóvel ou utilizando um código PIN, em vez de andarem com dinheiro físico ou preencherem papelada.</a:t>
            </a:r>
            <a:endParaRPr sz="2000" b="0" i="0" u="none" strike="noStrike" cap="none">
              <a:solidFill>
                <a:srgbClr val="000000"/>
              </a:solidFill>
              <a:latin typeface="Calibri"/>
              <a:ea typeface="Calibri"/>
              <a:cs typeface="Calibri"/>
              <a:sym typeface="Calibri"/>
            </a:endParaRPr>
          </a:p>
        </p:txBody>
      </p:sp>
      <p:pic>
        <p:nvPicPr>
          <p:cNvPr id="237" name="Google Shape;237;p10"/>
          <p:cNvPicPr preferRelativeResize="0"/>
          <p:nvPr/>
        </p:nvPicPr>
        <p:blipFill rotWithShape="1">
          <a:blip r:embed="rId6">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1"/>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4" name="Google Shape;244;p11"/>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2.1	 Vantagens dos sistemas de e-pagamento</a:t>
            </a:r>
            <a:endParaRPr sz="2400">
              <a:solidFill>
                <a:schemeClr val="lt1"/>
              </a:solidFill>
            </a:endParaRPr>
          </a:p>
        </p:txBody>
      </p:sp>
      <p:sp>
        <p:nvSpPr>
          <p:cNvPr id="245" name="Google Shape;245;p11"/>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11</a:t>
            </a:r>
            <a:endParaRPr sz="1400" b="0" i="0" u="none" strike="noStrike" cap="none">
              <a:solidFill>
                <a:srgbClr val="000000"/>
              </a:solidFill>
              <a:latin typeface="Arial"/>
              <a:ea typeface="Arial"/>
              <a:cs typeface="Arial"/>
              <a:sym typeface="Arial"/>
            </a:endParaRPr>
          </a:p>
        </p:txBody>
      </p:sp>
      <p:pic>
        <p:nvPicPr>
          <p:cNvPr id="246" name="Google Shape;246;p11"/>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247" name="Google Shape;247;p11"/>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48" name="Google Shape;248;p11"/>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249" name="Google Shape;249;p11"/>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250" name="Google Shape;250;p11"/>
          <p:cNvSpPr txBox="1"/>
          <p:nvPr/>
        </p:nvSpPr>
        <p:spPr>
          <a:xfrm>
            <a:off x="539549" y="1419625"/>
            <a:ext cx="39039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São rápidos.</a:t>
            </a:r>
            <a:endParaRPr sz="2200" b="1" i="0" u="none" strike="noStrike" cap="none">
              <a:solidFill>
                <a:srgbClr val="000000"/>
              </a:solidFill>
              <a:latin typeface="Calibri"/>
              <a:ea typeface="Calibri"/>
              <a:cs typeface="Calibri"/>
              <a:sym typeface="Calibri"/>
            </a:endParaRPr>
          </a:p>
        </p:txBody>
      </p:sp>
      <p:sp>
        <p:nvSpPr>
          <p:cNvPr id="251" name="Google Shape;251;p11"/>
          <p:cNvSpPr txBox="1"/>
          <p:nvPr/>
        </p:nvSpPr>
        <p:spPr>
          <a:xfrm>
            <a:off x="532102" y="2373599"/>
            <a:ext cx="7704900" cy="1154122"/>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Os sistemas de e-pagamento podem processar transações quase instantaneamente, permitindo aos utilizadores efetuar ou receber pagamentos rapidamente e sem atrasos.</a:t>
            </a:r>
            <a:endParaRPr sz="2000" b="0" i="0" u="none" strike="noStrike" cap="none">
              <a:solidFill>
                <a:srgbClr val="000000"/>
              </a:solidFill>
              <a:latin typeface="Calibri"/>
              <a:ea typeface="Calibri"/>
              <a:cs typeface="Calibri"/>
              <a:sym typeface="Calibri"/>
            </a:endParaRPr>
          </a:p>
        </p:txBody>
      </p:sp>
      <p:pic>
        <p:nvPicPr>
          <p:cNvPr id="252" name="Google Shape;252;p11"/>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253" name="Google Shape;253;p11"/>
          <p:cNvPicPr preferRelativeResize="0"/>
          <p:nvPr/>
        </p:nvPicPr>
        <p:blipFill rotWithShape="1">
          <a:blip r:embed="rId7">
            <a:alphaModFix/>
          </a:blip>
          <a:srcRect/>
          <a:stretch/>
        </p:blipFill>
        <p:spPr>
          <a:xfrm>
            <a:off x="3851750" y="1429838"/>
            <a:ext cx="861475" cy="861475"/>
          </a:xfrm>
          <a:prstGeom prst="rect">
            <a:avLst/>
          </a:prstGeom>
          <a:noFill/>
          <a:ln>
            <a:noFill/>
          </a:ln>
        </p:spPr>
      </p:pic>
    </p:spTree>
  </p:cSld>
  <p:clrMapOvr>
    <a:masterClrMapping/>
  </p:clrMapOvr>
  <p:transition>
    <p:push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2"/>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0" name="Google Shape;260;p12"/>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2.1	 Vantagens dos sistemas de e-pagamento</a:t>
            </a:r>
            <a:endParaRPr sz="2400">
              <a:solidFill>
                <a:schemeClr val="lt1"/>
              </a:solidFill>
            </a:endParaRPr>
          </a:p>
        </p:txBody>
      </p:sp>
      <p:sp>
        <p:nvSpPr>
          <p:cNvPr id="261" name="Google Shape;261;p12"/>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12</a:t>
            </a:r>
            <a:endParaRPr sz="1400" b="0" i="0" u="none" strike="noStrike" cap="none">
              <a:solidFill>
                <a:srgbClr val="000000"/>
              </a:solidFill>
              <a:latin typeface="Arial"/>
              <a:ea typeface="Arial"/>
              <a:cs typeface="Arial"/>
              <a:sym typeface="Arial"/>
            </a:endParaRPr>
          </a:p>
        </p:txBody>
      </p:sp>
      <p:pic>
        <p:nvPicPr>
          <p:cNvPr id="262" name="Google Shape;262;p12"/>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263" name="Google Shape;263;p12"/>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64" name="Google Shape;264;p12"/>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265" name="Google Shape;265;p12"/>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266" name="Google Shape;266;p12"/>
          <p:cNvSpPr txBox="1"/>
          <p:nvPr/>
        </p:nvSpPr>
        <p:spPr>
          <a:xfrm>
            <a:off x="539548" y="1419625"/>
            <a:ext cx="6466465"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Ajudam-no a aceder a serviços em todo o mundo.</a:t>
            </a:r>
            <a:endParaRPr sz="2200" b="1" i="0" u="none" strike="noStrike" cap="none">
              <a:solidFill>
                <a:srgbClr val="000000"/>
              </a:solidFill>
              <a:latin typeface="Calibri"/>
              <a:ea typeface="Calibri"/>
              <a:cs typeface="Calibri"/>
              <a:sym typeface="Calibri"/>
            </a:endParaRPr>
          </a:p>
        </p:txBody>
      </p:sp>
      <p:sp>
        <p:nvSpPr>
          <p:cNvPr id="267" name="Google Shape;267;p12"/>
          <p:cNvSpPr txBox="1"/>
          <p:nvPr/>
        </p:nvSpPr>
        <p:spPr>
          <a:xfrm>
            <a:off x="532102" y="2457749"/>
            <a:ext cx="7704900" cy="101562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Os sistemas de e-pagamento permitem a transferência de dinheiro através das fronteiras, sem necessidade de moeda, tornando mais simples para as pessoas comprarem a empresas no estrangeiro.</a:t>
            </a:r>
            <a:endParaRPr sz="2000" b="0" i="0" u="none" strike="noStrike" cap="none">
              <a:solidFill>
                <a:srgbClr val="000000"/>
              </a:solidFill>
              <a:latin typeface="Calibri"/>
              <a:ea typeface="Calibri"/>
              <a:cs typeface="Calibri"/>
              <a:sym typeface="Calibri"/>
            </a:endParaRPr>
          </a:p>
        </p:txBody>
      </p:sp>
      <p:pic>
        <p:nvPicPr>
          <p:cNvPr id="268" name="Google Shape;268;p12"/>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269" name="Google Shape;269;p12"/>
          <p:cNvPicPr preferRelativeResize="0"/>
          <p:nvPr/>
        </p:nvPicPr>
        <p:blipFill rotWithShape="1">
          <a:blip r:embed="rId7">
            <a:alphaModFix/>
          </a:blip>
          <a:srcRect/>
          <a:stretch/>
        </p:blipFill>
        <p:spPr>
          <a:xfrm>
            <a:off x="7189475" y="1538449"/>
            <a:ext cx="914400" cy="914400"/>
          </a:xfrm>
          <a:prstGeom prst="rect">
            <a:avLst/>
          </a:prstGeom>
          <a:noFill/>
          <a:ln>
            <a:noFill/>
          </a:ln>
        </p:spPr>
      </p:pic>
    </p:spTree>
  </p:cSld>
  <p:clrMapOvr>
    <a:masterClrMapping/>
  </p:clrMapOvr>
  <p:transition>
    <p:push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3"/>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6" name="Google Shape;276;p13"/>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2.1	 Vantagens dos sistemas de e-pagamento</a:t>
            </a:r>
            <a:endParaRPr sz="2400">
              <a:solidFill>
                <a:schemeClr val="lt1"/>
              </a:solidFill>
            </a:endParaRPr>
          </a:p>
        </p:txBody>
      </p:sp>
      <p:sp>
        <p:nvSpPr>
          <p:cNvPr id="277" name="Google Shape;277;p13"/>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13</a:t>
            </a:r>
            <a:endParaRPr sz="1400" b="0" i="0" u="none" strike="noStrike" cap="none">
              <a:solidFill>
                <a:srgbClr val="000000"/>
              </a:solidFill>
              <a:latin typeface="Arial"/>
              <a:ea typeface="Arial"/>
              <a:cs typeface="Arial"/>
              <a:sym typeface="Arial"/>
            </a:endParaRPr>
          </a:p>
        </p:txBody>
      </p:sp>
      <p:pic>
        <p:nvPicPr>
          <p:cNvPr id="278" name="Google Shape;278;p13"/>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279" name="Google Shape;279;p13"/>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80" name="Google Shape;280;p13"/>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281" name="Google Shape;281;p13"/>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282" name="Google Shape;282;p13"/>
          <p:cNvSpPr txBox="1"/>
          <p:nvPr/>
        </p:nvSpPr>
        <p:spPr>
          <a:xfrm>
            <a:off x="539549" y="1419625"/>
            <a:ext cx="3903900"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Reduzem os riscos físicos.</a:t>
            </a:r>
            <a:endParaRPr sz="2200" b="1" i="0" u="none" strike="noStrike" cap="none">
              <a:solidFill>
                <a:srgbClr val="000000"/>
              </a:solidFill>
              <a:latin typeface="Calibri"/>
              <a:ea typeface="Calibri"/>
              <a:cs typeface="Calibri"/>
              <a:sym typeface="Calibri"/>
            </a:endParaRPr>
          </a:p>
        </p:txBody>
      </p:sp>
      <p:sp>
        <p:nvSpPr>
          <p:cNvPr id="283" name="Google Shape;283;p13"/>
          <p:cNvSpPr txBox="1"/>
          <p:nvPr/>
        </p:nvSpPr>
        <p:spPr>
          <a:xfrm>
            <a:off x="532102" y="2000549"/>
            <a:ext cx="7704900" cy="1862008"/>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Os sistemas de e-pagamento podem ser mais seguros do que os métodos de pagamento tradicionais, uma vez que não tem de se preocupar com dinheiro falso ou com roubos.</a:t>
            </a:r>
            <a:endParaRPr sz="20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p:txBody>
      </p:sp>
      <p:pic>
        <p:nvPicPr>
          <p:cNvPr id="284" name="Google Shape;284;p13"/>
          <p:cNvPicPr preferRelativeResize="0"/>
          <p:nvPr/>
        </p:nvPicPr>
        <p:blipFill rotWithShape="1">
          <a:blip r:embed="rId6">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14"/>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1" name="Google Shape;291;p14"/>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2.2 Desvantagens dos sistemas de e-pagamento</a:t>
            </a:r>
            <a:endParaRPr sz="2400">
              <a:solidFill>
                <a:schemeClr val="lt1"/>
              </a:solidFill>
            </a:endParaRPr>
          </a:p>
        </p:txBody>
      </p:sp>
      <p:sp>
        <p:nvSpPr>
          <p:cNvPr id="292" name="Google Shape;292;p14"/>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14</a:t>
            </a:r>
            <a:endParaRPr sz="1400" b="0" i="0" u="none" strike="noStrike" cap="none">
              <a:solidFill>
                <a:srgbClr val="000000"/>
              </a:solidFill>
              <a:latin typeface="Arial"/>
              <a:ea typeface="Arial"/>
              <a:cs typeface="Arial"/>
              <a:sym typeface="Arial"/>
            </a:endParaRPr>
          </a:p>
        </p:txBody>
      </p:sp>
      <p:pic>
        <p:nvPicPr>
          <p:cNvPr id="293" name="Google Shape;293;p14"/>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294" name="Google Shape;294;p14"/>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95" name="Google Shape;295;p14"/>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296" name="Google Shape;296;p14"/>
          <p:cNvPicPr preferRelativeResize="0"/>
          <p:nvPr/>
        </p:nvPicPr>
        <p:blipFill rotWithShape="1">
          <a:blip r:embed="rId5">
            <a:alphaModFix/>
          </a:blip>
          <a:srcRect/>
          <a:stretch/>
        </p:blipFill>
        <p:spPr>
          <a:xfrm>
            <a:off x="8172400" y="4707455"/>
            <a:ext cx="350168" cy="350168"/>
          </a:xfrm>
          <a:prstGeom prst="rect">
            <a:avLst/>
          </a:prstGeom>
          <a:noFill/>
          <a:ln>
            <a:noFill/>
          </a:ln>
        </p:spPr>
      </p:pic>
      <p:pic>
        <p:nvPicPr>
          <p:cNvPr id="297" name="Google Shape;297;p14"/>
          <p:cNvPicPr preferRelativeResize="0"/>
          <p:nvPr/>
        </p:nvPicPr>
        <p:blipFill rotWithShape="1">
          <a:blip r:embed="rId6">
            <a:alphaModFix/>
          </a:blip>
          <a:srcRect/>
          <a:stretch/>
        </p:blipFill>
        <p:spPr>
          <a:xfrm>
            <a:off x="390412" y="201674"/>
            <a:ext cx="1099479" cy="230850"/>
          </a:xfrm>
          <a:prstGeom prst="rect">
            <a:avLst/>
          </a:prstGeom>
          <a:noFill/>
          <a:ln>
            <a:noFill/>
          </a:ln>
        </p:spPr>
      </p:pic>
      <p:sp>
        <p:nvSpPr>
          <p:cNvPr id="298" name="Google Shape;298;p14"/>
          <p:cNvSpPr txBox="1"/>
          <p:nvPr/>
        </p:nvSpPr>
        <p:spPr>
          <a:xfrm>
            <a:off x="747280" y="1808590"/>
            <a:ext cx="7116600" cy="2308284"/>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3200"/>
              <a:buFont typeface="Arial"/>
              <a:buNone/>
            </a:pPr>
            <a:r>
              <a:rPr lang="en-US" sz="3200" b="1" i="0" u="none" strike="noStrike" cap="none">
                <a:solidFill>
                  <a:srgbClr val="000000"/>
                </a:solidFill>
                <a:latin typeface="Calibri"/>
                <a:ea typeface="Calibri"/>
                <a:cs typeface="Calibri"/>
                <a:sym typeface="Calibri"/>
              </a:rPr>
              <a:t>O que é que lhe vem à cabeça quando pensa nos potenciais inconvenientes dos sistemas de e-pagamento?</a:t>
            </a:r>
            <a:endParaRPr sz="3200" b="1" i="0" u="none" strike="noStrike" cap="none">
              <a:solidFill>
                <a:srgbClr val="000000"/>
              </a:solidFill>
              <a:latin typeface="Calibri"/>
              <a:ea typeface="Calibri"/>
              <a:cs typeface="Calibri"/>
              <a:sym typeface="Calibri"/>
            </a:endParaRPr>
          </a:p>
        </p:txBody>
      </p:sp>
    </p:spTree>
  </p:cSld>
  <p:clrMapOvr>
    <a:masterClrMapping/>
  </p:clrMapOvr>
  <p:transition>
    <p:push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1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5" name="Google Shape;305;p15"/>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2.2 Desvantagens dos sistemas de e-pagamento</a:t>
            </a:r>
            <a:endParaRPr sz="2400">
              <a:solidFill>
                <a:schemeClr val="lt1"/>
              </a:solidFill>
            </a:endParaRPr>
          </a:p>
        </p:txBody>
      </p:sp>
      <p:sp>
        <p:nvSpPr>
          <p:cNvPr id="306" name="Google Shape;306;p1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15</a:t>
            </a:r>
            <a:endParaRPr sz="1400" b="0" i="0" u="none" strike="noStrike" cap="none">
              <a:solidFill>
                <a:srgbClr val="000000"/>
              </a:solidFill>
              <a:latin typeface="Arial"/>
              <a:ea typeface="Arial"/>
              <a:cs typeface="Arial"/>
              <a:sym typeface="Arial"/>
            </a:endParaRPr>
          </a:p>
        </p:txBody>
      </p:sp>
      <p:pic>
        <p:nvPicPr>
          <p:cNvPr id="307" name="Google Shape;307;p15"/>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308" name="Google Shape;308;p1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09" name="Google Shape;309;p15"/>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310" name="Google Shape;310;p15"/>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311" name="Google Shape;311;p15"/>
          <p:cNvSpPr txBox="1"/>
          <p:nvPr/>
        </p:nvSpPr>
        <p:spPr>
          <a:xfrm>
            <a:off x="539548" y="1419625"/>
            <a:ext cx="5703369"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Está dependente da tecnologia.</a:t>
            </a:r>
            <a:endParaRPr sz="2200" b="1" i="0" u="none" strike="noStrike" cap="none">
              <a:solidFill>
                <a:srgbClr val="000000"/>
              </a:solidFill>
              <a:latin typeface="Calibri"/>
              <a:ea typeface="Calibri"/>
              <a:cs typeface="Calibri"/>
              <a:sym typeface="Calibri"/>
            </a:endParaRPr>
          </a:p>
        </p:txBody>
      </p:sp>
      <p:sp>
        <p:nvSpPr>
          <p:cNvPr id="312" name="Google Shape;312;p15"/>
          <p:cNvSpPr txBox="1"/>
          <p:nvPr/>
        </p:nvSpPr>
        <p:spPr>
          <a:xfrm>
            <a:off x="532100" y="2000550"/>
            <a:ext cx="7408049" cy="247448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Os sistemas de e-pagamento dependem da tecnologia, o que os torna vulneráveis a falhas ou perturbações técnicas. Por exemplo, se um sistema de carteira digital sofrer uma falha no servidor, os utilizadores podem não conseguir aceder às suas contas ou efetuar pagamentos.</a:t>
            </a:r>
            <a:endParaRPr sz="1800" b="0" i="0" u="none" strike="noStrike" cap="none">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100"/>
              <a:buFont typeface="Arial"/>
              <a:buNone/>
            </a:pPr>
            <a:endParaRPr sz="1800" b="0" i="0" u="none" strike="noStrike" cap="none">
              <a:solidFill>
                <a:schemeClr val="dk1"/>
              </a:solidFill>
              <a:latin typeface="Calibri"/>
              <a:ea typeface="Calibri"/>
              <a:cs typeface="Calibri"/>
              <a:sym typeface="Calibri"/>
            </a:endParaRPr>
          </a:p>
          <a:p>
            <a:pPr marL="457200" marR="0" lvl="0" indent="0" algn="just"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457200" marR="0" lvl="0" indent="0" algn="just"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457200" marR="0" lvl="0" indent="0" algn="just"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13" name="Google Shape;313;p15"/>
          <p:cNvPicPr preferRelativeResize="0"/>
          <p:nvPr/>
        </p:nvPicPr>
        <p:blipFill rotWithShape="1">
          <a:blip r:embed="rId6">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16"/>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0" name="Google Shape;320;p16"/>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2.2 Desvantagens dos sistemas de e-pagamento</a:t>
            </a:r>
            <a:endParaRPr sz="2400">
              <a:solidFill>
                <a:schemeClr val="lt1"/>
              </a:solidFill>
            </a:endParaRPr>
          </a:p>
        </p:txBody>
      </p:sp>
      <p:sp>
        <p:nvSpPr>
          <p:cNvPr id="321" name="Google Shape;321;p16"/>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16</a:t>
            </a:r>
            <a:endParaRPr sz="1400" b="0" i="0" u="none" strike="noStrike" cap="none">
              <a:solidFill>
                <a:srgbClr val="000000"/>
              </a:solidFill>
              <a:latin typeface="Arial"/>
              <a:ea typeface="Arial"/>
              <a:cs typeface="Arial"/>
              <a:sym typeface="Arial"/>
            </a:endParaRPr>
          </a:p>
        </p:txBody>
      </p:sp>
      <p:pic>
        <p:nvPicPr>
          <p:cNvPr id="322" name="Google Shape;322;p16"/>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323" name="Google Shape;323;p16"/>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24" name="Google Shape;324;p16"/>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325" name="Google Shape;325;p16"/>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326" name="Google Shape;326;p16"/>
          <p:cNvSpPr txBox="1"/>
          <p:nvPr/>
        </p:nvSpPr>
        <p:spPr>
          <a:xfrm>
            <a:off x="539548" y="1419625"/>
            <a:ext cx="8071600"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É necessário ter as ferramentas e os conhecimentos adequados para utilizar os sistemas de e-pagamento.</a:t>
            </a:r>
            <a:endParaRPr sz="2200" b="1" i="0" u="none" strike="noStrike" cap="none">
              <a:solidFill>
                <a:srgbClr val="000000"/>
              </a:solidFill>
              <a:latin typeface="Calibri"/>
              <a:ea typeface="Calibri"/>
              <a:cs typeface="Calibri"/>
              <a:sym typeface="Calibri"/>
            </a:endParaRPr>
          </a:p>
        </p:txBody>
      </p:sp>
      <p:sp>
        <p:nvSpPr>
          <p:cNvPr id="327" name="Google Shape;327;p16"/>
          <p:cNvSpPr txBox="1"/>
          <p:nvPr/>
        </p:nvSpPr>
        <p:spPr>
          <a:xfrm>
            <a:off x="539548" y="2564745"/>
            <a:ext cx="7407900" cy="147728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Os sistemas de e-pagamento podem ser difíceis de utilizar por pessoas que não têm acesso a dispositivos eletrónicos, como computadores ou smartphones. Esta situação pode excluir certos segmentos da população da utilização dos sistemas de e-pagamento, o que pode limitar a sua adoção e utilidade.</a:t>
            </a:r>
            <a:endParaRPr sz="1800" b="0" i="0" u="none" strike="noStrike" cap="none">
              <a:solidFill>
                <a:schemeClr val="dk1"/>
              </a:solidFill>
              <a:latin typeface="Calibri"/>
              <a:ea typeface="Calibri"/>
              <a:cs typeface="Calibri"/>
              <a:sym typeface="Calibri"/>
            </a:endParaRPr>
          </a:p>
        </p:txBody>
      </p:sp>
      <p:pic>
        <p:nvPicPr>
          <p:cNvPr id="328" name="Google Shape;328;p16"/>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329" name="Google Shape;329;p16"/>
          <p:cNvPicPr preferRelativeResize="0"/>
          <p:nvPr/>
        </p:nvPicPr>
        <p:blipFill rotWithShape="1">
          <a:blip r:embed="rId7">
            <a:alphaModFix/>
          </a:blip>
          <a:srcRect/>
          <a:stretch/>
        </p:blipFill>
        <p:spPr>
          <a:xfrm>
            <a:off x="8023072" y="1826276"/>
            <a:ext cx="891603" cy="891603"/>
          </a:xfrm>
          <a:prstGeom prst="rect">
            <a:avLst/>
          </a:prstGeom>
          <a:noFill/>
          <a:ln>
            <a:noFill/>
          </a:ln>
        </p:spPr>
      </p:pic>
    </p:spTree>
  </p:cSld>
  <p:clrMapOvr>
    <a:masterClrMapping/>
  </p:clrMapOvr>
  <p:transition>
    <p:push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17"/>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6" name="Google Shape;336;p17"/>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2.2 Desvantagens dos sistemas de e-pagamento</a:t>
            </a:r>
            <a:endParaRPr sz="2400">
              <a:solidFill>
                <a:schemeClr val="lt1"/>
              </a:solidFill>
            </a:endParaRPr>
          </a:p>
        </p:txBody>
      </p:sp>
      <p:sp>
        <p:nvSpPr>
          <p:cNvPr id="337" name="Google Shape;337;p17"/>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17</a:t>
            </a:r>
            <a:endParaRPr sz="1400" b="0" i="0" u="none" strike="noStrike" cap="none">
              <a:solidFill>
                <a:srgbClr val="000000"/>
              </a:solidFill>
              <a:latin typeface="Arial"/>
              <a:ea typeface="Arial"/>
              <a:cs typeface="Arial"/>
              <a:sym typeface="Arial"/>
            </a:endParaRPr>
          </a:p>
        </p:txBody>
      </p:sp>
      <p:pic>
        <p:nvPicPr>
          <p:cNvPr id="338" name="Google Shape;338;p17"/>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339" name="Google Shape;339;p17"/>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40" name="Google Shape;340;p17"/>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341" name="Google Shape;341;p17"/>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342" name="Google Shape;342;p17"/>
          <p:cNvSpPr txBox="1"/>
          <p:nvPr/>
        </p:nvSpPr>
        <p:spPr>
          <a:xfrm>
            <a:off x="539548" y="1419625"/>
            <a:ext cx="8071600"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Recolha de dados. </a:t>
            </a:r>
            <a:endParaRPr sz="2200" b="1" i="0" u="none" strike="noStrike" cap="none">
              <a:solidFill>
                <a:srgbClr val="000000"/>
              </a:solidFill>
              <a:latin typeface="Calibri"/>
              <a:ea typeface="Calibri"/>
              <a:cs typeface="Calibri"/>
              <a:sym typeface="Calibri"/>
            </a:endParaRPr>
          </a:p>
        </p:txBody>
      </p:sp>
      <p:sp>
        <p:nvSpPr>
          <p:cNvPr id="343" name="Google Shape;343;p17"/>
          <p:cNvSpPr txBox="1"/>
          <p:nvPr/>
        </p:nvSpPr>
        <p:spPr>
          <a:xfrm>
            <a:off x="539548" y="2584091"/>
            <a:ext cx="7407900" cy="92328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Sempre que se utiliza um serviço de e-pagamento, criam-se dados. É difícil saber que informações são recolhidas e utilizadas quando se utilizam sistemas de e-pagamento.</a:t>
            </a:r>
            <a:endParaRPr sz="1800" b="0" i="0" u="none" strike="noStrike" cap="none">
              <a:solidFill>
                <a:schemeClr val="dk1"/>
              </a:solidFill>
              <a:latin typeface="Calibri"/>
              <a:ea typeface="Calibri"/>
              <a:cs typeface="Calibri"/>
              <a:sym typeface="Calibri"/>
            </a:endParaRPr>
          </a:p>
        </p:txBody>
      </p:sp>
      <p:pic>
        <p:nvPicPr>
          <p:cNvPr id="344" name="Google Shape;344;p17"/>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345" name="Google Shape;345;p17"/>
          <p:cNvPicPr preferRelativeResize="0"/>
          <p:nvPr/>
        </p:nvPicPr>
        <p:blipFill rotWithShape="1">
          <a:blip r:embed="rId7">
            <a:alphaModFix/>
          </a:blip>
          <a:srcRect/>
          <a:stretch/>
        </p:blipFill>
        <p:spPr>
          <a:xfrm>
            <a:off x="4425897" y="1520022"/>
            <a:ext cx="891603" cy="891603"/>
          </a:xfrm>
          <a:prstGeom prst="rect">
            <a:avLst/>
          </a:prstGeom>
          <a:noFill/>
          <a:ln>
            <a:noFill/>
          </a:ln>
        </p:spPr>
      </p:pic>
    </p:spTree>
  </p:cSld>
  <p:clrMapOvr>
    <a:masterClrMapping/>
  </p:clrMapOvr>
  <p:transition>
    <p:push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18"/>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2" name="Google Shape;352;p18"/>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2.2 Desvantagens dos sistemas de e-pagamento</a:t>
            </a:r>
            <a:endParaRPr sz="2400">
              <a:solidFill>
                <a:schemeClr val="lt1"/>
              </a:solidFill>
            </a:endParaRPr>
          </a:p>
        </p:txBody>
      </p:sp>
      <p:sp>
        <p:nvSpPr>
          <p:cNvPr id="353" name="Google Shape;353;p18"/>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18</a:t>
            </a:r>
            <a:endParaRPr sz="1400" b="0" i="0" u="none" strike="noStrike" cap="none">
              <a:solidFill>
                <a:srgbClr val="000000"/>
              </a:solidFill>
              <a:latin typeface="Arial"/>
              <a:ea typeface="Arial"/>
              <a:cs typeface="Arial"/>
              <a:sym typeface="Arial"/>
            </a:endParaRPr>
          </a:p>
        </p:txBody>
      </p:sp>
      <p:pic>
        <p:nvPicPr>
          <p:cNvPr id="354" name="Google Shape;354;p18"/>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355" name="Google Shape;355;p18"/>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56" name="Google Shape;356;p18"/>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357" name="Google Shape;357;p18"/>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358" name="Google Shape;358;p18"/>
          <p:cNvSpPr txBox="1"/>
          <p:nvPr/>
        </p:nvSpPr>
        <p:spPr>
          <a:xfrm>
            <a:off x="539548" y="1419625"/>
            <a:ext cx="8071600"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Risco de violações da segurança e de fraude.</a:t>
            </a:r>
            <a:endParaRPr sz="2200" b="1" i="0" u="none" strike="noStrike" cap="none">
              <a:solidFill>
                <a:srgbClr val="000000"/>
              </a:solidFill>
              <a:latin typeface="Calibri"/>
              <a:ea typeface="Calibri"/>
              <a:cs typeface="Calibri"/>
              <a:sym typeface="Calibri"/>
            </a:endParaRPr>
          </a:p>
        </p:txBody>
      </p:sp>
      <p:sp>
        <p:nvSpPr>
          <p:cNvPr id="359" name="Google Shape;359;p18"/>
          <p:cNvSpPr txBox="1"/>
          <p:nvPr/>
        </p:nvSpPr>
        <p:spPr>
          <a:xfrm>
            <a:off x="539548" y="2500766"/>
            <a:ext cx="7407900" cy="120028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Uma vez que os sistemas de e-pagamento implicam a transferência de informações financeiras sensíveis, são frequentemente alvo de hackers e outros cibercriminosos que procuram roubar ou utilizar essas informações para fins ilegais.</a:t>
            </a:r>
            <a:endParaRPr sz="1800" b="0" i="0" u="none" strike="noStrike" cap="none">
              <a:solidFill>
                <a:schemeClr val="dk1"/>
              </a:solidFill>
              <a:latin typeface="Calibri"/>
              <a:ea typeface="Calibri"/>
              <a:cs typeface="Calibri"/>
              <a:sym typeface="Calibri"/>
            </a:endParaRPr>
          </a:p>
        </p:txBody>
      </p:sp>
      <p:pic>
        <p:nvPicPr>
          <p:cNvPr id="360" name="Google Shape;360;p18"/>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361" name="Google Shape;361;p18"/>
          <p:cNvPicPr preferRelativeResize="0"/>
          <p:nvPr/>
        </p:nvPicPr>
        <p:blipFill rotWithShape="1">
          <a:blip r:embed="rId7">
            <a:alphaModFix/>
          </a:blip>
          <a:srcRect/>
          <a:stretch/>
        </p:blipFill>
        <p:spPr>
          <a:xfrm>
            <a:off x="6056097" y="1528097"/>
            <a:ext cx="891603" cy="891603"/>
          </a:xfrm>
          <a:prstGeom prst="rect">
            <a:avLst/>
          </a:prstGeom>
          <a:noFill/>
          <a:ln>
            <a:noFill/>
          </a:ln>
        </p:spPr>
      </p:pic>
    </p:spTree>
  </p:cSld>
  <p:clrMapOvr>
    <a:masterClrMapping/>
  </p:clrMapOvr>
  <p:transition>
    <p:push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19"/>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8" name="Google Shape;368;p19"/>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2.2     Resumo das vantagens e desvantagens</a:t>
            </a:r>
            <a:endParaRPr sz="2400">
              <a:solidFill>
                <a:schemeClr val="lt1"/>
              </a:solidFill>
            </a:endParaRPr>
          </a:p>
        </p:txBody>
      </p:sp>
      <p:sp>
        <p:nvSpPr>
          <p:cNvPr id="369" name="Google Shape;369;p19"/>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19</a:t>
            </a:r>
            <a:endParaRPr sz="1400" b="0" i="0" u="none" strike="noStrike" cap="none">
              <a:solidFill>
                <a:srgbClr val="000000"/>
              </a:solidFill>
              <a:latin typeface="Arial"/>
              <a:ea typeface="Arial"/>
              <a:cs typeface="Arial"/>
              <a:sym typeface="Arial"/>
            </a:endParaRPr>
          </a:p>
        </p:txBody>
      </p:sp>
      <p:pic>
        <p:nvPicPr>
          <p:cNvPr id="370" name="Google Shape;370;p19"/>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371" name="Google Shape;371;p19"/>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72" name="Google Shape;372;p19"/>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373" name="Google Shape;373;p19"/>
          <p:cNvPicPr preferRelativeResize="0"/>
          <p:nvPr/>
        </p:nvPicPr>
        <p:blipFill rotWithShape="1">
          <a:blip r:embed="rId5">
            <a:alphaModFix/>
          </a:blip>
          <a:srcRect/>
          <a:stretch/>
        </p:blipFill>
        <p:spPr>
          <a:xfrm>
            <a:off x="8172400" y="4707455"/>
            <a:ext cx="350168" cy="350168"/>
          </a:xfrm>
          <a:prstGeom prst="rect">
            <a:avLst/>
          </a:prstGeom>
          <a:noFill/>
          <a:ln>
            <a:noFill/>
          </a:ln>
        </p:spPr>
      </p:pic>
      <p:pic>
        <p:nvPicPr>
          <p:cNvPr id="374" name="Google Shape;374;p19"/>
          <p:cNvPicPr preferRelativeResize="0"/>
          <p:nvPr/>
        </p:nvPicPr>
        <p:blipFill rotWithShape="1">
          <a:blip r:embed="rId6">
            <a:alphaModFix/>
          </a:blip>
          <a:srcRect/>
          <a:stretch/>
        </p:blipFill>
        <p:spPr>
          <a:xfrm>
            <a:off x="390412" y="201674"/>
            <a:ext cx="1099479" cy="230850"/>
          </a:xfrm>
          <a:prstGeom prst="rect">
            <a:avLst/>
          </a:prstGeom>
          <a:noFill/>
          <a:ln>
            <a:noFill/>
          </a:ln>
        </p:spPr>
      </p:pic>
      <p:sp>
        <p:nvSpPr>
          <p:cNvPr id="375" name="Google Shape;375;p19"/>
          <p:cNvSpPr txBox="1"/>
          <p:nvPr/>
        </p:nvSpPr>
        <p:spPr>
          <a:xfrm>
            <a:off x="649076" y="2373065"/>
            <a:ext cx="7698408" cy="10772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000000"/>
                </a:solidFill>
                <a:latin typeface="Calibri"/>
                <a:ea typeface="Calibri"/>
                <a:cs typeface="Calibri"/>
                <a:sym typeface="Calibri"/>
              </a:rPr>
              <a:t>Quiz-Time: Quais são as vantagens ou desvantagens das imagens?</a:t>
            </a:r>
            <a:endParaRPr sz="3200" b="1" i="0" u="none" strike="noStrike" cap="none">
              <a:solidFill>
                <a:srgbClr val="000000"/>
              </a:solidFill>
              <a:latin typeface="Calibri"/>
              <a:ea typeface="Calibri"/>
              <a:cs typeface="Calibri"/>
              <a:sym typeface="Calibri"/>
            </a:endParaRPr>
          </a:p>
        </p:txBody>
      </p:sp>
    </p:spTree>
  </p:cSld>
  <p:clrMapOvr>
    <a:masterClrMapping/>
  </p:clrMapOvr>
  <p:transition>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7" name="Google Shape;107;p2"/>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1.1      Introdução ao e-pagamento</a:t>
            </a:r>
            <a:endParaRPr sz="2400">
              <a:solidFill>
                <a:schemeClr val="lt1"/>
              </a:solidFill>
            </a:endParaRPr>
          </a:p>
        </p:txBody>
      </p:sp>
      <p:sp>
        <p:nvSpPr>
          <p:cNvPr id="108" name="Google Shape;108;p2"/>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pic>
        <p:nvPicPr>
          <p:cNvPr id="109" name="Google Shape;109;p2"/>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10" name="Google Shape;110;p2"/>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11" name="Google Shape;111;p2"/>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12" name="Google Shape;112;p2"/>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13" name="Google Shape;113;p2"/>
          <p:cNvSpPr txBox="1"/>
          <p:nvPr/>
        </p:nvSpPr>
        <p:spPr>
          <a:xfrm>
            <a:off x="539549" y="1419625"/>
            <a:ext cx="3903900"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O que é o e-pagamento?</a:t>
            </a:r>
            <a:endParaRPr sz="2200" b="1" i="0" u="none" strike="noStrike" cap="none">
              <a:solidFill>
                <a:srgbClr val="000000"/>
              </a:solidFill>
              <a:latin typeface="Calibri"/>
              <a:ea typeface="Calibri"/>
              <a:cs typeface="Calibri"/>
              <a:sym typeface="Calibri"/>
            </a:endParaRPr>
          </a:p>
        </p:txBody>
      </p:sp>
      <p:sp>
        <p:nvSpPr>
          <p:cNvPr id="114" name="Google Shape;114;p2"/>
          <p:cNvSpPr txBox="1"/>
          <p:nvPr/>
        </p:nvSpPr>
        <p:spPr>
          <a:xfrm>
            <a:off x="532102" y="2000549"/>
            <a:ext cx="7704900" cy="132339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100"/>
              <a:buFont typeface="Arial"/>
              <a:buNone/>
            </a:pPr>
            <a:r>
              <a:rPr lang="en-US" sz="2000" b="1" i="0" u="none" strike="noStrike" cap="none">
                <a:solidFill>
                  <a:schemeClr val="dk1"/>
                </a:solidFill>
                <a:latin typeface="Calibri"/>
                <a:ea typeface="Calibri"/>
                <a:cs typeface="Calibri"/>
                <a:sym typeface="Calibri"/>
              </a:rPr>
              <a:t>E-pagamento </a:t>
            </a:r>
            <a:r>
              <a:rPr lang="en-US" sz="2000" b="0" i="0" u="none" strike="noStrike" cap="none">
                <a:solidFill>
                  <a:schemeClr val="dk1"/>
                </a:solidFill>
                <a:latin typeface="Calibri"/>
                <a:ea typeface="Calibri"/>
                <a:cs typeface="Calibri"/>
                <a:sym typeface="Calibri"/>
              </a:rPr>
              <a:t>significa pagamento eletrónico.</a:t>
            </a: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O e-pagamento é uma transação efetuada através da Internet ou de outros meios eletrónicos, em vez de utilizar dinheiro ou cheque.</a:t>
            </a:r>
            <a:endParaRPr sz="2000" b="0" i="0" u="none" strike="noStrike" cap="none">
              <a:solidFill>
                <a:schemeClr val="dk1"/>
              </a:solidFill>
              <a:latin typeface="Calibri"/>
              <a:ea typeface="Calibri"/>
              <a:cs typeface="Calibri"/>
              <a:sym typeface="Calibri"/>
            </a:endParaRPr>
          </a:p>
        </p:txBody>
      </p:sp>
      <p:pic>
        <p:nvPicPr>
          <p:cNvPr id="115" name="Google Shape;115;p2"/>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116" name="Google Shape;116;p2"/>
          <p:cNvPicPr preferRelativeResize="0"/>
          <p:nvPr/>
        </p:nvPicPr>
        <p:blipFill rotWithShape="1">
          <a:blip r:embed="rId7">
            <a:alphaModFix/>
          </a:blip>
          <a:srcRect/>
          <a:stretch/>
        </p:blipFill>
        <p:spPr>
          <a:xfrm>
            <a:off x="3184400" y="3257325"/>
            <a:ext cx="1800300" cy="1800300"/>
          </a:xfrm>
          <a:prstGeom prst="rect">
            <a:avLst/>
          </a:prstGeom>
          <a:noFill/>
          <a:ln>
            <a:noFill/>
          </a:ln>
        </p:spPr>
      </p:pic>
    </p:spTree>
  </p:cSld>
  <p:clrMapOvr>
    <a:masterClrMapping/>
  </p:clrMapOvr>
  <p:transition>
    <p:push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2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2" name="Google Shape;382;p20"/>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2.2 Resumo das vantagens e desvantagens</a:t>
            </a:r>
            <a:endParaRPr sz="2400">
              <a:solidFill>
                <a:schemeClr val="lt1"/>
              </a:solidFill>
            </a:endParaRPr>
          </a:p>
        </p:txBody>
      </p:sp>
      <p:sp>
        <p:nvSpPr>
          <p:cNvPr id="383" name="Google Shape;383;p2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20</a:t>
            </a:r>
            <a:endParaRPr sz="1400" b="0" i="0" u="none" strike="noStrike" cap="none">
              <a:solidFill>
                <a:srgbClr val="000000"/>
              </a:solidFill>
              <a:latin typeface="Arial"/>
              <a:ea typeface="Arial"/>
              <a:cs typeface="Arial"/>
              <a:sym typeface="Arial"/>
            </a:endParaRPr>
          </a:p>
        </p:txBody>
      </p:sp>
      <p:pic>
        <p:nvPicPr>
          <p:cNvPr id="384" name="Google Shape;384;p20"/>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385" name="Google Shape;385;p2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86" name="Google Shape;386;p20"/>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387" name="Google Shape;387;p20"/>
          <p:cNvPicPr preferRelativeResize="0"/>
          <p:nvPr/>
        </p:nvPicPr>
        <p:blipFill rotWithShape="1">
          <a:blip r:embed="rId5">
            <a:alphaModFix/>
          </a:blip>
          <a:srcRect/>
          <a:stretch/>
        </p:blipFill>
        <p:spPr>
          <a:xfrm>
            <a:off x="8172400" y="4707455"/>
            <a:ext cx="350168" cy="350168"/>
          </a:xfrm>
          <a:prstGeom prst="rect">
            <a:avLst/>
          </a:prstGeom>
          <a:noFill/>
          <a:ln>
            <a:noFill/>
          </a:ln>
        </p:spPr>
      </p:pic>
      <p:pic>
        <p:nvPicPr>
          <p:cNvPr id="388" name="Google Shape;388;p20"/>
          <p:cNvPicPr preferRelativeResize="0"/>
          <p:nvPr/>
        </p:nvPicPr>
        <p:blipFill rotWithShape="1">
          <a:blip r:embed="rId6">
            <a:alphaModFix/>
          </a:blip>
          <a:srcRect/>
          <a:stretch/>
        </p:blipFill>
        <p:spPr>
          <a:xfrm>
            <a:off x="390412" y="201674"/>
            <a:ext cx="1099479" cy="230850"/>
          </a:xfrm>
          <a:prstGeom prst="rect">
            <a:avLst/>
          </a:prstGeom>
          <a:noFill/>
          <a:ln>
            <a:noFill/>
          </a:ln>
        </p:spPr>
      </p:pic>
      <p:sp>
        <p:nvSpPr>
          <p:cNvPr id="389" name="Google Shape;389;p20"/>
          <p:cNvSpPr txBox="1"/>
          <p:nvPr/>
        </p:nvSpPr>
        <p:spPr>
          <a:xfrm>
            <a:off x="390412" y="1543574"/>
            <a:ext cx="2162100" cy="11079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i="0" u="none" strike="noStrike" cap="none">
                <a:solidFill>
                  <a:srgbClr val="000000"/>
                </a:solidFill>
                <a:latin typeface="Calibri"/>
                <a:ea typeface="Calibri"/>
                <a:cs typeface="Calibri"/>
                <a:sym typeface="Calibri"/>
              </a:rPr>
              <a:t>Vantagem: Pode comprar bens a nível mundial.</a:t>
            </a:r>
            <a:endParaRPr sz="2200" b="1" i="0" u="none" strike="noStrike" cap="none">
              <a:solidFill>
                <a:srgbClr val="000000"/>
              </a:solidFill>
              <a:latin typeface="Calibri"/>
              <a:ea typeface="Calibri"/>
              <a:cs typeface="Calibri"/>
              <a:sym typeface="Calibri"/>
            </a:endParaRPr>
          </a:p>
        </p:txBody>
      </p:sp>
      <p:pic>
        <p:nvPicPr>
          <p:cNvPr id="390" name="Google Shape;390;p20"/>
          <p:cNvPicPr preferRelativeResize="0"/>
          <p:nvPr/>
        </p:nvPicPr>
        <p:blipFill rotWithShape="1">
          <a:blip r:embed="rId7">
            <a:alphaModFix/>
          </a:blip>
          <a:srcRect/>
          <a:stretch/>
        </p:blipFill>
        <p:spPr>
          <a:xfrm>
            <a:off x="2912466" y="1627440"/>
            <a:ext cx="3236170" cy="3236170"/>
          </a:xfrm>
          <a:prstGeom prst="rect">
            <a:avLst/>
          </a:prstGeom>
          <a:noFill/>
          <a:ln>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21"/>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7" name="Google Shape;397;p21"/>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2.2 Resumo das vantagens e desvantagens</a:t>
            </a:r>
            <a:endParaRPr sz="2400">
              <a:solidFill>
                <a:schemeClr val="lt1"/>
              </a:solidFill>
            </a:endParaRPr>
          </a:p>
        </p:txBody>
      </p:sp>
      <p:sp>
        <p:nvSpPr>
          <p:cNvPr id="398" name="Google Shape;398;p21"/>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21</a:t>
            </a:r>
            <a:endParaRPr sz="1400" b="0" i="0" u="none" strike="noStrike" cap="none">
              <a:solidFill>
                <a:srgbClr val="000000"/>
              </a:solidFill>
              <a:latin typeface="Arial"/>
              <a:ea typeface="Arial"/>
              <a:cs typeface="Arial"/>
              <a:sym typeface="Arial"/>
            </a:endParaRPr>
          </a:p>
        </p:txBody>
      </p:sp>
      <p:pic>
        <p:nvPicPr>
          <p:cNvPr id="399" name="Google Shape;399;p21"/>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400" name="Google Shape;400;p21"/>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401" name="Google Shape;401;p21"/>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402" name="Google Shape;402;p21"/>
          <p:cNvPicPr preferRelativeResize="0"/>
          <p:nvPr/>
        </p:nvPicPr>
        <p:blipFill rotWithShape="1">
          <a:blip r:embed="rId5">
            <a:alphaModFix/>
          </a:blip>
          <a:srcRect/>
          <a:stretch/>
        </p:blipFill>
        <p:spPr>
          <a:xfrm>
            <a:off x="8172400" y="4707455"/>
            <a:ext cx="350168" cy="350168"/>
          </a:xfrm>
          <a:prstGeom prst="rect">
            <a:avLst/>
          </a:prstGeom>
          <a:noFill/>
          <a:ln>
            <a:noFill/>
          </a:ln>
        </p:spPr>
      </p:pic>
      <p:pic>
        <p:nvPicPr>
          <p:cNvPr id="403" name="Google Shape;403;p21"/>
          <p:cNvPicPr preferRelativeResize="0"/>
          <p:nvPr/>
        </p:nvPicPr>
        <p:blipFill rotWithShape="1">
          <a:blip r:embed="rId6">
            <a:alphaModFix/>
          </a:blip>
          <a:srcRect/>
          <a:stretch/>
        </p:blipFill>
        <p:spPr>
          <a:xfrm>
            <a:off x="390412" y="201674"/>
            <a:ext cx="1099479" cy="230850"/>
          </a:xfrm>
          <a:prstGeom prst="rect">
            <a:avLst/>
          </a:prstGeom>
          <a:noFill/>
          <a:ln>
            <a:noFill/>
          </a:ln>
        </p:spPr>
      </p:pic>
      <p:sp>
        <p:nvSpPr>
          <p:cNvPr id="404" name="Google Shape;404;p21"/>
          <p:cNvSpPr txBox="1"/>
          <p:nvPr/>
        </p:nvSpPr>
        <p:spPr>
          <a:xfrm>
            <a:off x="536448" y="1401247"/>
            <a:ext cx="8744907" cy="76940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200" b="1" i="0" u="none" strike="noStrike" cap="none">
                <a:solidFill>
                  <a:srgbClr val="000000"/>
                </a:solidFill>
                <a:latin typeface="Calibri"/>
                <a:ea typeface="Calibri"/>
                <a:cs typeface="Calibri"/>
                <a:sym typeface="Calibri"/>
              </a:rPr>
              <a:t>Desvantagem: É necessário ter as ferramentas e os conhecimentos corretos</a:t>
            </a:r>
            <a:endParaRPr sz="2200" b="1" i="0" u="none" strike="noStrike" cap="none">
              <a:solidFill>
                <a:srgbClr val="000000"/>
              </a:solidFill>
              <a:latin typeface="Calibri"/>
              <a:ea typeface="Calibri"/>
              <a:cs typeface="Calibri"/>
              <a:sym typeface="Calibri"/>
            </a:endParaRPr>
          </a:p>
        </p:txBody>
      </p:sp>
      <p:pic>
        <p:nvPicPr>
          <p:cNvPr id="405" name="Google Shape;405;p21"/>
          <p:cNvPicPr preferRelativeResize="0"/>
          <p:nvPr/>
        </p:nvPicPr>
        <p:blipFill rotWithShape="1">
          <a:blip r:embed="rId7">
            <a:alphaModFix/>
          </a:blip>
          <a:srcRect/>
          <a:stretch/>
        </p:blipFill>
        <p:spPr>
          <a:xfrm>
            <a:off x="2614303" y="2098515"/>
            <a:ext cx="4045727" cy="2697151"/>
          </a:xfrm>
          <a:prstGeom prst="rect">
            <a:avLst/>
          </a:prstGeom>
          <a:noFill/>
          <a:ln>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22"/>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2" name="Google Shape;412;p22"/>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2.2 Resumo das vantagens e desvantagens</a:t>
            </a:r>
            <a:endParaRPr sz="2400">
              <a:solidFill>
                <a:schemeClr val="lt1"/>
              </a:solidFill>
            </a:endParaRPr>
          </a:p>
        </p:txBody>
      </p:sp>
      <p:sp>
        <p:nvSpPr>
          <p:cNvPr id="413" name="Google Shape;413;p22"/>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22</a:t>
            </a:r>
            <a:endParaRPr sz="1400" b="0" i="0" u="none" strike="noStrike" cap="none">
              <a:solidFill>
                <a:srgbClr val="000000"/>
              </a:solidFill>
              <a:latin typeface="Arial"/>
              <a:ea typeface="Arial"/>
              <a:cs typeface="Arial"/>
              <a:sym typeface="Arial"/>
            </a:endParaRPr>
          </a:p>
        </p:txBody>
      </p:sp>
      <p:pic>
        <p:nvPicPr>
          <p:cNvPr id="414" name="Google Shape;414;p22"/>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415" name="Google Shape;415;p22"/>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416" name="Google Shape;416;p22"/>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417" name="Google Shape;417;p22"/>
          <p:cNvPicPr preferRelativeResize="0"/>
          <p:nvPr/>
        </p:nvPicPr>
        <p:blipFill rotWithShape="1">
          <a:blip r:embed="rId5">
            <a:alphaModFix/>
          </a:blip>
          <a:srcRect/>
          <a:stretch/>
        </p:blipFill>
        <p:spPr>
          <a:xfrm>
            <a:off x="8172400" y="4707455"/>
            <a:ext cx="350168" cy="350168"/>
          </a:xfrm>
          <a:prstGeom prst="rect">
            <a:avLst/>
          </a:prstGeom>
          <a:noFill/>
          <a:ln>
            <a:noFill/>
          </a:ln>
        </p:spPr>
      </p:pic>
      <p:pic>
        <p:nvPicPr>
          <p:cNvPr id="418" name="Google Shape;418;p22"/>
          <p:cNvPicPr preferRelativeResize="0"/>
          <p:nvPr/>
        </p:nvPicPr>
        <p:blipFill rotWithShape="1">
          <a:blip r:embed="rId6">
            <a:alphaModFix/>
          </a:blip>
          <a:srcRect/>
          <a:stretch/>
        </p:blipFill>
        <p:spPr>
          <a:xfrm>
            <a:off x="390412" y="201674"/>
            <a:ext cx="1099479" cy="230850"/>
          </a:xfrm>
          <a:prstGeom prst="rect">
            <a:avLst/>
          </a:prstGeom>
          <a:noFill/>
          <a:ln>
            <a:noFill/>
          </a:ln>
        </p:spPr>
      </p:pic>
      <p:sp>
        <p:nvSpPr>
          <p:cNvPr id="419" name="Google Shape;419;p22"/>
          <p:cNvSpPr txBox="1"/>
          <p:nvPr/>
        </p:nvSpPr>
        <p:spPr>
          <a:xfrm>
            <a:off x="390412" y="1543574"/>
            <a:ext cx="2162014"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i="0" u="none" strike="noStrike" cap="none">
                <a:solidFill>
                  <a:srgbClr val="000000"/>
                </a:solidFill>
                <a:latin typeface="Calibri"/>
                <a:ea typeface="Calibri"/>
                <a:cs typeface="Calibri"/>
                <a:sym typeface="Calibri"/>
              </a:rPr>
              <a:t>Vantagem: </a:t>
            </a:r>
            <a:endParaRPr/>
          </a:p>
          <a:p>
            <a:pPr marL="0" marR="0" lvl="0" indent="0" algn="l" rtl="0">
              <a:lnSpc>
                <a:spcPct val="100000"/>
              </a:lnSpc>
              <a:spcBef>
                <a:spcPts val="0"/>
              </a:spcBef>
              <a:spcAft>
                <a:spcPts val="0"/>
              </a:spcAft>
              <a:buNone/>
            </a:pPr>
            <a:r>
              <a:rPr lang="en-US" sz="2200" b="1" i="0" u="none" strike="noStrike" cap="none">
                <a:solidFill>
                  <a:srgbClr val="000000"/>
                </a:solidFill>
                <a:latin typeface="Calibri"/>
                <a:ea typeface="Calibri"/>
                <a:cs typeface="Calibri"/>
                <a:sym typeface="Calibri"/>
              </a:rPr>
              <a:t>São rápidos.</a:t>
            </a:r>
            <a:endParaRPr sz="2200" b="1" i="0" u="none" strike="noStrike" cap="none">
              <a:solidFill>
                <a:srgbClr val="000000"/>
              </a:solidFill>
              <a:latin typeface="Calibri"/>
              <a:ea typeface="Calibri"/>
              <a:cs typeface="Calibri"/>
              <a:sym typeface="Calibri"/>
            </a:endParaRPr>
          </a:p>
        </p:txBody>
      </p:sp>
      <p:pic>
        <p:nvPicPr>
          <p:cNvPr id="420" name="Google Shape;420;p22"/>
          <p:cNvPicPr preferRelativeResize="0"/>
          <p:nvPr/>
        </p:nvPicPr>
        <p:blipFill rotWithShape="1">
          <a:blip r:embed="rId7">
            <a:alphaModFix/>
          </a:blip>
          <a:srcRect/>
          <a:stretch/>
        </p:blipFill>
        <p:spPr>
          <a:xfrm>
            <a:off x="3598394" y="1390451"/>
            <a:ext cx="2444520" cy="3667172"/>
          </a:xfrm>
          <a:prstGeom prst="rect">
            <a:avLst/>
          </a:prstGeom>
          <a:noFill/>
          <a:ln>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23"/>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7" name="Google Shape;427;p23"/>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2.2 Resumo das vantagens e desvantagens</a:t>
            </a:r>
            <a:endParaRPr sz="2400">
              <a:solidFill>
                <a:schemeClr val="lt1"/>
              </a:solidFill>
            </a:endParaRPr>
          </a:p>
        </p:txBody>
      </p:sp>
      <p:sp>
        <p:nvSpPr>
          <p:cNvPr id="428" name="Google Shape;428;p23"/>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23</a:t>
            </a:r>
            <a:endParaRPr sz="1400" b="0" i="0" u="none" strike="noStrike" cap="none">
              <a:solidFill>
                <a:srgbClr val="000000"/>
              </a:solidFill>
              <a:latin typeface="Arial"/>
              <a:ea typeface="Arial"/>
              <a:cs typeface="Arial"/>
              <a:sym typeface="Arial"/>
            </a:endParaRPr>
          </a:p>
        </p:txBody>
      </p:sp>
      <p:pic>
        <p:nvPicPr>
          <p:cNvPr id="429" name="Google Shape;429;p23"/>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430" name="Google Shape;430;p23"/>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431" name="Google Shape;431;p23"/>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432" name="Google Shape;432;p23"/>
          <p:cNvPicPr preferRelativeResize="0"/>
          <p:nvPr/>
        </p:nvPicPr>
        <p:blipFill rotWithShape="1">
          <a:blip r:embed="rId5">
            <a:alphaModFix/>
          </a:blip>
          <a:srcRect/>
          <a:stretch/>
        </p:blipFill>
        <p:spPr>
          <a:xfrm>
            <a:off x="8172400" y="4707455"/>
            <a:ext cx="350168" cy="350168"/>
          </a:xfrm>
          <a:prstGeom prst="rect">
            <a:avLst/>
          </a:prstGeom>
          <a:noFill/>
          <a:ln>
            <a:noFill/>
          </a:ln>
        </p:spPr>
      </p:pic>
      <p:pic>
        <p:nvPicPr>
          <p:cNvPr id="433" name="Google Shape;433;p23"/>
          <p:cNvPicPr preferRelativeResize="0"/>
          <p:nvPr/>
        </p:nvPicPr>
        <p:blipFill rotWithShape="1">
          <a:blip r:embed="rId6">
            <a:alphaModFix/>
          </a:blip>
          <a:srcRect/>
          <a:stretch/>
        </p:blipFill>
        <p:spPr>
          <a:xfrm>
            <a:off x="390412" y="201674"/>
            <a:ext cx="1099479" cy="230850"/>
          </a:xfrm>
          <a:prstGeom prst="rect">
            <a:avLst/>
          </a:prstGeom>
          <a:noFill/>
          <a:ln>
            <a:noFill/>
          </a:ln>
        </p:spPr>
      </p:pic>
      <p:sp>
        <p:nvSpPr>
          <p:cNvPr id="434" name="Google Shape;434;p23"/>
          <p:cNvSpPr txBox="1"/>
          <p:nvPr/>
        </p:nvSpPr>
        <p:spPr>
          <a:xfrm>
            <a:off x="390412" y="1543574"/>
            <a:ext cx="2162014" cy="14465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i="0" u="none" strike="noStrike" cap="none">
                <a:solidFill>
                  <a:srgbClr val="000000"/>
                </a:solidFill>
                <a:latin typeface="Calibri"/>
                <a:ea typeface="Calibri"/>
                <a:cs typeface="Calibri"/>
                <a:sym typeface="Calibri"/>
              </a:rPr>
              <a:t>Desvantagem: Existe o risco de violações de segurança.</a:t>
            </a:r>
            <a:endParaRPr sz="2200" b="1" i="0" u="none" strike="noStrike" cap="none">
              <a:solidFill>
                <a:srgbClr val="000000"/>
              </a:solidFill>
              <a:latin typeface="Calibri"/>
              <a:ea typeface="Calibri"/>
              <a:cs typeface="Calibri"/>
              <a:sym typeface="Calibri"/>
            </a:endParaRPr>
          </a:p>
        </p:txBody>
      </p:sp>
      <p:pic>
        <p:nvPicPr>
          <p:cNvPr id="435" name="Google Shape;435;p23"/>
          <p:cNvPicPr preferRelativeResize="0"/>
          <p:nvPr/>
        </p:nvPicPr>
        <p:blipFill rotWithShape="1">
          <a:blip r:embed="rId7">
            <a:alphaModFix/>
          </a:blip>
          <a:srcRect/>
          <a:stretch/>
        </p:blipFill>
        <p:spPr>
          <a:xfrm>
            <a:off x="3624707" y="1500553"/>
            <a:ext cx="2197835" cy="3292374"/>
          </a:xfrm>
          <a:prstGeom prst="rect">
            <a:avLst/>
          </a:prstGeom>
          <a:noFill/>
          <a:ln>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24"/>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2" name="Google Shape;442;p24"/>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2.2 Resumo das vantagens e desvantagens</a:t>
            </a:r>
            <a:endParaRPr sz="2400">
              <a:solidFill>
                <a:schemeClr val="lt1"/>
              </a:solidFill>
            </a:endParaRPr>
          </a:p>
        </p:txBody>
      </p:sp>
      <p:sp>
        <p:nvSpPr>
          <p:cNvPr id="443" name="Google Shape;443;p24"/>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24</a:t>
            </a:r>
            <a:endParaRPr sz="1400" b="0" i="0" u="none" strike="noStrike" cap="none">
              <a:solidFill>
                <a:srgbClr val="000000"/>
              </a:solidFill>
              <a:latin typeface="Arial"/>
              <a:ea typeface="Arial"/>
              <a:cs typeface="Arial"/>
              <a:sym typeface="Arial"/>
            </a:endParaRPr>
          </a:p>
        </p:txBody>
      </p:sp>
      <p:pic>
        <p:nvPicPr>
          <p:cNvPr id="444" name="Google Shape;444;p24"/>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445" name="Google Shape;445;p24"/>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446" name="Google Shape;446;p24"/>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447" name="Google Shape;447;p24"/>
          <p:cNvPicPr preferRelativeResize="0"/>
          <p:nvPr/>
        </p:nvPicPr>
        <p:blipFill rotWithShape="1">
          <a:blip r:embed="rId5">
            <a:alphaModFix/>
          </a:blip>
          <a:srcRect/>
          <a:stretch/>
        </p:blipFill>
        <p:spPr>
          <a:xfrm>
            <a:off x="8172400" y="4707455"/>
            <a:ext cx="350168" cy="350168"/>
          </a:xfrm>
          <a:prstGeom prst="rect">
            <a:avLst/>
          </a:prstGeom>
          <a:noFill/>
          <a:ln>
            <a:noFill/>
          </a:ln>
        </p:spPr>
      </p:pic>
      <p:pic>
        <p:nvPicPr>
          <p:cNvPr id="448" name="Google Shape;448;p24"/>
          <p:cNvPicPr preferRelativeResize="0"/>
          <p:nvPr/>
        </p:nvPicPr>
        <p:blipFill rotWithShape="1">
          <a:blip r:embed="rId6">
            <a:alphaModFix/>
          </a:blip>
          <a:srcRect/>
          <a:stretch/>
        </p:blipFill>
        <p:spPr>
          <a:xfrm>
            <a:off x="390412" y="201674"/>
            <a:ext cx="1099479" cy="230850"/>
          </a:xfrm>
          <a:prstGeom prst="rect">
            <a:avLst/>
          </a:prstGeom>
          <a:noFill/>
          <a:ln>
            <a:noFill/>
          </a:ln>
        </p:spPr>
      </p:pic>
      <p:sp>
        <p:nvSpPr>
          <p:cNvPr id="449" name="Google Shape;449;p24"/>
          <p:cNvSpPr txBox="1"/>
          <p:nvPr/>
        </p:nvSpPr>
        <p:spPr>
          <a:xfrm>
            <a:off x="390412" y="1543574"/>
            <a:ext cx="2162100" cy="144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i="0" u="none" strike="noStrike" cap="none">
                <a:solidFill>
                  <a:srgbClr val="000000"/>
                </a:solidFill>
                <a:latin typeface="Calibri"/>
                <a:ea typeface="Calibri"/>
                <a:cs typeface="Calibri"/>
                <a:sym typeface="Calibri"/>
              </a:rPr>
              <a:t>Vantagem: Reduz o risco de ser roubado fisicamente.</a:t>
            </a:r>
            <a:endParaRPr sz="2200" b="1" i="0" u="none" strike="noStrike" cap="none">
              <a:solidFill>
                <a:srgbClr val="000000"/>
              </a:solidFill>
              <a:latin typeface="Calibri"/>
              <a:ea typeface="Calibri"/>
              <a:cs typeface="Calibri"/>
              <a:sym typeface="Calibri"/>
            </a:endParaRPr>
          </a:p>
        </p:txBody>
      </p:sp>
      <p:pic>
        <p:nvPicPr>
          <p:cNvPr id="450" name="Google Shape;450;p24"/>
          <p:cNvPicPr preferRelativeResize="0"/>
          <p:nvPr/>
        </p:nvPicPr>
        <p:blipFill rotWithShape="1">
          <a:blip r:embed="rId7">
            <a:alphaModFix/>
          </a:blip>
          <a:srcRect/>
          <a:stretch/>
        </p:blipFill>
        <p:spPr>
          <a:xfrm>
            <a:off x="3486561" y="1538460"/>
            <a:ext cx="2316211" cy="3327889"/>
          </a:xfrm>
          <a:prstGeom prst="rect">
            <a:avLst/>
          </a:prstGeom>
          <a:noFill/>
          <a:ln>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2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7" name="Google Shape;457;p25"/>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2.2 Resumo das vantagens e desvantagens</a:t>
            </a:r>
            <a:endParaRPr sz="2400">
              <a:solidFill>
                <a:schemeClr val="lt1"/>
              </a:solidFill>
            </a:endParaRPr>
          </a:p>
        </p:txBody>
      </p:sp>
      <p:sp>
        <p:nvSpPr>
          <p:cNvPr id="458" name="Google Shape;458;p2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25</a:t>
            </a:r>
            <a:endParaRPr sz="1400" b="0" i="0" u="none" strike="noStrike" cap="none">
              <a:solidFill>
                <a:srgbClr val="000000"/>
              </a:solidFill>
              <a:latin typeface="Arial"/>
              <a:ea typeface="Arial"/>
              <a:cs typeface="Arial"/>
              <a:sym typeface="Arial"/>
            </a:endParaRPr>
          </a:p>
        </p:txBody>
      </p:sp>
      <p:pic>
        <p:nvPicPr>
          <p:cNvPr id="459" name="Google Shape;459;p25"/>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460" name="Google Shape;460;p2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461" name="Google Shape;461;p25"/>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462" name="Google Shape;462;p25"/>
          <p:cNvPicPr preferRelativeResize="0"/>
          <p:nvPr/>
        </p:nvPicPr>
        <p:blipFill rotWithShape="1">
          <a:blip r:embed="rId5">
            <a:alphaModFix/>
          </a:blip>
          <a:srcRect/>
          <a:stretch/>
        </p:blipFill>
        <p:spPr>
          <a:xfrm>
            <a:off x="8172400" y="4707455"/>
            <a:ext cx="350168" cy="350168"/>
          </a:xfrm>
          <a:prstGeom prst="rect">
            <a:avLst/>
          </a:prstGeom>
          <a:noFill/>
          <a:ln>
            <a:noFill/>
          </a:ln>
        </p:spPr>
      </p:pic>
      <p:pic>
        <p:nvPicPr>
          <p:cNvPr id="463" name="Google Shape;463;p25"/>
          <p:cNvPicPr preferRelativeResize="0"/>
          <p:nvPr/>
        </p:nvPicPr>
        <p:blipFill rotWithShape="1">
          <a:blip r:embed="rId6">
            <a:alphaModFix/>
          </a:blip>
          <a:srcRect/>
          <a:stretch/>
        </p:blipFill>
        <p:spPr>
          <a:xfrm>
            <a:off x="390412" y="201674"/>
            <a:ext cx="1099479" cy="230850"/>
          </a:xfrm>
          <a:prstGeom prst="rect">
            <a:avLst/>
          </a:prstGeom>
          <a:noFill/>
          <a:ln>
            <a:noFill/>
          </a:ln>
        </p:spPr>
      </p:pic>
      <p:sp>
        <p:nvSpPr>
          <p:cNvPr id="464" name="Google Shape;464;p25"/>
          <p:cNvSpPr txBox="1"/>
          <p:nvPr/>
        </p:nvSpPr>
        <p:spPr>
          <a:xfrm>
            <a:off x="356260" y="1497433"/>
            <a:ext cx="8356250"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i="0" u="none" strike="noStrike" cap="none">
                <a:solidFill>
                  <a:srgbClr val="000000"/>
                </a:solidFill>
                <a:latin typeface="Calibri"/>
                <a:ea typeface="Calibri"/>
                <a:cs typeface="Calibri"/>
                <a:sym typeface="Calibri"/>
              </a:rPr>
              <a:t>Desvantagem: São monitorizados muitos dados sobre o utilizador.</a:t>
            </a:r>
            <a:endParaRPr sz="2200" b="1" i="0" u="none" strike="noStrike" cap="none">
              <a:solidFill>
                <a:srgbClr val="000000"/>
              </a:solidFill>
              <a:latin typeface="Calibri"/>
              <a:ea typeface="Calibri"/>
              <a:cs typeface="Calibri"/>
              <a:sym typeface="Calibri"/>
            </a:endParaRPr>
          </a:p>
        </p:txBody>
      </p:sp>
      <p:pic>
        <p:nvPicPr>
          <p:cNvPr id="465" name="Google Shape;465;p25"/>
          <p:cNvPicPr preferRelativeResize="0"/>
          <p:nvPr/>
        </p:nvPicPr>
        <p:blipFill rotWithShape="1">
          <a:blip r:embed="rId7">
            <a:alphaModFix/>
          </a:blip>
          <a:srcRect/>
          <a:stretch/>
        </p:blipFill>
        <p:spPr>
          <a:xfrm>
            <a:off x="2449775" y="2052857"/>
            <a:ext cx="4244450" cy="2829633"/>
          </a:xfrm>
          <a:prstGeom prst="rect">
            <a:avLst/>
          </a:prstGeom>
          <a:noFill/>
          <a:ln>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26"/>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2" name="Google Shape;472;p26"/>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2.2 Resumo das vantagens e desvantagens</a:t>
            </a:r>
            <a:endParaRPr sz="2400">
              <a:solidFill>
                <a:schemeClr val="lt1"/>
              </a:solidFill>
            </a:endParaRPr>
          </a:p>
        </p:txBody>
      </p:sp>
      <p:sp>
        <p:nvSpPr>
          <p:cNvPr id="473" name="Google Shape;473;p26"/>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26</a:t>
            </a:r>
            <a:endParaRPr sz="1400" b="0" i="0" u="none" strike="noStrike" cap="none">
              <a:solidFill>
                <a:srgbClr val="000000"/>
              </a:solidFill>
              <a:latin typeface="Arial"/>
              <a:ea typeface="Arial"/>
              <a:cs typeface="Arial"/>
              <a:sym typeface="Arial"/>
            </a:endParaRPr>
          </a:p>
        </p:txBody>
      </p:sp>
      <p:pic>
        <p:nvPicPr>
          <p:cNvPr id="474" name="Google Shape;474;p26"/>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475" name="Google Shape;475;p26"/>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476" name="Google Shape;476;p26"/>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477" name="Google Shape;477;p26"/>
          <p:cNvPicPr preferRelativeResize="0"/>
          <p:nvPr/>
        </p:nvPicPr>
        <p:blipFill rotWithShape="1">
          <a:blip r:embed="rId5">
            <a:alphaModFix/>
          </a:blip>
          <a:srcRect/>
          <a:stretch/>
        </p:blipFill>
        <p:spPr>
          <a:xfrm>
            <a:off x="8172400" y="4707455"/>
            <a:ext cx="350168" cy="350168"/>
          </a:xfrm>
          <a:prstGeom prst="rect">
            <a:avLst/>
          </a:prstGeom>
          <a:noFill/>
          <a:ln>
            <a:noFill/>
          </a:ln>
        </p:spPr>
      </p:pic>
      <p:pic>
        <p:nvPicPr>
          <p:cNvPr id="478" name="Google Shape;478;p26"/>
          <p:cNvPicPr preferRelativeResize="0"/>
          <p:nvPr/>
        </p:nvPicPr>
        <p:blipFill rotWithShape="1">
          <a:blip r:embed="rId6">
            <a:alphaModFix/>
          </a:blip>
          <a:srcRect/>
          <a:stretch/>
        </p:blipFill>
        <p:spPr>
          <a:xfrm>
            <a:off x="390412" y="201674"/>
            <a:ext cx="1099479" cy="230850"/>
          </a:xfrm>
          <a:prstGeom prst="rect">
            <a:avLst/>
          </a:prstGeom>
          <a:noFill/>
          <a:ln>
            <a:noFill/>
          </a:ln>
        </p:spPr>
      </p:pic>
      <p:sp>
        <p:nvSpPr>
          <p:cNvPr id="479" name="Google Shape;479;p26"/>
          <p:cNvSpPr txBox="1"/>
          <p:nvPr/>
        </p:nvSpPr>
        <p:spPr>
          <a:xfrm>
            <a:off x="719331" y="1524414"/>
            <a:ext cx="2319898" cy="11079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i="0" u="none" strike="noStrike" cap="none">
                <a:solidFill>
                  <a:srgbClr val="000000"/>
                </a:solidFill>
                <a:latin typeface="Calibri"/>
                <a:ea typeface="Calibri"/>
                <a:cs typeface="Calibri"/>
                <a:sym typeface="Calibri"/>
              </a:rPr>
              <a:t>Desvantagem: Está dependente da tecnologia.</a:t>
            </a:r>
            <a:endParaRPr sz="2200" b="1" i="0" u="none" strike="noStrike" cap="none">
              <a:solidFill>
                <a:srgbClr val="000000"/>
              </a:solidFill>
              <a:latin typeface="Calibri"/>
              <a:ea typeface="Calibri"/>
              <a:cs typeface="Calibri"/>
              <a:sym typeface="Calibri"/>
            </a:endParaRPr>
          </a:p>
        </p:txBody>
      </p:sp>
      <p:pic>
        <p:nvPicPr>
          <p:cNvPr id="480" name="Google Shape;480;p26"/>
          <p:cNvPicPr preferRelativeResize="0"/>
          <p:nvPr/>
        </p:nvPicPr>
        <p:blipFill rotWithShape="1">
          <a:blip r:embed="rId7">
            <a:alphaModFix/>
          </a:blip>
          <a:srcRect/>
          <a:stretch/>
        </p:blipFill>
        <p:spPr>
          <a:xfrm>
            <a:off x="3618129" y="1499110"/>
            <a:ext cx="2372342" cy="3558513"/>
          </a:xfrm>
          <a:prstGeom prst="rect">
            <a:avLst/>
          </a:prstGeom>
          <a:noFill/>
          <a:ln>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27"/>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7" name="Google Shape;487;p27"/>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2.2 Resumo das vantagens e desvantagens</a:t>
            </a:r>
            <a:endParaRPr sz="2400">
              <a:solidFill>
                <a:schemeClr val="lt1"/>
              </a:solidFill>
            </a:endParaRPr>
          </a:p>
        </p:txBody>
      </p:sp>
      <p:sp>
        <p:nvSpPr>
          <p:cNvPr id="488" name="Google Shape;488;p27"/>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27</a:t>
            </a:r>
            <a:endParaRPr sz="1400" b="0" i="0" u="none" strike="noStrike" cap="none">
              <a:solidFill>
                <a:srgbClr val="000000"/>
              </a:solidFill>
              <a:latin typeface="Arial"/>
              <a:ea typeface="Arial"/>
              <a:cs typeface="Arial"/>
              <a:sym typeface="Arial"/>
            </a:endParaRPr>
          </a:p>
        </p:txBody>
      </p:sp>
      <p:pic>
        <p:nvPicPr>
          <p:cNvPr id="489" name="Google Shape;489;p27"/>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490" name="Google Shape;490;p27"/>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491" name="Google Shape;491;p27"/>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492" name="Google Shape;492;p27"/>
          <p:cNvPicPr preferRelativeResize="0"/>
          <p:nvPr/>
        </p:nvPicPr>
        <p:blipFill rotWithShape="1">
          <a:blip r:embed="rId5">
            <a:alphaModFix/>
          </a:blip>
          <a:srcRect/>
          <a:stretch/>
        </p:blipFill>
        <p:spPr>
          <a:xfrm>
            <a:off x="8172400" y="4707455"/>
            <a:ext cx="350168" cy="350168"/>
          </a:xfrm>
          <a:prstGeom prst="rect">
            <a:avLst/>
          </a:prstGeom>
          <a:noFill/>
          <a:ln>
            <a:noFill/>
          </a:ln>
        </p:spPr>
      </p:pic>
      <p:pic>
        <p:nvPicPr>
          <p:cNvPr id="493" name="Google Shape;493;p27"/>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494" name="Google Shape;494;p27"/>
          <p:cNvPicPr preferRelativeResize="0"/>
          <p:nvPr/>
        </p:nvPicPr>
        <p:blipFill rotWithShape="1">
          <a:blip r:embed="rId7">
            <a:alphaModFix/>
          </a:blip>
          <a:srcRect/>
          <a:stretch/>
        </p:blipFill>
        <p:spPr>
          <a:xfrm>
            <a:off x="3027318" y="2305803"/>
            <a:ext cx="3602479" cy="2401652"/>
          </a:xfrm>
          <a:prstGeom prst="rect">
            <a:avLst/>
          </a:prstGeom>
          <a:noFill/>
          <a:ln>
            <a:noFill/>
          </a:ln>
        </p:spPr>
      </p:pic>
      <p:sp>
        <p:nvSpPr>
          <p:cNvPr id="495" name="Google Shape;495;p27"/>
          <p:cNvSpPr txBox="1"/>
          <p:nvPr/>
        </p:nvSpPr>
        <p:spPr>
          <a:xfrm>
            <a:off x="2526112" y="1538460"/>
            <a:ext cx="4604892"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i="0" u="none" strike="noStrike" cap="none">
                <a:solidFill>
                  <a:srgbClr val="000000"/>
                </a:solidFill>
                <a:latin typeface="Calibri"/>
                <a:ea typeface="Calibri"/>
                <a:cs typeface="Calibri"/>
                <a:sym typeface="Calibri"/>
              </a:rPr>
              <a:t>Vantagem: São muito cómodos.</a:t>
            </a:r>
            <a:endParaRPr sz="2200" b="1" i="0" u="none" strike="noStrike" cap="none">
              <a:solidFill>
                <a:srgbClr val="000000"/>
              </a:solidFill>
              <a:latin typeface="Calibri"/>
              <a:ea typeface="Calibri"/>
              <a:cs typeface="Calibri"/>
              <a:sym typeface="Calibri"/>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00"/>
        <p:cNvGrpSpPr/>
        <p:nvPr/>
      </p:nvGrpSpPr>
      <p:grpSpPr>
        <a:xfrm>
          <a:off x="0" y="0"/>
          <a:ext cx="0" cy="0"/>
          <a:chOff x="0" y="0"/>
          <a:chExt cx="0" cy="0"/>
        </a:xfrm>
      </p:grpSpPr>
      <p:grpSp>
        <p:nvGrpSpPr>
          <p:cNvPr id="501" name="Google Shape;501;p28"/>
          <p:cNvGrpSpPr/>
          <p:nvPr/>
        </p:nvGrpSpPr>
        <p:grpSpPr>
          <a:xfrm>
            <a:off x="3491883" y="-20537"/>
            <a:ext cx="5626094" cy="4918933"/>
            <a:chOff x="0" y="0"/>
            <a:chExt cx="31038" cy="95810"/>
          </a:xfrm>
        </p:grpSpPr>
        <p:sp>
          <p:nvSpPr>
            <p:cNvPr id="502" name="Google Shape;502;p28"/>
            <p:cNvSpPr/>
            <p:nvPr/>
          </p:nvSpPr>
          <p:spPr>
            <a:xfrm>
              <a:off x="138" y="0"/>
              <a:ext cx="30900" cy="237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503" name="Google Shape;503;p28"/>
            <p:cNvSpPr/>
            <p:nvPr/>
          </p:nvSpPr>
          <p:spPr>
            <a:xfrm>
              <a:off x="0" y="67610"/>
              <a:ext cx="30900" cy="282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sp>
        <p:nvSpPr>
          <p:cNvPr id="504" name="Google Shape;504;p28"/>
          <p:cNvSpPr/>
          <p:nvPr/>
        </p:nvSpPr>
        <p:spPr>
          <a:xfrm>
            <a:off x="3816424" y="260960"/>
            <a:ext cx="5364000" cy="384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lt1"/>
                </a:solidFill>
                <a:latin typeface="Calibri"/>
                <a:ea typeface="Calibri"/>
                <a:cs typeface="Calibri"/>
                <a:sym typeface="Calibri"/>
              </a:rPr>
              <a:t>Project No: 2021-1-DE02-KA220-VET-000030542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505" name="Google Shape;505;p28"/>
          <p:cNvSpPr txBox="1"/>
          <p:nvPr/>
        </p:nvSpPr>
        <p:spPr>
          <a:xfrm>
            <a:off x="1115616" y="3626762"/>
            <a:ext cx="2437200"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EA535"/>
                </a:solidFill>
                <a:latin typeface="Calibri"/>
                <a:ea typeface="Calibri"/>
                <a:cs typeface="Calibri"/>
                <a:sym typeface="Calibri"/>
              </a:rPr>
              <a:t>Siga-nos no Facebook!</a:t>
            </a:r>
            <a:br>
              <a:rPr lang="en-US" sz="1800" b="1" i="0" u="none" strike="noStrike" cap="none">
                <a:solidFill>
                  <a:srgbClr val="0EA535"/>
                </a:solidFill>
                <a:latin typeface="Calibri"/>
                <a:ea typeface="Calibri"/>
                <a:cs typeface="Calibri"/>
                <a:sym typeface="Calibri"/>
              </a:rPr>
            </a:br>
            <a:br>
              <a:rPr lang="en-US" sz="1800" b="1" i="0" u="none" strike="noStrike" cap="none">
                <a:solidFill>
                  <a:srgbClr val="0EA535"/>
                </a:solidFill>
                <a:latin typeface="Calibri"/>
                <a:ea typeface="Calibri"/>
                <a:cs typeface="Calibri"/>
                <a:sym typeface="Calibri"/>
              </a:rPr>
            </a:br>
            <a:endParaRPr sz="1800" b="0" i="0" u="none" strike="noStrike" cap="none">
              <a:solidFill>
                <a:srgbClr val="0EA535"/>
              </a:solidFill>
              <a:latin typeface="Calibri"/>
              <a:ea typeface="Calibri"/>
              <a:cs typeface="Calibri"/>
              <a:sym typeface="Calibri"/>
            </a:endParaRPr>
          </a:p>
        </p:txBody>
      </p:sp>
      <p:sp>
        <p:nvSpPr>
          <p:cNvPr id="506" name="Google Shape;506;p28"/>
          <p:cNvSpPr/>
          <p:nvPr/>
        </p:nvSpPr>
        <p:spPr>
          <a:xfrm>
            <a:off x="-900608" y="830420"/>
            <a:ext cx="5364000" cy="1446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1F108C"/>
                </a:solidFill>
                <a:latin typeface="Play"/>
                <a:ea typeface="Play"/>
                <a:cs typeface="Play"/>
                <a:sym typeface="Play"/>
              </a:rPr>
              <a:t>      Obrigado!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endParaRPr sz="4400" b="1" i="0" u="none" strike="noStrike" cap="none">
              <a:solidFill>
                <a:srgbClr val="1F108C"/>
              </a:solidFill>
              <a:latin typeface="Play"/>
              <a:ea typeface="Play"/>
              <a:cs typeface="Play"/>
              <a:sym typeface="Play"/>
            </a:endParaRPr>
          </a:p>
        </p:txBody>
      </p:sp>
      <p:sp>
        <p:nvSpPr>
          <p:cNvPr id="507" name="Google Shape;507;p28"/>
          <p:cNvSpPr/>
          <p:nvPr/>
        </p:nvSpPr>
        <p:spPr>
          <a:xfrm>
            <a:off x="1497572" y="4782848"/>
            <a:ext cx="4514700" cy="361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dk1"/>
                </a:solidFill>
                <a:latin typeface="Calibri"/>
                <a:ea typeface="Calibri"/>
                <a:cs typeface="Calibri"/>
                <a:sym typeface="Calibri"/>
              </a:rPr>
              <a:t>Project No: 2021-1-IT02-KA220-ADU-000035139</a:t>
            </a:r>
            <a:endParaRPr sz="800" b="0" i="0" u="none" strike="noStrike" cap="none">
              <a:solidFill>
                <a:srgbClr val="5324D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pic>
        <p:nvPicPr>
          <p:cNvPr id="508" name="Google Shape;508;p28"/>
          <p:cNvPicPr preferRelativeResize="0"/>
          <p:nvPr/>
        </p:nvPicPr>
        <p:blipFill rotWithShape="1">
          <a:blip r:embed="rId4">
            <a:alphaModFix/>
          </a:blip>
          <a:srcRect/>
          <a:stretch/>
        </p:blipFill>
        <p:spPr>
          <a:xfrm>
            <a:off x="323528" y="4658303"/>
            <a:ext cx="1174044" cy="428821"/>
          </a:xfrm>
          <a:prstGeom prst="rect">
            <a:avLst/>
          </a:prstGeom>
          <a:noFill/>
          <a:ln>
            <a:noFill/>
          </a:ln>
        </p:spPr>
      </p:pic>
      <p:pic>
        <p:nvPicPr>
          <p:cNvPr id="509" name="Google Shape;509;p28" descr="Qr code&#10;&#10;Description automatically generated"/>
          <p:cNvPicPr preferRelativeResize="0"/>
          <p:nvPr/>
        </p:nvPicPr>
        <p:blipFill rotWithShape="1">
          <a:blip r:embed="rId5">
            <a:alphaModFix/>
          </a:blip>
          <a:srcRect/>
          <a:stretch/>
        </p:blipFill>
        <p:spPr>
          <a:xfrm>
            <a:off x="1086453" y="1771260"/>
            <a:ext cx="2437315" cy="1600980"/>
          </a:xfrm>
          <a:prstGeom prst="rect">
            <a:avLst/>
          </a:prstGeom>
          <a:noFill/>
          <a:ln>
            <a:noFill/>
          </a:ln>
        </p:spPr>
      </p:pic>
      <p:pic>
        <p:nvPicPr>
          <p:cNvPr id="510" name="Google Shape;510;p28"/>
          <p:cNvPicPr preferRelativeResize="0"/>
          <p:nvPr/>
        </p:nvPicPr>
        <p:blipFill rotWithShape="1">
          <a:blip r:embed="rId6">
            <a:alphaModFix/>
          </a:blip>
          <a:srcRect/>
          <a:stretch/>
        </p:blipFill>
        <p:spPr>
          <a:xfrm>
            <a:off x="6133575" y="4588476"/>
            <a:ext cx="2707523" cy="568475"/>
          </a:xfrm>
          <a:prstGeom prst="rect">
            <a:avLst/>
          </a:prstGeom>
          <a:noFill/>
          <a:ln>
            <a:noFill/>
          </a:ln>
        </p:spPr>
      </p:pic>
    </p:spTree>
  </p:cSld>
  <p:clrMapOvr>
    <a:masterClrMapping/>
  </p:clrMapOvr>
  <p:transition>
    <p:push dir="r"/>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15"/>
        <p:cNvGrpSpPr/>
        <p:nvPr/>
      </p:nvGrpSpPr>
      <p:grpSpPr>
        <a:xfrm>
          <a:off x="0" y="0"/>
          <a:ext cx="0" cy="0"/>
          <a:chOff x="0" y="0"/>
          <a:chExt cx="0" cy="0"/>
        </a:xfrm>
      </p:grpSpPr>
      <p:sp>
        <p:nvSpPr>
          <p:cNvPr id="516" name="Google Shape;516;p29"/>
          <p:cNvSpPr/>
          <p:nvPr/>
        </p:nvSpPr>
        <p:spPr>
          <a:xfrm>
            <a:off x="0" y="4731990"/>
            <a:ext cx="9144000" cy="411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517" name="Google Shape;517;p29"/>
          <p:cNvGrpSpPr/>
          <p:nvPr/>
        </p:nvGrpSpPr>
        <p:grpSpPr>
          <a:xfrm>
            <a:off x="251520" y="-9534"/>
            <a:ext cx="8919571" cy="5260856"/>
            <a:chOff x="216024" y="-27709"/>
            <a:chExt cx="8919571" cy="5260856"/>
          </a:xfrm>
        </p:grpSpPr>
        <p:sp>
          <p:nvSpPr>
            <p:cNvPr id="518" name="Google Shape;518;p29"/>
            <p:cNvSpPr/>
            <p:nvPr/>
          </p:nvSpPr>
          <p:spPr>
            <a:xfrm>
              <a:off x="3516895" y="-27709"/>
              <a:ext cx="5618700" cy="12207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pic>
          <p:nvPicPr>
            <p:cNvPr id="519" name="Google Shape;519;p29"/>
            <p:cNvPicPr preferRelativeResize="0"/>
            <p:nvPr/>
          </p:nvPicPr>
          <p:blipFill rotWithShape="1">
            <a:blip r:embed="rId4">
              <a:alphaModFix/>
            </a:blip>
            <a:srcRect/>
            <a:stretch/>
          </p:blipFill>
          <p:spPr>
            <a:xfrm>
              <a:off x="6491202" y="4812141"/>
              <a:ext cx="590911" cy="168502"/>
            </a:xfrm>
            <a:prstGeom prst="rect">
              <a:avLst/>
            </a:prstGeom>
            <a:noFill/>
            <a:ln>
              <a:noFill/>
            </a:ln>
          </p:spPr>
        </p:pic>
        <p:sp>
          <p:nvSpPr>
            <p:cNvPr id="520" name="Google Shape;520;p29"/>
            <p:cNvSpPr/>
            <p:nvPr/>
          </p:nvSpPr>
          <p:spPr>
            <a:xfrm>
              <a:off x="216024" y="4842034"/>
              <a:ext cx="3015000" cy="3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1F108C"/>
                  </a:solidFill>
                  <a:latin typeface="Calibri"/>
                  <a:ea typeface="Calibri"/>
                  <a:cs typeface="Calibri"/>
                  <a:sym typeface="Calibri"/>
                </a:rPr>
                <a:t>Project No: </a:t>
              </a:r>
              <a:r>
                <a:rPr lang="en-US" sz="600" b="0" i="0" u="none" strike="noStrike" cap="none">
                  <a:solidFill>
                    <a:srgbClr val="1F108C"/>
                  </a:solidFill>
                  <a:latin typeface="Calibri"/>
                  <a:ea typeface="Calibri"/>
                  <a:cs typeface="Calibri"/>
                  <a:sym typeface="Calibri"/>
                </a:rPr>
                <a:t>2021-1-IT02-KA220-ADU-000035139</a:t>
              </a:r>
              <a:endParaRPr sz="600" b="0" i="0" u="none" strike="noStrike" cap="none">
                <a:solidFill>
                  <a:srgbClr val="1F108C"/>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sp>
          <p:nvSpPr>
            <p:cNvPr id="521" name="Google Shape;521;p29"/>
            <p:cNvSpPr txBox="1"/>
            <p:nvPr/>
          </p:nvSpPr>
          <p:spPr>
            <a:xfrm>
              <a:off x="7056784" y="4786747"/>
              <a:ext cx="1912500" cy="4464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300"/>
                <a:buFont typeface="Arial"/>
                <a:buNone/>
              </a:pPr>
              <a:r>
                <a:rPr lang="en-US" sz="300" b="0" i="0" u="none" strike="noStrike" cap="none">
                  <a:solidFill>
                    <a:srgbClr val="033782"/>
                  </a:solidFill>
                  <a:latin typeface="Calibri"/>
                  <a:ea typeface="Calibri"/>
                  <a:cs typeface="Calibri"/>
                  <a:sym typeface="Calibri"/>
                </a:rPr>
                <a:t>This project has been funded with the support of the European Commission. This publication reflects the views only of the author and the Commission cannot be held responsible for any use which may be made of the information contained therein.</a:t>
              </a:r>
              <a:endParaRPr sz="300" b="0" i="0" u="none" strike="noStrike" cap="none">
                <a:solidFill>
                  <a:srgbClr val="03378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
        <p:nvSpPr>
          <p:cNvPr id="522" name="Google Shape;522;p29"/>
          <p:cNvSpPr txBox="1">
            <a:spLocks noGrp="1"/>
          </p:cNvSpPr>
          <p:nvPr>
            <p:ph type="ctrTitle"/>
          </p:nvPr>
        </p:nvSpPr>
        <p:spPr>
          <a:xfrm>
            <a:off x="5385498" y="1619895"/>
            <a:ext cx="3895800" cy="1102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F108C"/>
              </a:buClr>
              <a:buSzPts val="3600"/>
              <a:buFont typeface="Calibri"/>
              <a:buNone/>
            </a:pPr>
            <a:r>
              <a:rPr lang="en-US" sz="3600" b="1">
                <a:solidFill>
                  <a:srgbClr val="1F108C"/>
                </a:solidFill>
              </a:rPr>
              <a:t>e-pagamento</a:t>
            </a:r>
            <a:endParaRPr sz="3600" b="1">
              <a:solidFill>
                <a:srgbClr val="1F108C"/>
              </a:solidFill>
            </a:endParaRPr>
          </a:p>
        </p:txBody>
      </p:sp>
      <p:sp>
        <p:nvSpPr>
          <p:cNvPr id="523" name="Google Shape;523;p29"/>
          <p:cNvSpPr/>
          <p:nvPr/>
        </p:nvSpPr>
        <p:spPr>
          <a:xfrm>
            <a:off x="1296103" y="4819150"/>
            <a:ext cx="5364000" cy="253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1F108C"/>
                </a:solidFill>
                <a:latin typeface="Calibri"/>
                <a:ea typeface="Calibri"/>
                <a:cs typeface="Calibri"/>
                <a:sym typeface="Calibri"/>
              </a:rPr>
              <a:t>                Developed by Polygonal   |     </a:t>
            </a:r>
            <a:r>
              <a:rPr lang="en-US" sz="900" b="0" i="0" u="none" strike="noStrike" cap="none">
                <a:solidFill>
                  <a:srgbClr val="1F108C"/>
                </a:solidFill>
                <a:latin typeface="Calibri"/>
                <a:ea typeface="Calibri"/>
                <a:cs typeface="Calibri"/>
                <a:sym typeface="Calibri"/>
              </a:rPr>
              <a:t>Dec, 2022</a:t>
            </a:r>
            <a:endParaRPr sz="1400" b="0" i="0" u="none" strike="noStrike" cap="none">
              <a:solidFill>
                <a:srgbClr val="000000"/>
              </a:solidFill>
              <a:latin typeface="Arial"/>
              <a:ea typeface="Arial"/>
              <a:cs typeface="Arial"/>
              <a:sym typeface="Arial"/>
            </a:endParaRPr>
          </a:p>
        </p:txBody>
      </p:sp>
      <p:sp>
        <p:nvSpPr>
          <p:cNvPr id="524" name="Google Shape;524;p29"/>
          <p:cNvSpPr txBox="1">
            <a:spLocks noGrp="1"/>
          </p:cNvSpPr>
          <p:nvPr>
            <p:ph type="subTitle" idx="1"/>
          </p:nvPr>
        </p:nvSpPr>
        <p:spPr>
          <a:xfrm>
            <a:off x="5275329" y="2895476"/>
            <a:ext cx="3895800" cy="972300"/>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100000"/>
              </a:lnSpc>
              <a:spcBef>
                <a:spcPts val="0"/>
              </a:spcBef>
              <a:spcAft>
                <a:spcPts val="0"/>
              </a:spcAft>
              <a:buClr>
                <a:srgbClr val="1F108C"/>
              </a:buClr>
              <a:buSzPct val="100000"/>
              <a:buNone/>
            </a:pPr>
            <a:r>
              <a:rPr lang="en-US" sz="8000" b="1">
                <a:solidFill>
                  <a:srgbClr val="1F108C"/>
                </a:solidFill>
              </a:rPr>
              <a:t>Lição 3. </a:t>
            </a:r>
            <a:endParaRPr sz="8000" b="1">
              <a:solidFill>
                <a:srgbClr val="1F108C"/>
              </a:solidFill>
            </a:endParaRPr>
          </a:p>
          <a:p>
            <a:pPr marL="0" lvl="0" indent="0" algn="ctr" rtl="0">
              <a:lnSpc>
                <a:spcPct val="100000"/>
              </a:lnSpc>
              <a:spcBef>
                <a:spcPts val="0"/>
              </a:spcBef>
              <a:spcAft>
                <a:spcPts val="0"/>
              </a:spcAft>
              <a:buClr>
                <a:srgbClr val="1F108C"/>
              </a:buClr>
              <a:buSzPct val="100000"/>
              <a:buNone/>
            </a:pPr>
            <a:r>
              <a:rPr lang="en-US" sz="8000" b="1">
                <a:solidFill>
                  <a:srgbClr val="1F108C"/>
                </a:solidFill>
              </a:rPr>
              <a:t>Serviços mais populares</a:t>
            </a:r>
            <a:endParaRPr sz="8000" b="1">
              <a:solidFill>
                <a:srgbClr val="1F108C"/>
              </a:solidFill>
            </a:endParaRPr>
          </a:p>
          <a:p>
            <a:pPr marL="0" lvl="0" indent="0" algn="ctr" rtl="0">
              <a:lnSpc>
                <a:spcPct val="100000"/>
              </a:lnSpc>
              <a:spcBef>
                <a:spcPts val="0"/>
              </a:spcBef>
              <a:spcAft>
                <a:spcPts val="0"/>
              </a:spcAft>
              <a:buClr>
                <a:srgbClr val="1F108C"/>
              </a:buClr>
              <a:buSzPct val="100000"/>
              <a:buNone/>
            </a:pPr>
            <a:endParaRPr sz="8000" b="1">
              <a:solidFill>
                <a:srgbClr val="1F108C"/>
              </a:solidFill>
            </a:endParaRPr>
          </a:p>
          <a:p>
            <a:pPr marL="0" lvl="0" indent="0" algn="ctr" rtl="0">
              <a:lnSpc>
                <a:spcPct val="100000"/>
              </a:lnSpc>
              <a:spcBef>
                <a:spcPts val="360"/>
              </a:spcBef>
              <a:spcAft>
                <a:spcPts val="0"/>
              </a:spcAft>
              <a:buClr>
                <a:srgbClr val="888888"/>
              </a:buClr>
              <a:buSzPct val="100000"/>
              <a:buNone/>
            </a:pPr>
            <a:endParaRPr sz="7200" b="1">
              <a:solidFill>
                <a:srgbClr val="1F108C"/>
              </a:solidFill>
            </a:endParaRPr>
          </a:p>
          <a:p>
            <a:pPr marL="0" lvl="0" indent="0" algn="ctr" rtl="0">
              <a:lnSpc>
                <a:spcPct val="100000"/>
              </a:lnSpc>
              <a:spcBef>
                <a:spcPts val="360"/>
              </a:spcBef>
              <a:spcAft>
                <a:spcPts val="0"/>
              </a:spcAft>
              <a:buClr>
                <a:srgbClr val="1F108C"/>
              </a:buClr>
              <a:buSzPct val="100000"/>
              <a:buNone/>
            </a:pPr>
            <a:endParaRPr sz="7200" b="1">
              <a:solidFill>
                <a:srgbClr val="1F108C"/>
              </a:solidFill>
            </a:endParaRPr>
          </a:p>
          <a:p>
            <a:pPr marL="0" lvl="0" indent="0" algn="ctr" rtl="0">
              <a:lnSpc>
                <a:spcPct val="100000"/>
              </a:lnSpc>
              <a:spcBef>
                <a:spcPts val="280"/>
              </a:spcBef>
              <a:spcAft>
                <a:spcPts val="0"/>
              </a:spcAft>
              <a:buClr>
                <a:srgbClr val="5324D6"/>
              </a:buClr>
              <a:buSzPct val="100000"/>
              <a:buNone/>
            </a:pPr>
            <a:r>
              <a:rPr lang="en-US" sz="5600">
                <a:solidFill>
                  <a:srgbClr val="5324D6"/>
                </a:solidFill>
              </a:rPr>
              <a:t> </a:t>
            </a:r>
            <a:r>
              <a:rPr lang="en-US">
                <a:solidFill>
                  <a:srgbClr val="5324D6"/>
                </a:solidFill>
              </a:rPr>
              <a:t> </a:t>
            </a:r>
            <a:endParaRPr/>
          </a:p>
          <a:p>
            <a:pPr marL="0" lvl="0" indent="0" algn="ctr" rtl="0">
              <a:lnSpc>
                <a:spcPct val="100000"/>
              </a:lnSpc>
              <a:spcBef>
                <a:spcPts val="160"/>
              </a:spcBef>
              <a:spcAft>
                <a:spcPts val="0"/>
              </a:spcAft>
              <a:buClr>
                <a:srgbClr val="5324D6"/>
              </a:buClr>
              <a:buSzPct val="100000"/>
              <a:buNone/>
            </a:pPr>
            <a:r>
              <a:rPr lang="en-US">
                <a:solidFill>
                  <a:srgbClr val="5324D6"/>
                </a:solidFill>
              </a:rPr>
              <a:t> </a:t>
            </a:r>
            <a:endParaRPr/>
          </a:p>
        </p:txBody>
      </p:sp>
      <p:pic>
        <p:nvPicPr>
          <p:cNvPr id="525" name="Google Shape;525;p29" descr="Logo&#10;&#10;Description automatically generated with medium confidence"/>
          <p:cNvPicPr preferRelativeResize="0"/>
          <p:nvPr/>
        </p:nvPicPr>
        <p:blipFill rotWithShape="1">
          <a:blip r:embed="rId5">
            <a:alphaModFix/>
          </a:blip>
          <a:srcRect/>
          <a:stretch/>
        </p:blipFill>
        <p:spPr>
          <a:xfrm>
            <a:off x="6078844" y="-9534"/>
            <a:ext cx="3065157" cy="1354107"/>
          </a:xfrm>
          <a:prstGeom prst="rect">
            <a:avLst/>
          </a:prstGeom>
          <a:noFill/>
          <a:ln>
            <a:noFill/>
          </a:ln>
        </p:spPr>
      </p:pic>
      <p:pic>
        <p:nvPicPr>
          <p:cNvPr id="526" name="Google Shape;526;p29"/>
          <p:cNvPicPr preferRelativeResize="0"/>
          <p:nvPr/>
        </p:nvPicPr>
        <p:blipFill rotWithShape="1">
          <a:blip r:embed="rId6">
            <a:alphaModFix/>
          </a:blip>
          <a:srcRect/>
          <a:stretch/>
        </p:blipFill>
        <p:spPr>
          <a:xfrm>
            <a:off x="6335625" y="4580801"/>
            <a:ext cx="2707523" cy="568475"/>
          </a:xfrm>
          <a:prstGeom prst="rect">
            <a:avLst/>
          </a:prstGeom>
          <a:noFill/>
          <a:ln>
            <a:noFill/>
          </a:ln>
        </p:spPr>
      </p:pic>
      <p:sp>
        <p:nvSpPr>
          <p:cNvPr id="527" name="Google Shape;527;p29"/>
          <p:cNvSpPr txBox="1"/>
          <p:nvPr/>
        </p:nvSpPr>
        <p:spPr>
          <a:xfrm>
            <a:off x="6027375" y="3714375"/>
            <a:ext cx="3000000" cy="939000"/>
          </a:xfrm>
          <a:prstGeom prst="rect">
            <a:avLst/>
          </a:prstGeom>
          <a:noFill/>
          <a:ln>
            <a:noFill/>
          </a:ln>
        </p:spPr>
        <p:txBody>
          <a:bodyPr spcFirstLastPara="1" wrap="square" lIns="91425" tIns="91425" rIns="91425" bIns="91425" anchor="t" anchorCtr="0">
            <a:spAutoFit/>
          </a:bodyPr>
          <a:lstStyle/>
          <a:p>
            <a:pPr marL="0" lvl="0" indent="0" algn="just" rtl="0">
              <a:lnSpc>
                <a:spcPct val="120000"/>
              </a:lnSpc>
              <a:spcBef>
                <a:spcPts val="0"/>
              </a:spcBef>
              <a:spcAft>
                <a:spcPts val="1000"/>
              </a:spcAft>
              <a:buClr>
                <a:schemeClr val="dk1"/>
              </a:buClr>
              <a:buSzPts val="700"/>
              <a:buFont typeface="Arial"/>
              <a:buNone/>
            </a:pPr>
            <a:r>
              <a:rPr lang="en-US" sz="700">
                <a:solidFill>
                  <a:srgbClr val="00005F"/>
                </a:solidFill>
                <a:latin typeface="Open Sans"/>
                <a:ea typeface="Open Sans"/>
                <a:cs typeface="Open Sans"/>
                <a:sym typeface="Open Sans"/>
              </a:rPr>
              <a:t>Financiado pela União Europeia. No entanto, os pontos de vista e opiniões expressos são da exclusiva responsabilidade do(s) autor(es) e não reflectem necessariamente os da União Europeia ou da Agência de Execução relativa à Educação, ao Audiovisual e à Cultura (EACEA). Nem a União Europeia nem a EACEA podem ser responsabilizadas pelas mesmas.</a:t>
            </a:r>
            <a:endParaRPr sz="700" b="0" i="0" u="none" strike="noStrike" cap="none">
              <a:solidFill>
                <a:srgbClr val="00005F"/>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3"/>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3" name="Google Shape;123;p3"/>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1.2 O e-pagamento na vida quotidiana</a:t>
            </a:r>
            <a:endParaRPr sz="2400">
              <a:solidFill>
                <a:schemeClr val="lt1"/>
              </a:solidFill>
            </a:endParaRPr>
          </a:p>
        </p:txBody>
      </p:sp>
      <p:sp>
        <p:nvSpPr>
          <p:cNvPr id="124" name="Google Shape;124;p3"/>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pic>
        <p:nvPicPr>
          <p:cNvPr id="125" name="Google Shape;125;p3"/>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26" name="Google Shape;126;p3"/>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27" name="Google Shape;127;p3"/>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28" name="Google Shape;128;p3"/>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29" name="Google Shape;129;p3"/>
          <p:cNvSpPr txBox="1"/>
          <p:nvPr/>
        </p:nvSpPr>
        <p:spPr>
          <a:xfrm>
            <a:off x="588776" y="1538450"/>
            <a:ext cx="7004700" cy="870967"/>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2200" b="1" i="0" u="none" strike="noStrike" cap="none">
                <a:solidFill>
                  <a:schemeClr val="dk1"/>
                </a:solidFill>
                <a:latin typeface="Calibri"/>
                <a:ea typeface="Calibri"/>
                <a:cs typeface="Calibri"/>
                <a:sym typeface="Calibri"/>
              </a:rPr>
              <a:t>Como posso utilizar os serviços de e-pagamento na minha vida quotidiana? </a:t>
            </a:r>
            <a:endParaRPr sz="2200" b="1" i="0" u="none" strike="noStrike" cap="none">
              <a:solidFill>
                <a:srgbClr val="000000"/>
              </a:solidFill>
              <a:latin typeface="Calibri"/>
              <a:ea typeface="Calibri"/>
              <a:cs typeface="Calibri"/>
              <a:sym typeface="Calibri"/>
            </a:endParaRPr>
          </a:p>
        </p:txBody>
      </p:sp>
      <p:sp>
        <p:nvSpPr>
          <p:cNvPr id="130" name="Google Shape;130;p3"/>
          <p:cNvSpPr txBox="1"/>
          <p:nvPr/>
        </p:nvSpPr>
        <p:spPr>
          <a:xfrm>
            <a:off x="642584" y="2453150"/>
            <a:ext cx="7704900" cy="1508065"/>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2000" b="0" i="0" u="none" strike="noStrike" cap="none">
                <a:solidFill>
                  <a:schemeClr val="dk1"/>
                </a:solidFill>
                <a:latin typeface="Calibri"/>
                <a:ea typeface="Calibri"/>
                <a:cs typeface="Calibri"/>
                <a:sym typeface="Calibri"/>
              </a:rPr>
              <a:t>É possível pagar bilhetes para concertos online.</a:t>
            </a:r>
            <a:endParaRPr/>
          </a:p>
          <a:p>
            <a:pPr marL="0" marR="0" lvl="0" indent="0" algn="just" rtl="0">
              <a:lnSpc>
                <a:spcPct val="115000"/>
              </a:lnSpc>
              <a:spcBef>
                <a:spcPts val="0"/>
              </a:spcBef>
              <a:spcAft>
                <a:spcPts val="0"/>
              </a:spcAft>
              <a:buNone/>
            </a:pPr>
            <a:r>
              <a:rPr lang="en-US" sz="2000" b="0" i="0" u="none" strike="noStrike" cap="none">
                <a:solidFill>
                  <a:schemeClr val="dk1"/>
                </a:solidFill>
                <a:latin typeface="Calibri"/>
                <a:ea typeface="Calibri"/>
                <a:cs typeface="Calibri"/>
                <a:sym typeface="Calibri"/>
              </a:rPr>
              <a:t>Pode comprar um livro online.</a:t>
            </a:r>
            <a:endParaRPr/>
          </a:p>
          <a:p>
            <a:pPr marL="0" marR="0" lvl="0" indent="0" algn="just" rtl="0">
              <a:lnSpc>
                <a:spcPct val="115000"/>
              </a:lnSpc>
              <a:spcBef>
                <a:spcPts val="0"/>
              </a:spcBef>
              <a:spcAft>
                <a:spcPts val="0"/>
              </a:spcAft>
              <a:buNone/>
            </a:pPr>
            <a:r>
              <a:rPr lang="en-US" sz="2000" b="0" i="0" u="none" strike="noStrike" cap="none">
                <a:solidFill>
                  <a:schemeClr val="dk1"/>
                </a:solidFill>
                <a:latin typeface="Calibri"/>
                <a:ea typeface="Calibri"/>
                <a:cs typeface="Calibri"/>
                <a:sym typeface="Calibri"/>
              </a:rPr>
              <a:t>Pode pagar a fatura da reparação do automóvel online.</a:t>
            </a:r>
            <a:endParaRPr/>
          </a:p>
          <a:p>
            <a:pPr marL="0" marR="0" lvl="0" indent="0" algn="just" rtl="0">
              <a:lnSpc>
                <a:spcPct val="115000"/>
              </a:lnSpc>
              <a:spcBef>
                <a:spcPts val="0"/>
              </a:spcBef>
              <a:spcAft>
                <a:spcPts val="0"/>
              </a:spcAft>
              <a:buNone/>
            </a:pPr>
            <a:r>
              <a:rPr lang="en-US" sz="2000" b="0" i="0" u="none" strike="noStrike" cap="none">
                <a:solidFill>
                  <a:schemeClr val="dk1"/>
                </a:solidFill>
                <a:latin typeface="Calibri"/>
                <a:ea typeface="Calibri"/>
                <a:cs typeface="Calibri"/>
                <a:sym typeface="Calibri"/>
              </a:rPr>
              <a:t>Pode facilmente enviar dinheiro a amigos ou à sua família.</a:t>
            </a:r>
            <a:endParaRPr sz="2000" b="0" i="0" u="none" strike="noStrike" cap="none">
              <a:solidFill>
                <a:schemeClr val="dk1"/>
              </a:solidFill>
              <a:latin typeface="Calibri"/>
              <a:ea typeface="Calibri"/>
              <a:cs typeface="Calibri"/>
              <a:sym typeface="Calibri"/>
            </a:endParaRPr>
          </a:p>
        </p:txBody>
      </p:sp>
      <p:pic>
        <p:nvPicPr>
          <p:cNvPr id="131" name="Google Shape;131;p3"/>
          <p:cNvPicPr preferRelativeResize="0"/>
          <p:nvPr/>
        </p:nvPicPr>
        <p:blipFill rotWithShape="1">
          <a:blip r:embed="rId6">
            <a:alphaModFix/>
          </a:blip>
          <a:srcRect/>
          <a:stretch/>
        </p:blipFill>
        <p:spPr>
          <a:xfrm>
            <a:off x="7393526" y="1998695"/>
            <a:ext cx="1800300" cy="1818035"/>
          </a:xfrm>
          <a:prstGeom prst="rect">
            <a:avLst/>
          </a:prstGeom>
          <a:noFill/>
          <a:ln>
            <a:noFill/>
          </a:ln>
        </p:spPr>
      </p:pic>
      <p:pic>
        <p:nvPicPr>
          <p:cNvPr id="132" name="Google Shape;132;p3"/>
          <p:cNvPicPr preferRelativeResize="0"/>
          <p:nvPr/>
        </p:nvPicPr>
        <p:blipFill rotWithShape="1">
          <a:blip r:embed="rId7">
            <a:alphaModFix/>
          </a:blip>
          <a:srcRect/>
          <a:stretch/>
        </p:blipFill>
        <p:spPr>
          <a:xfrm>
            <a:off x="390412" y="201674"/>
            <a:ext cx="1099479" cy="230850"/>
          </a:xfrm>
          <a:prstGeom prst="rect">
            <a:avLst/>
          </a:prstGeom>
          <a:noFill/>
          <a:ln>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3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4" name="Google Shape;534;p30"/>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3.1      Quais são os serviços mais populares?</a:t>
            </a:r>
            <a:endParaRPr sz="2400">
              <a:solidFill>
                <a:schemeClr val="lt1"/>
              </a:solidFill>
            </a:endParaRPr>
          </a:p>
        </p:txBody>
      </p:sp>
      <p:sp>
        <p:nvSpPr>
          <p:cNvPr id="535" name="Google Shape;535;p3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30</a:t>
            </a:r>
            <a:endParaRPr sz="1400" b="0" i="0" u="none" strike="noStrike" cap="none">
              <a:solidFill>
                <a:srgbClr val="000000"/>
              </a:solidFill>
              <a:latin typeface="Arial"/>
              <a:ea typeface="Arial"/>
              <a:cs typeface="Arial"/>
              <a:sym typeface="Arial"/>
            </a:endParaRPr>
          </a:p>
        </p:txBody>
      </p:sp>
      <p:pic>
        <p:nvPicPr>
          <p:cNvPr id="536" name="Google Shape;536;p30"/>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537" name="Google Shape;537;p3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538" name="Google Shape;538;p30"/>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539" name="Google Shape;539;p30"/>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540" name="Google Shape;540;p30"/>
          <p:cNvSpPr txBox="1"/>
          <p:nvPr/>
        </p:nvSpPr>
        <p:spPr>
          <a:xfrm>
            <a:off x="2263094" y="1696337"/>
            <a:ext cx="4065343" cy="38163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Tarefa Rápida: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200"/>
              <a:buFont typeface="Arial"/>
              <a:buChar char="•"/>
            </a:pPr>
            <a:r>
              <a:rPr lang="en-US" sz="2200" b="1" i="0" u="none" strike="noStrike" cap="none">
                <a:solidFill>
                  <a:srgbClr val="000000"/>
                </a:solidFill>
                <a:latin typeface="Calibri"/>
                <a:ea typeface="Calibri"/>
                <a:cs typeface="Calibri"/>
                <a:sym typeface="Calibri"/>
              </a:rPr>
              <a:t>Pesquisar na internet </a:t>
            </a:r>
            <a:r>
              <a:rPr lang="en-US" sz="2200" b="0" i="0" u="none" strike="noStrike" cap="none">
                <a:solidFill>
                  <a:srgbClr val="000000"/>
                </a:solidFill>
                <a:latin typeface="Calibri"/>
                <a:ea typeface="Calibri"/>
                <a:cs typeface="Calibri"/>
                <a:sym typeface="Calibri"/>
              </a:rPr>
              <a:t>os serviços de e-pagamento mais populares</a:t>
            </a:r>
            <a:endParaRPr/>
          </a:p>
          <a:p>
            <a:pPr marL="342900" marR="0" lvl="0" indent="-342900" algn="l" rtl="0">
              <a:lnSpc>
                <a:spcPct val="100000"/>
              </a:lnSpc>
              <a:spcBef>
                <a:spcPts val="0"/>
              </a:spcBef>
              <a:spcAft>
                <a:spcPts val="0"/>
              </a:spcAft>
              <a:buClr>
                <a:srgbClr val="000000"/>
              </a:buClr>
              <a:buSzPts val="2200"/>
              <a:buFont typeface="Arial"/>
              <a:buChar char="•"/>
            </a:pPr>
            <a:r>
              <a:rPr lang="en-US" sz="2200" b="1" i="0" u="none" strike="noStrike" cap="none">
                <a:solidFill>
                  <a:srgbClr val="000000"/>
                </a:solidFill>
                <a:latin typeface="Calibri"/>
                <a:ea typeface="Calibri"/>
                <a:cs typeface="Calibri"/>
                <a:sym typeface="Calibri"/>
              </a:rPr>
              <a:t>Depois, compare </a:t>
            </a:r>
            <a:r>
              <a:rPr lang="en-US" sz="2200" b="0" i="0" u="none" strike="noStrike" cap="none">
                <a:solidFill>
                  <a:srgbClr val="000000"/>
                </a:solidFill>
                <a:latin typeface="Calibri"/>
                <a:ea typeface="Calibri"/>
                <a:cs typeface="Calibri"/>
                <a:sym typeface="Calibri"/>
              </a:rPr>
              <a:t>as suas descobertas</a:t>
            </a:r>
            <a:endParaRPr sz="1400" b="0" i="0" u="none" strike="noStrike" cap="none">
              <a:solidFill>
                <a:srgbClr val="000000"/>
              </a:solidFill>
              <a:latin typeface="Arial"/>
              <a:ea typeface="Arial"/>
              <a:cs typeface="Arial"/>
              <a:sym typeface="Arial"/>
            </a:endParaRPr>
          </a:p>
          <a:p>
            <a:pPr marL="342900" marR="0" lvl="0" indent="-203200" algn="l" rtl="0">
              <a:lnSpc>
                <a:spcPct val="100000"/>
              </a:lnSpc>
              <a:spcBef>
                <a:spcPts val="0"/>
              </a:spcBef>
              <a:spcAft>
                <a:spcPts val="0"/>
              </a:spcAft>
              <a:buClr>
                <a:srgbClr val="000000"/>
              </a:buClr>
              <a:buSzPts val="2200"/>
              <a:buFont typeface="Arial"/>
              <a:buNone/>
            </a:pPr>
            <a:endParaRPr sz="2200" b="1"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200"/>
              <a:buFont typeface="Arial"/>
              <a:buChar char="•"/>
            </a:pPr>
            <a:r>
              <a:rPr lang="en-US" sz="2200" b="1" i="0" u="none" strike="noStrike" cap="none">
                <a:solidFill>
                  <a:srgbClr val="000000"/>
                </a:solidFill>
                <a:latin typeface="Calibri"/>
                <a:ea typeface="Calibri"/>
                <a:cs typeface="Calibri"/>
                <a:sym typeface="Calibri"/>
              </a:rPr>
              <a:t>Tempo: 5-10 minutos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 </a:t>
            </a:r>
            <a:endParaRPr sz="2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rgbClr val="000000"/>
              </a:solidFill>
              <a:latin typeface="Calibri"/>
              <a:ea typeface="Calibri"/>
              <a:cs typeface="Calibri"/>
              <a:sym typeface="Calibri"/>
            </a:endParaRPr>
          </a:p>
        </p:txBody>
      </p:sp>
      <p:pic>
        <p:nvPicPr>
          <p:cNvPr id="541" name="Google Shape;541;p30"/>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542" name="Google Shape;542;p30"/>
          <p:cNvPicPr preferRelativeResize="0"/>
          <p:nvPr/>
        </p:nvPicPr>
        <p:blipFill rotWithShape="1">
          <a:blip r:embed="rId7">
            <a:alphaModFix/>
          </a:blip>
          <a:srcRect/>
          <a:stretch/>
        </p:blipFill>
        <p:spPr>
          <a:xfrm>
            <a:off x="7026200" y="2153325"/>
            <a:ext cx="1174050" cy="1174050"/>
          </a:xfrm>
          <a:prstGeom prst="rect">
            <a:avLst/>
          </a:prstGeom>
          <a:noFill/>
          <a:ln>
            <a:noFill/>
          </a:ln>
        </p:spPr>
      </p:pic>
      <p:pic>
        <p:nvPicPr>
          <p:cNvPr id="543" name="Google Shape;543;p30"/>
          <p:cNvPicPr preferRelativeResize="0"/>
          <p:nvPr/>
        </p:nvPicPr>
        <p:blipFill rotWithShape="1">
          <a:blip r:embed="rId8">
            <a:alphaModFix/>
          </a:blip>
          <a:srcRect/>
          <a:stretch/>
        </p:blipFill>
        <p:spPr>
          <a:xfrm>
            <a:off x="1562400" y="3609825"/>
            <a:ext cx="700700" cy="700700"/>
          </a:xfrm>
          <a:prstGeom prst="rect">
            <a:avLst/>
          </a:prstGeom>
          <a:noFill/>
          <a:ln>
            <a:noFill/>
          </a:ln>
        </p:spPr>
      </p:pic>
    </p:spTree>
  </p:cSld>
  <p:clrMapOvr>
    <a:masterClrMapping/>
  </p:clrMapOvr>
  <p:transition>
    <p:push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31"/>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0" name="Google Shape;550;p31"/>
          <p:cNvSpPr txBox="1">
            <a:spLocks noGrp="1"/>
          </p:cNvSpPr>
          <p:nvPr>
            <p:ph type="ctrTitle"/>
          </p:nvPr>
        </p:nvSpPr>
        <p:spPr>
          <a:xfrm>
            <a:off x="412849" y="483525"/>
            <a:ext cx="8417401"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3.1      Quais são os serviços mais populares? – Carteiras Digitais</a:t>
            </a:r>
            <a:endParaRPr sz="2400">
              <a:solidFill>
                <a:schemeClr val="lt1"/>
              </a:solidFill>
            </a:endParaRPr>
          </a:p>
        </p:txBody>
      </p:sp>
      <p:sp>
        <p:nvSpPr>
          <p:cNvPr id="551" name="Google Shape;551;p31"/>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31</a:t>
            </a:r>
            <a:endParaRPr sz="1400" b="0" i="0" u="none" strike="noStrike" cap="none">
              <a:solidFill>
                <a:srgbClr val="000000"/>
              </a:solidFill>
              <a:latin typeface="Arial"/>
              <a:ea typeface="Arial"/>
              <a:cs typeface="Arial"/>
              <a:sym typeface="Arial"/>
            </a:endParaRPr>
          </a:p>
        </p:txBody>
      </p:sp>
      <p:pic>
        <p:nvPicPr>
          <p:cNvPr id="552" name="Google Shape;552;p31"/>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553" name="Google Shape;553;p31"/>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554" name="Google Shape;554;p31"/>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555" name="Google Shape;555;p31"/>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556" name="Google Shape;556;p31"/>
          <p:cNvSpPr txBox="1"/>
          <p:nvPr/>
        </p:nvSpPr>
        <p:spPr>
          <a:xfrm>
            <a:off x="539550" y="1419625"/>
            <a:ext cx="7632900" cy="34470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1. Carteiras digitais (Exemplo: PayPal, Apple pay, Google Wallet)</a:t>
            </a:r>
            <a:endParaRPr sz="14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chemeClr val="dk1"/>
              </a:buClr>
              <a:buSzPts val="1100"/>
              <a:buFont typeface="Arial"/>
              <a:buNone/>
            </a:pPr>
            <a:r>
              <a:rPr lang="en-US" sz="1600" b="0" i="0" u="none" strike="noStrike" cap="none">
                <a:solidFill>
                  <a:schemeClr val="dk1"/>
                </a:solidFill>
                <a:latin typeface="Calibri"/>
                <a:ea typeface="Calibri"/>
                <a:cs typeface="Calibri"/>
                <a:sym typeface="Calibri"/>
              </a:rPr>
              <a:t>Uma </a:t>
            </a:r>
            <a:r>
              <a:rPr lang="en-US" sz="1600" b="1" i="0" u="none" strike="noStrike" cap="none">
                <a:solidFill>
                  <a:schemeClr val="dk1"/>
                </a:solidFill>
                <a:latin typeface="Calibri"/>
                <a:ea typeface="Calibri"/>
                <a:cs typeface="Calibri"/>
                <a:sym typeface="Calibri"/>
              </a:rPr>
              <a:t>carteira digital</a:t>
            </a:r>
            <a:r>
              <a:rPr lang="en-US" sz="1600" b="0" i="0" u="none" strike="noStrike" cap="none">
                <a:solidFill>
                  <a:schemeClr val="dk1"/>
                </a:solidFill>
                <a:latin typeface="Calibri"/>
                <a:ea typeface="Calibri"/>
                <a:cs typeface="Calibri"/>
                <a:sym typeface="Calibri"/>
              </a:rPr>
              <a:t>,  também conhecida como e-</a:t>
            </a:r>
            <a:r>
              <a:rPr lang="en-US" sz="1600" b="1" i="0" u="none" strike="noStrike" cap="none">
                <a:solidFill>
                  <a:schemeClr val="dk1"/>
                </a:solidFill>
                <a:latin typeface="Calibri"/>
                <a:ea typeface="Calibri"/>
                <a:cs typeface="Calibri"/>
                <a:sym typeface="Calibri"/>
              </a:rPr>
              <a:t>carteira</a:t>
            </a:r>
            <a:r>
              <a:rPr lang="en-US" sz="1600" b="0" i="0" u="none" strike="noStrike" cap="none">
                <a:solidFill>
                  <a:schemeClr val="dk1"/>
                </a:solidFill>
                <a:latin typeface="Calibri"/>
                <a:ea typeface="Calibri"/>
                <a:cs typeface="Calibri"/>
                <a:sym typeface="Calibri"/>
              </a:rPr>
              <a:t> ou carteira móvel, é uma versão digital de uma carteira física que permite aos utilizadores armazenar, gerir e gastar o seu dinheiro eletronicamente. Algumas das carteiras digitais mais populares incluem </a:t>
            </a:r>
            <a:r>
              <a:rPr lang="en-US" sz="1600" b="1" i="0" u="none" strike="noStrike" cap="none">
                <a:solidFill>
                  <a:schemeClr val="dk1"/>
                </a:solidFill>
                <a:latin typeface="Calibri"/>
                <a:ea typeface="Calibri"/>
                <a:cs typeface="Calibri"/>
                <a:sym typeface="Calibri"/>
              </a:rPr>
              <a:t>PayPal, Apple Pay e Google Wallet</a:t>
            </a:r>
            <a:r>
              <a:rPr lang="en-US" sz="1600" b="0" i="0" u="none" strike="noStrike" cap="none">
                <a:solidFill>
                  <a:schemeClr val="dk1"/>
                </a:solidFill>
                <a:latin typeface="Calibri"/>
                <a:ea typeface="Calibri"/>
                <a:cs typeface="Calibri"/>
                <a:sym typeface="Calibri"/>
              </a:rPr>
              <a:t>.</a:t>
            </a:r>
            <a:endParaRPr sz="1600" b="0" i="0" u="none" strike="noStrike" cap="none">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chemeClr val="dk1"/>
              </a:buClr>
              <a:buSzPts val="11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600"/>
              </a:spcBef>
              <a:spcAft>
                <a:spcPts val="0"/>
              </a:spcAft>
              <a:buClr>
                <a:srgbClr val="000000"/>
              </a:buClr>
              <a:buSzPts val="1100"/>
              <a:buFont typeface="Arial"/>
              <a:buNone/>
            </a:pP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200"/>
              <a:buFont typeface="Arial"/>
              <a:buNone/>
            </a:pPr>
            <a:r>
              <a:rPr lang="en-US" sz="2200" b="0" i="0" u="none" strike="noStrike" cap="none">
                <a:solidFill>
                  <a:schemeClr val="dk1"/>
                </a:solidFill>
                <a:latin typeface="Calibri"/>
                <a:ea typeface="Calibri"/>
                <a:cs typeface="Calibri"/>
                <a:sym typeface="Calibri"/>
              </a:rPr>
              <a:t>O utilizador cria uma conta que está ligada à sua conta bancária. Quando pretende comprar algo, introduz os dados da sua conta ou utiliza a sua impressão digital para autorizar o pagamento. </a:t>
            </a:r>
            <a:endParaRPr sz="2200" b="0" i="0" u="none" strike="noStrike" cap="none">
              <a:solidFill>
                <a:schemeClr val="dk1"/>
              </a:solidFill>
              <a:latin typeface="Calibri"/>
              <a:ea typeface="Calibri"/>
              <a:cs typeface="Calibri"/>
              <a:sym typeface="Calibri"/>
            </a:endParaRPr>
          </a:p>
        </p:txBody>
      </p:sp>
      <p:pic>
        <p:nvPicPr>
          <p:cNvPr id="557" name="Google Shape;557;p31"/>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558" name="Google Shape;558;p31"/>
          <p:cNvPicPr preferRelativeResize="0"/>
          <p:nvPr/>
        </p:nvPicPr>
        <p:blipFill rotWithShape="1">
          <a:blip r:embed="rId7">
            <a:alphaModFix/>
          </a:blip>
          <a:srcRect/>
          <a:stretch/>
        </p:blipFill>
        <p:spPr>
          <a:xfrm>
            <a:off x="8324104" y="1875674"/>
            <a:ext cx="674094" cy="419436"/>
          </a:xfrm>
          <a:prstGeom prst="rect">
            <a:avLst/>
          </a:prstGeom>
          <a:noFill/>
          <a:ln>
            <a:noFill/>
          </a:ln>
        </p:spPr>
      </p:pic>
      <p:pic>
        <p:nvPicPr>
          <p:cNvPr id="559" name="Google Shape;559;p31"/>
          <p:cNvPicPr preferRelativeResize="0"/>
          <p:nvPr/>
        </p:nvPicPr>
        <p:blipFill rotWithShape="1">
          <a:blip r:embed="rId8">
            <a:alphaModFix/>
          </a:blip>
          <a:srcRect/>
          <a:stretch/>
        </p:blipFill>
        <p:spPr>
          <a:xfrm>
            <a:off x="8390164" y="1438124"/>
            <a:ext cx="541965" cy="423178"/>
          </a:xfrm>
          <a:prstGeom prst="rect">
            <a:avLst/>
          </a:prstGeom>
          <a:noFill/>
          <a:ln>
            <a:noFill/>
          </a:ln>
        </p:spPr>
      </p:pic>
      <p:pic>
        <p:nvPicPr>
          <p:cNvPr id="560" name="Google Shape;560;p31"/>
          <p:cNvPicPr preferRelativeResize="0"/>
          <p:nvPr/>
        </p:nvPicPr>
        <p:blipFill rotWithShape="1">
          <a:blip r:embed="rId9">
            <a:alphaModFix/>
          </a:blip>
          <a:srcRect/>
          <a:stretch/>
        </p:blipFill>
        <p:spPr>
          <a:xfrm>
            <a:off x="8400672" y="2416672"/>
            <a:ext cx="444440" cy="350175"/>
          </a:xfrm>
          <a:prstGeom prst="rect">
            <a:avLst/>
          </a:prstGeom>
          <a:noFill/>
          <a:ln>
            <a:noFill/>
          </a:ln>
        </p:spPr>
      </p:pic>
    </p:spTree>
  </p:cSld>
  <p:clrMapOvr>
    <a:masterClrMapping/>
  </p:clrMapOvr>
  <p:transition>
    <p:push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32"/>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7" name="Google Shape;567;p32"/>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3.1   PayPal</a:t>
            </a:r>
            <a:endParaRPr sz="2400">
              <a:solidFill>
                <a:schemeClr val="lt1"/>
              </a:solidFill>
            </a:endParaRPr>
          </a:p>
        </p:txBody>
      </p:sp>
      <p:sp>
        <p:nvSpPr>
          <p:cNvPr id="568" name="Google Shape;568;p32"/>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32</a:t>
            </a:r>
            <a:endParaRPr sz="1400" b="0" i="0" u="none" strike="noStrike" cap="none">
              <a:solidFill>
                <a:srgbClr val="000000"/>
              </a:solidFill>
              <a:latin typeface="Arial"/>
              <a:ea typeface="Arial"/>
              <a:cs typeface="Arial"/>
              <a:sym typeface="Arial"/>
            </a:endParaRPr>
          </a:p>
        </p:txBody>
      </p:sp>
      <p:pic>
        <p:nvPicPr>
          <p:cNvPr id="569" name="Google Shape;569;p32"/>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570" name="Google Shape;570;p32"/>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571" name="Google Shape;571;p32"/>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572" name="Google Shape;572;p32"/>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573" name="Google Shape;573;p32"/>
          <p:cNvSpPr txBox="1"/>
          <p:nvPr/>
        </p:nvSpPr>
        <p:spPr>
          <a:xfrm>
            <a:off x="520775" y="1715288"/>
            <a:ext cx="8168100" cy="3170058"/>
          </a:xfrm>
          <a:prstGeom prst="rect">
            <a:avLst/>
          </a:prstGeom>
          <a:noFill/>
          <a:ln>
            <a:noFill/>
          </a:ln>
        </p:spPr>
        <p:txBody>
          <a:bodyPr spcFirstLastPara="1" wrap="square" lIns="91425" tIns="45700" rIns="91425" bIns="45700" anchor="t" anchorCtr="0">
            <a:spAutoFit/>
          </a:bodyPr>
          <a:lstStyle/>
          <a:p>
            <a:pPr marL="457200" marR="0" lvl="0" indent="-355600" algn="l" rtl="0">
              <a:lnSpc>
                <a:spcPct val="100000"/>
              </a:lnSpc>
              <a:spcBef>
                <a:spcPts val="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O PayPal é um pouco diferente do Apple Pay e do Google Pay por algumas razões:</a:t>
            </a:r>
            <a:endParaRPr sz="2000" b="0" i="0" u="none" strike="noStrike" cap="none">
              <a:solidFill>
                <a:srgbClr val="000000"/>
              </a:solidFill>
              <a:latin typeface="Calibri"/>
              <a:ea typeface="Calibri"/>
              <a:cs typeface="Calibri"/>
              <a:sym typeface="Calibri"/>
            </a:endParaRPr>
          </a:p>
          <a:p>
            <a:pPr marL="914400" marR="0" lvl="1" indent="-355600" algn="l" rtl="0">
              <a:lnSpc>
                <a:spcPct val="100000"/>
              </a:lnSpc>
              <a:spcBef>
                <a:spcPts val="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pode transferir dinheiro diretamente para as pessoas</a:t>
            </a:r>
            <a:endParaRPr/>
          </a:p>
          <a:p>
            <a:pPr marL="914400" marR="0" lvl="1" indent="-355600" algn="l" rtl="0">
              <a:lnSpc>
                <a:spcPct val="100000"/>
              </a:lnSpc>
              <a:spcBef>
                <a:spcPts val="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também pode utilizá-lo através de um navegador como o Chrome ou o Edge</a:t>
            </a:r>
            <a:endParaRPr sz="2000" b="0" i="0" u="none" strike="noStrike" cap="none">
              <a:solidFill>
                <a:srgbClr val="000000"/>
              </a:solidFill>
              <a:latin typeface="Calibri"/>
              <a:ea typeface="Calibri"/>
              <a:cs typeface="Calibri"/>
              <a:sym typeface="Calibri"/>
            </a:endParaRPr>
          </a:p>
          <a:p>
            <a:pPr marL="914400" marR="0" lvl="1" indent="-355600" algn="l" rtl="0">
              <a:lnSpc>
                <a:spcPct val="100000"/>
              </a:lnSpc>
              <a:spcBef>
                <a:spcPts val="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pode associá-lo à sua conta bancária em vez de ao seu cartão de débito ou de crédito</a:t>
            </a:r>
            <a:endParaRPr sz="2000" b="0" i="0" u="none" strike="noStrike" cap="none">
              <a:solidFill>
                <a:srgbClr val="000000"/>
              </a:solidFill>
              <a:latin typeface="Calibri"/>
              <a:ea typeface="Calibri"/>
              <a:cs typeface="Calibri"/>
              <a:sym typeface="Calibri"/>
            </a:endParaRPr>
          </a:p>
          <a:p>
            <a:pPr marL="914400" marR="0" lvl="1" indent="-228600" algn="l" rtl="0">
              <a:lnSpc>
                <a:spcPct val="100000"/>
              </a:lnSpc>
              <a:spcBef>
                <a:spcPts val="0"/>
              </a:spcBef>
              <a:spcAft>
                <a:spcPts val="0"/>
              </a:spcAft>
              <a:buClr>
                <a:srgbClr val="000000"/>
              </a:buClr>
              <a:buSzPts val="2000"/>
              <a:buFont typeface="Calibri"/>
              <a:buNone/>
            </a:pPr>
            <a:endParaRPr sz="20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Calibri"/>
              <a:ea typeface="Calibri"/>
              <a:cs typeface="Calibri"/>
              <a:sym typeface="Calibri"/>
            </a:endParaRPr>
          </a:p>
        </p:txBody>
      </p:sp>
      <p:pic>
        <p:nvPicPr>
          <p:cNvPr id="574" name="Google Shape;574;p32"/>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575" name="Google Shape;575;p32"/>
          <p:cNvPicPr preferRelativeResize="0"/>
          <p:nvPr/>
        </p:nvPicPr>
        <p:blipFill rotWithShape="1">
          <a:blip r:embed="rId7">
            <a:alphaModFix/>
          </a:blip>
          <a:srcRect/>
          <a:stretch/>
        </p:blipFill>
        <p:spPr>
          <a:xfrm>
            <a:off x="2334675" y="769335"/>
            <a:ext cx="1800300" cy="580415"/>
          </a:xfrm>
          <a:prstGeom prst="rect">
            <a:avLst/>
          </a:prstGeom>
          <a:noFill/>
          <a:ln>
            <a:noFill/>
          </a:ln>
        </p:spPr>
      </p:pic>
      <p:pic>
        <p:nvPicPr>
          <p:cNvPr id="576" name="Google Shape;576;p32"/>
          <p:cNvPicPr preferRelativeResize="0"/>
          <p:nvPr/>
        </p:nvPicPr>
        <p:blipFill rotWithShape="1">
          <a:blip r:embed="rId8">
            <a:alphaModFix/>
          </a:blip>
          <a:srcRect/>
          <a:stretch/>
        </p:blipFill>
        <p:spPr>
          <a:xfrm>
            <a:off x="169550" y="2465000"/>
            <a:ext cx="914400" cy="914400"/>
          </a:xfrm>
          <a:prstGeom prst="rect">
            <a:avLst/>
          </a:prstGeom>
          <a:noFill/>
          <a:ln>
            <a:noFill/>
          </a:ln>
        </p:spPr>
      </p:pic>
    </p:spTree>
  </p:cSld>
  <p:clrMapOvr>
    <a:masterClrMapping/>
  </p:clrMapOvr>
  <p:transition>
    <p:push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33"/>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83" name="Google Shape;583;p33"/>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3.1   PayPal</a:t>
            </a:r>
            <a:endParaRPr sz="2400">
              <a:solidFill>
                <a:schemeClr val="lt1"/>
              </a:solidFill>
            </a:endParaRPr>
          </a:p>
        </p:txBody>
      </p:sp>
      <p:sp>
        <p:nvSpPr>
          <p:cNvPr id="584" name="Google Shape;584;p33"/>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33</a:t>
            </a:r>
            <a:endParaRPr sz="1400" b="0" i="0" u="none" strike="noStrike" cap="none">
              <a:solidFill>
                <a:srgbClr val="000000"/>
              </a:solidFill>
              <a:latin typeface="Arial"/>
              <a:ea typeface="Arial"/>
              <a:cs typeface="Arial"/>
              <a:sym typeface="Arial"/>
            </a:endParaRPr>
          </a:p>
        </p:txBody>
      </p:sp>
      <p:pic>
        <p:nvPicPr>
          <p:cNvPr id="585" name="Google Shape;585;p33"/>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586" name="Google Shape;586;p33"/>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587" name="Google Shape;587;p33"/>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588" name="Google Shape;588;p33"/>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589" name="Google Shape;589;p33"/>
          <p:cNvSpPr txBox="1"/>
          <p:nvPr/>
        </p:nvSpPr>
        <p:spPr>
          <a:xfrm>
            <a:off x="85344" y="1347550"/>
            <a:ext cx="8570706" cy="3770223"/>
          </a:xfrm>
          <a:prstGeom prst="rect">
            <a:avLst/>
          </a:prstGeom>
          <a:noFill/>
          <a:ln>
            <a:noFill/>
          </a:ln>
        </p:spPr>
        <p:txBody>
          <a:bodyPr spcFirstLastPara="1" wrap="square" lIns="91425" tIns="45700" rIns="91425" bIns="45700" anchor="t" anchorCtr="0">
            <a:spAutoFit/>
          </a:bodyPr>
          <a:lstStyle/>
          <a:p>
            <a:pPr marL="457200" marR="0" lvl="0" indent="-349250" algn="l" rtl="0">
              <a:lnSpc>
                <a:spcPct val="100000"/>
              </a:lnSpc>
              <a:spcBef>
                <a:spcPts val="0"/>
              </a:spcBef>
              <a:spcAft>
                <a:spcPts val="0"/>
              </a:spcAft>
              <a:buClr>
                <a:srgbClr val="000000"/>
              </a:buClr>
              <a:buSzPts val="1900"/>
              <a:buFont typeface="Calibri"/>
              <a:buChar char="●"/>
            </a:pPr>
            <a:r>
              <a:rPr lang="en-US" sz="1900" b="0" i="0" u="none" strike="noStrike" cap="none">
                <a:solidFill>
                  <a:srgbClr val="000000"/>
                </a:solidFill>
                <a:latin typeface="Calibri"/>
                <a:ea typeface="Calibri"/>
                <a:cs typeface="Calibri"/>
                <a:sym typeface="Calibri"/>
              </a:rPr>
              <a:t>No entanto, normalmente não pode pagar em lojas através de NFC; tem de digitalizar um código QR do PayPal ou utilizar o Google Pay, que tem de estar ligado à sua conta PayPal</a:t>
            </a:r>
            <a:endParaRPr sz="1900" b="0" i="0" u="none" strike="noStrike" cap="none">
              <a:solidFill>
                <a:srgbClr val="000000"/>
              </a:solidFill>
              <a:latin typeface="Calibri"/>
              <a:ea typeface="Calibri"/>
              <a:cs typeface="Calibri"/>
              <a:sym typeface="Calibri"/>
            </a:endParaRPr>
          </a:p>
          <a:p>
            <a:pPr marL="457200" marR="0" lvl="0" indent="-349250" algn="l" rtl="0">
              <a:lnSpc>
                <a:spcPct val="100000"/>
              </a:lnSpc>
              <a:spcBef>
                <a:spcPts val="0"/>
              </a:spcBef>
              <a:spcAft>
                <a:spcPts val="0"/>
              </a:spcAft>
              <a:buClr>
                <a:srgbClr val="000000"/>
              </a:buClr>
              <a:buSzPts val="1900"/>
              <a:buFont typeface="Calibri"/>
              <a:buChar char="●"/>
            </a:pPr>
            <a:r>
              <a:rPr lang="en-US" sz="1900" b="0" i="0" u="none" strike="noStrike" cap="none">
                <a:solidFill>
                  <a:srgbClr val="000000"/>
                </a:solidFill>
                <a:latin typeface="Calibri"/>
                <a:ea typeface="Calibri"/>
                <a:cs typeface="Calibri"/>
                <a:sym typeface="Calibri"/>
              </a:rPr>
              <a:t>É necessário ter uma conta bancária online configurada para poder utilizar o PayPal</a:t>
            </a:r>
            <a:endParaRPr sz="19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Calibri"/>
                <a:ea typeface="Calibri"/>
                <a:cs typeface="Calibri"/>
                <a:sym typeface="Calibri"/>
              </a:rPr>
              <a:t>Conselhos práticos:</a:t>
            </a:r>
            <a:endParaRPr/>
          </a:p>
          <a:p>
            <a:pPr marL="457200" marR="0" lvl="0" indent="-349250" algn="l" rtl="0">
              <a:lnSpc>
                <a:spcPct val="100000"/>
              </a:lnSpc>
              <a:spcBef>
                <a:spcPts val="0"/>
              </a:spcBef>
              <a:spcAft>
                <a:spcPts val="0"/>
              </a:spcAft>
              <a:buClr>
                <a:srgbClr val="000000"/>
              </a:buClr>
              <a:buSzPts val="1900"/>
              <a:buFont typeface="Calibri"/>
              <a:buChar char="●"/>
            </a:pPr>
            <a:r>
              <a:rPr lang="en-US" sz="1900" b="0" i="0" u="none" strike="noStrike" cap="none">
                <a:solidFill>
                  <a:srgbClr val="000000"/>
                </a:solidFill>
                <a:latin typeface="Calibri"/>
                <a:ea typeface="Calibri"/>
                <a:cs typeface="Calibri"/>
                <a:sym typeface="Calibri"/>
              </a:rPr>
              <a:t>O PayPal é muito conveniente para pagar online porque é amplamente aceite</a:t>
            </a:r>
            <a:endParaRPr sz="1900" b="0" i="0" u="none" strike="noStrike" cap="none">
              <a:solidFill>
                <a:srgbClr val="000000"/>
              </a:solidFill>
              <a:latin typeface="Calibri"/>
              <a:ea typeface="Calibri"/>
              <a:cs typeface="Calibri"/>
              <a:sym typeface="Calibri"/>
            </a:endParaRPr>
          </a:p>
          <a:p>
            <a:pPr marL="457200" marR="0" lvl="0" indent="-349250" algn="l" rtl="0">
              <a:lnSpc>
                <a:spcPct val="100000"/>
              </a:lnSpc>
              <a:spcBef>
                <a:spcPts val="0"/>
              </a:spcBef>
              <a:spcAft>
                <a:spcPts val="0"/>
              </a:spcAft>
              <a:buClr>
                <a:srgbClr val="000000"/>
              </a:buClr>
              <a:buSzPts val="1900"/>
              <a:buFont typeface="Calibri"/>
              <a:buChar char="●"/>
            </a:pPr>
            <a:r>
              <a:rPr lang="en-US" sz="1900" b="0" i="0" u="none" strike="noStrike" cap="none">
                <a:solidFill>
                  <a:srgbClr val="000000"/>
                </a:solidFill>
                <a:latin typeface="Calibri"/>
                <a:ea typeface="Calibri"/>
                <a:cs typeface="Calibri"/>
                <a:sym typeface="Calibri"/>
              </a:rPr>
              <a:t>Muitas vezes, existe uma opção chamada "PayPal Express checkout", em que não é necessário introduzir o endereço, porque a loja online obtém simplesmente as informações do PayPal</a:t>
            </a:r>
            <a:endParaRPr sz="19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900"/>
              <a:buFont typeface="Arial"/>
              <a:buNone/>
            </a:pPr>
            <a:r>
              <a:rPr lang="en-US" sz="1900" b="1" i="0" u="none" strike="noStrike" cap="none">
                <a:solidFill>
                  <a:srgbClr val="000000"/>
                </a:solidFill>
                <a:latin typeface="Calibri"/>
                <a:ea typeface="Calibri"/>
                <a:cs typeface="Calibri"/>
                <a:sym typeface="Calibri"/>
              </a:rPr>
              <a:t>Nota: Na secção 5.1, falaremos sobre como criar uma conta PayPal.</a:t>
            </a:r>
            <a:endParaRPr sz="1900" b="1" i="0" u="none" strike="noStrike" cap="none">
              <a:solidFill>
                <a:srgbClr val="000000"/>
              </a:solidFill>
              <a:latin typeface="Calibri"/>
              <a:ea typeface="Calibri"/>
              <a:cs typeface="Calibri"/>
              <a:sym typeface="Calibri"/>
            </a:endParaRPr>
          </a:p>
        </p:txBody>
      </p:sp>
      <p:pic>
        <p:nvPicPr>
          <p:cNvPr id="590" name="Google Shape;590;p33"/>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591" name="Google Shape;591;p33"/>
          <p:cNvPicPr preferRelativeResize="0"/>
          <p:nvPr/>
        </p:nvPicPr>
        <p:blipFill rotWithShape="1">
          <a:blip r:embed="rId7">
            <a:alphaModFix/>
          </a:blip>
          <a:srcRect/>
          <a:stretch/>
        </p:blipFill>
        <p:spPr>
          <a:xfrm>
            <a:off x="2334675" y="769335"/>
            <a:ext cx="1800300" cy="580415"/>
          </a:xfrm>
          <a:prstGeom prst="rect">
            <a:avLst/>
          </a:prstGeom>
          <a:noFill/>
          <a:ln>
            <a:noFill/>
          </a:ln>
        </p:spPr>
      </p:pic>
    </p:spTree>
  </p:cSld>
  <p:clrMapOvr>
    <a:masterClrMapping/>
  </p:clrMapOvr>
  <p:transition>
    <p:push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34"/>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98" name="Google Shape;598;p34"/>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3.1   Apple Pay/ Wallet Apple</a:t>
            </a:r>
            <a:endParaRPr sz="2400">
              <a:solidFill>
                <a:schemeClr val="lt1"/>
              </a:solidFill>
            </a:endParaRPr>
          </a:p>
        </p:txBody>
      </p:sp>
      <p:sp>
        <p:nvSpPr>
          <p:cNvPr id="599" name="Google Shape;599;p34"/>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34</a:t>
            </a:r>
            <a:endParaRPr sz="1400" b="0" i="0" u="none" strike="noStrike" cap="none">
              <a:solidFill>
                <a:srgbClr val="000000"/>
              </a:solidFill>
              <a:latin typeface="Arial"/>
              <a:ea typeface="Arial"/>
              <a:cs typeface="Arial"/>
              <a:sym typeface="Arial"/>
            </a:endParaRPr>
          </a:p>
        </p:txBody>
      </p:sp>
      <p:pic>
        <p:nvPicPr>
          <p:cNvPr id="600" name="Google Shape;600;p34"/>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601" name="Google Shape;601;p34"/>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02" name="Google Shape;602;p34"/>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603" name="Google Shape;603;p34"/>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604" name="Google Shape;604;p34"/>
          <p:cNvSpPr txBox="1"/>
          <p:nvPr/>
        </p:nvSpPr>
        <p:spPr>
          <a:xfrm>
            <a:off x="539500" y="1413250"/>
            <a:ext cx="7632900" cy="35393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rgbClr val="000000"/>
              </a:solidFill>
              <a:latin typeface="Calibri"/>
              <a:ea typeface="Calibri"/>
              <a:cs typeface="Calibri"/>
              <a:sym typeface="Calibri"/>
            </a:endParaRPr>
          </a:p>
          <a:p>
            <a:pPr marL="457200" marR="0" lvl="0" indent="-355600" algn="l" rtl="0">
              <a:lnSpc>
                <a:spcPct val="100000"/>
              </a:lnSpc>
              <a:spcBef>
                <a:spcPts val="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A Apple Wallet é uma carteira digital que pode ser utilizada exclusivamente em dispositivos da Apple, como o iPhone ou o Apple Watch</a:t>
            </a:r>
            <a:endParaRPr sz="2000" b="0" i="0" u="none" strike="noStrike" cap="none">
              <a:solidFill>
                <a:srgbClr val="000000"/>
              </a:solidFill>
              <a:latin typeface="Calibri"/>
              <a:ea typeface="Calibri"/>
              <a:cs typeface="Calibri"/>
              <a:sym typeface="Calibri"/>
            </a:endParaRPr>
          </a:p>
          <a:p>
            <a:pPr marL="457200" marR="0" lvl="0" indent="-355600" algn="l" rtl="0">
              <a:lnSpc>
                <a:spcPct val="100000"/>
              </a:lnSpc>
              <a:spcBef>
                <a:spcPts val="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O serviço chama-se Apple Pay e a aplicação onde configura o serviço chama-se Apple Wallet</a:t>
            </a:r>
            <a:endParaRPr sz="2000" b="0" i="0" u="none" strike="noStrike" cap="none">
              <a:solidFill>
                <a:srgbClr val="000000"/>
              </a:solidFill>
              <a:latin typeface="Calibri"/>
              <a:ea typeface="Calibri"/>
              <a:cs typeface="Calibri"/>
              <a:sym typeface="Calibri"/>
            </a:endParaRPr>
          </a:p>
          <a:p>
            <a:pPr marL="457200" marR="0" lvl="0" indent="-355600" algn="l" rtl="0">
              <a:lnSpc>
                <a:spcPct val="100000"/>
              </a:lnSpc>
              <a:spcBef>
                <a:spcPts val="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Só pode utilizar o Apple Pay se associar um cartão de crédito ou de débito à sua Apple Wallet</a:t>
            </a:r>
            <a:endParaRPr sz="2000" b="0" i="0" u="none" strike="noStrike" cap="none">
              <a:solidFill>
                <a:srgbClr val="000000"/>
              </a:solidFill>
              <a:latin typeface="Calibri"/>
              <a:ea typeface="Calibri"/>
              <a:cs typeface="Calibri"/>
              <a:sym typeface="Calibri"/>
            </a:endParaRPr>
          </a:p>
          <a:p>
            <a:pPr marL="457200" marR="0" lvl="0" indent="-355600" algn="l" rtl="0">
              <a:lnSpc>
                <a:spcPct val="100000"/>
              </a:lnSpc>
              <a:spcBef>
                <a:spcPts val="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Pode ser prático no dia a dia para pagar em lojas através de NFC</a:t>
            </a:r>
            <a:endParaRPr sz="20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Nota: Na secção 5.1 falaremos sobre como configurar um Apple Pay.</a:t>
            </a:r>
            <a:endParaRPr sz="2000" b="0" i="0" u="none" strike="noStrike" cap="none">
              <a:solidFill>
                <a:srgbClr val="000000"/>
              </a:solidFill>
              <a:latin typeface="Calibri"/>
              <a:ea typeface="Calibri"/>
              <a:cs typeface="Calibri"/>
              <a:sym typeface="Calibri"/>
            </a:endParaRPr>
          </a:p>
        </p:txBody>
      </p:sp>
      <p:pic>
        <p:nvPicPr>
          <p:cNvPr id="605" name="Google Shape;605;p34"/>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606" name="Google Shape;606;p34"/>
          <p:cNvPicPr preferRelativeResize="0"/>
          <p:nvPr/>
        </p:nvPicPr>
        <p:blipFill rotWithShape="1">
          <a:blip r:embed="rId7">
            <a:alphaModFix/>
          </a:blip>
          <a:srcRect/>
          <a:stretch/>
        </p:blipFill>
        <p:spPr>
          <a:xfrm>
            <a:off x="602050" y="1413250"/>
            <a:ext cx="660150" cy="679300"/>
          </a:xfrm>
          <a:prstGeom prst="rect">
            <a:avLst/>
          </a:prstGeom>
          <a:noFill/>
          <a:ln>
            <a:noFill/>
          </a:ln>
        </p:spPr>
      </p:pic>
      <p:pic>
        <p:nvPicPr>
          <p:cNvPr id="607" name="Google Shape;607;p34"/>
          <p:cNvPicPr preferRelativeResize="0"/>
          <p:nvPr/>
        </p:nvPicPr>
        <p:blipFill rotWithShape="1">
          <a:blip r:embed="rId8">
            <a:alphaModFix/>
          </a:blip>
          <a:srcRect/>
          <a:stretch/>
        </p:blipFill>
        <p:spPr>
          <a:xfrm>
            <a:off x="1846625" y="1502250"/>
            <a:ext cx="1325100" cy="618375"/>
          </a:xfrm>
          <a:prstGeom prst="rect">
            <a:avLst/>
          </a:prstGeom>
          <a:noFill/>
          <a:ln>
            <a:noFill/>
          </a:ln>
        </p:spPr>
      </p:pic>
    </p:spTree>
  </p:cSld>
  <p:clrMapOvr>
    <a:masterClrMapping/>
  </p:clrMapOvr>
  <p:transition>
    <p:push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3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14" name="Google Shape;614;p35"/>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3.1  O que é a NFC?</a:t>
            </a:r>
            <a:endParaRPr sz="2400">
              <a:solidFill>
                <a:schemeClr val="lt1"/>
              </a:solidFill>
            </a:endParaRPr>
          </a:p>
        </p:txBody>
      </p:sp>
      <p:sp>
        <p:nvSpPr>
          <p:cNvPr id="615" name="Google Shape;615;p3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35</a:t>
            </a:r>
            <a:endParaRPr sz="1400" b="0" i="0" u="none" strike="noStrike" cap="none">
              <a:solidFill>
                <a:srgbClr val="000000"/>
              </a:solidFill>
              <a:latin typeface="Arial"/>
              <a:ea typeface="Arial"/>
              <a:cs typeface="Arial"/>
              <a:sym typeface="Arial"/>
            </a:endParaRPr>
          </a:p>
        </p:txBody>
      </p:sp>
      <p:pic>
        <p:nvPicPr>
          <p:cNvPr id="616" name="Google Shape;616;p35"/>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617" name="Google Shape;617;p3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18" name="Google Shape;618;p35"/>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619" name="Google Shape;619;p35"/>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620" name="Google Shape;620;p35"/>
          <p:cNvSpPr txBox="1"/>
          <p:nvPr/>
        </p:nvSpPr>
        <p:spPr>
          <a:xfrm>
            <a:off x="539550" y="1419625"/>
            <a:ext cx="7632900" cy="2896907"/>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1200"/>
              </a:spcBef>
              <a:spcAft>
                <a:spcPts val="0"/>
              </a:spcAft>
              <a:buClr>
                <a:srgbClr val="000000"/>
              </a:buClr>
              <a:buSzPts val="1100"/>
              <a:buFont typeface="Arial"/>
              <a:buNone/>
            </a:pPr>
            <a:r>
              <a:rPr lang="en-US" sz="1900" b="0" i="0" u="none" strike="noStrike" cap="none">
                <a:solidFill>
                  <a:schemeClr val="dk1"/>
                </a:solidFill>
                <a:latin typeface="Calibri"/>
                <a:ea typeface="Calibri"/>
                <a:cs typeface="Calibri"/>
                <a:sym typeface="Calibri"/>
              </a:rPr>
              <a:t>NFC = Near Field Communication - é uma tecnologia presente nos telemóveis mais recentes que, entre outras coisas, permite pagar sem contacto. </a:t>
            </a:r>
            <a:endParaRPr sz="1900" b="0" i="0" u="none" strike="noStrike" cap="none">
              <a:solidFill>
                <a:schemeClr val="dk1"/>
              </a:solidFill>
              <a:latin typeface="Calibri"/>
              <a:ea typeface="Calibri"/>
              <a:cs typeface="Calibri"/>
              <a:sym typeface="Calibri"/>
            </a:endParaRPr>
          </a:p>
          <a:p>
            <a:pPr marL="0" marR="0" lvl="0" indent="0" algn="just" rtl="0">
              <a:lnSpc>
                <a:spcPct val="115000"/>
              </a:lnSpc>
              <a:spcBef>
                <a:spcPts val="1200"/>
              </a:spcBef>
              <a:spcAft>
                <a:spcPts val="0"/>
              </a:spcAft>
              <a:buClr>
                <a:srgbClr val="000000"/>
              </a:buClr>
              <a:buSzPts val="1100"/>
              <a:buFont typeface="Arial"/>
              <a:buNone/>
            </a:pPr>
            <a:r>
              <a:rPr lang="en-US" sz="1900" b="0" i="0" u="none" strike="noStrike" cap="none">
                <a:solidFill>
                  <a:schemeClr val="dk1"/>
                </a:solidFill>
                <a:latin typeface="Calibri"/>
                <a:ea typeface="Calibri"/>
                <a:cs typeface="Calibri"/>
                <a:sym typeface="Calibri"/>
              </a:rPr>
              <a:t>Está disponível em muitas lojas, como supermercados.		</a:t>
            </a:r>
            <a:endParaRPr sz="1900" b="0" i="0" u="none" strike="noStrike" cap="none">
              <a:solidFill>
                <a:schemeClr val="dk1"/>
              </a:solidFill>
              <a:latin typeface="Calibri"/>
              <a:ea typeface="Calibri"/>
              <a:cs typeface="Calibri"/>
              <a:sym typeface="Calibri"/>
            </a:endParaRPr>
          </a:p>
          <a:p>
            <a:pPr marL="0" marR="0" lvl="0" indent="0" algn="just" rtl="0">
              <a:lnSpc>
                <a:spcPct val="115000"/>
              </a:lnSpc>
              <a:spcBef>
                <a:spcPts val="1200"/>
              </a:spcBef>
              <a:spcAft>
                <a:spcPts val="0"/>
              </a:spcAft>
              <a:buClr>
                <a:srgbClr val="000000"/>
              </a:buClr>
              <a:buSzPts val="1100"/>
              <a:buFont typeface="Arial"/>
              <a:buNone/>
            </a:pPr>
            <a:r>
              <a:rPr lang="en-US" sz="1900" b="0" i="0" u="none" strike="noStrike" cap="none">
                <a:solidFill>
                  <a:schemeClr val="dk1"/>
                </a:solidFill>
                <a:latin typeface="Calibri"/>
                <a:ea typeface="Calibri"/>
                <a:cs typeface="Calibri"/>
                <a:sym typeface="Calibri"/>
              </a:rPr>
              <a:t>Pode reconhecer a disponibilidade através de um sinal semelhante a este -&gt;</a:t>
            </a:r>
            <a:endParaRPr sz="1900" b="0" i="0" u="none" strike="noStrike" cap="none">
              <a:solidFill>
                <a:schemeClr val="dk1"/>
              </a:solidFill>
              <a:latin typeface="Calibri"/>
              <a:ea typeface="Calibri"/>
              <a:cs typeface="Calibri"/>
              <a:sym typeface="Calibri"/>
            </a:endParaRPr>
          </a:p>
          <a:p>
            <a:pPr marL="0" marR="0" lvl="0" indent="0" algn="just" rtl="0">
              <a:lnSpc>
                <a:spcPct val="115000"/>
              </a:lnSpc>
              <a:spcBef>
                <a:spcPts val="1200"/>
              </a:spcBef>
              <a:spcAft>
                <a:spcPts val="1200"/>
              </a:spcAft>
              <a:buClr>
                <a:srgbClr val="000000"/>
              </a:buClr>
              <a:buSzPts val="1100"/>
              <a:buFont typeface="Arial"/>
              <a:buNone/>
            </a:pPr>
            <a:r>
              <a:rPr lang="en-US" sz="2000" b="1" i="0" u="none" strike="noStrike" cap="none">
                <a:solidFill>
                  <a:schemeClr val="dk1"/>
                </a:solidFill>
                <a:latin typeface="Calibri"/>
                <a:ea typeface="Calibri"/>
                <a:cs typeface="Calibri"/>
                <a:sym typeface="Calibri"/>
              </a:rPr>
              <a:t>Nota: Na secção 5.1, falaremos sobre como utilizar o NFC.</a:t>
            </a:r>
            <a:endParaRPr sz="2200" b="1" i="0" u="none" strike="noStrike" cap="none">
              <a:solidFill>
                <a:srgbClr val="000000"/>
              </a:solidFill>
              <a:latin typeface="Calibri"/>
              <a:ea typeface="Calibri"/>
              <a:cs typeface="Calibri"/>
              <a:sym typeface="Calibri"/>
            </a:endParaRPr>
          </a:p>
        </p:txBody>
      </p:sp>
      <p:pic>
        <p:nvPicPr>
          <p:cNvPr id="621" name="Google Shape;621;p35"/>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622" name="Google Shape;622;p35"/>
          <p:cNvPicPr preferRelativeResize="0"/>
          <p:nvPr/>
        </p:nvPicPr>
        <p:blipFill rotWithShape="1">
          <a:blip r:embed="rId7">
            <a:alphaModFix/>
          </a:blip>
          <a:srcRect/>
          <a:stretch/>
        </p:blipFill>
        <p:spPr>
          <a:xfrm>
            <a:off x="8172400" y="3172953"/>
            <a:ext cx="599747" cy="576000"/>
          </a:xfrm>
          <a:prstGeom prst="rect">
            <a:avLst/>
          </a:prstGeom>
          <a:noFill/>
          <a:ln>
            <a:noFill/>
          </a:ln>
        </p:spPr>
      </p:pic>
      <p:pic>
        <p:nvPicPr>
          <p:cNvPr id="623" name="Google Shape;623;p35"/>
          <p:cNvPicPr preferRelativeResize="0"/>
          <p:nvPr/>
        </p:nvPicPr>
        <p:blipFill rotWithShape="1">
          <a:blip r:embed="rId8">
            <a:alphaModFix/>
          </a:blip>
          <a:srcRect/>
          <a:stretch/>
        </p:blipFill>
        <p:spPr>
          <a:xfrm>
            <a:off x="6840797" y="3947123"/>
            <a:ext cx="1752898" cy="1110500"/>
          </a:xfrm>
          <a:prstGeom prst="rect">
            <a:avLst/>
          </a:prstGeom>
          <a:noFill/>
          <a:ln>
            <a:noFill/>
          </a:ln>
        </p:spPr>
      </p:pic>
    </p:spTree>
  </p:cSld>
  <p:clrMapOvr>
    <a:masterClrMapping/>
  </p:clrMapOvr>
  <p:transition>
    <p:push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36"/>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30" name="Google Shape;630;p36"/>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3.1   Carteira Google </a:t>
            </a:r>
            <a:endParaRPr sz="2400">
              <a:solidFill>
                <a:schemeClr val="lt1"/>
              </a:solidFill>
            </a:endParaRPr>
          </a:p>
        </p:txBody>
      </p:sp>
      <p:sp>
        <p:nvSpPr>
          <p:cNvPr id="631" name="Google Shape;631;p36"/>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36</a:t>
            </a:r>
            <a:endParaRPr sz="1400" b="0" i="0" u="none" strike="noStrike" cap="none">
              <a:solidFill>
                <a:srgbClr val="000000"/>
              </a:solidFill>
              <a:latin typeface="Arial"/>
              <a:ea typeface="Arial"/>
              <a:cs typeface="Arial"/>
              <a:sym typeface="Arial"/>
            </a:endParaRPr>
          </a:p>
        </p:txBody>
      </p:sp>
      <p:pic>
        <p:nvPicPr>
          <p:cNvPr id="632" name="Google Shape;632;p36"/>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633" name="Google Shape;633;p36"/>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34" name="Google Shape;634;p36"/>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635" name="Google Shape;635;p36"/>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636" name="Google Shape;636;p36"/>
          <p:cNvSpPr txBox="1"/>
          <p:nvPr/>
        </p:nvSpPr>
        <p:spPr>
          <a:xfrm>
            <a:off x="539500" y="1413250"/>
            <a:ext cx="7632900" cy="338550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rgbClr val="000000"/>
              </a:solidFill>
              <a:latin typeface="Calibri"/>
              <a:ea typeface="Calibri"/>
              <a:cs typeface="Calibri"/>
              <a:sym typeface="Calibri"/>
            </a:endParaRPr>
          </a:p>
          <a:p>
            <a:pPr marL="457200" marR="0" lvl="0" indent="-355600" algn="l" rtl="0">
              <a:lnSpc>
                <a:spcPct val="100000"/>
              </a:lnSpc>
              <a:spcBef>
                <a:spcPts val="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Funciona basicamente como o Apple Pay/Apple Wallet - apenas com telefones que utilizam o chamado sistema operativo Android = todos os telefones que não são da Apple</a:t>
            </a:r>
            <a:endParaRPr sz="2000" b="0" i="0" u="none" strike="noStrike" cap="none">
              <a:solidFill>
                <a:srgbClr val="000000"/>
              </a:solidFill>
              <a:latin typeface="Calibri"/>
              <a:ea typeface="Calibri"/>
              <a:cs typeface="Calibri"/>
              <a:sym typeface="Calibri"/>
            </a:endParaRPr>
          </a:p>
          <a:p>
            <a:pPr marL="457200" marR="0" lvl="0" indent="-355600" algn="l" rtl="0">
              <a:lnSpc>
                <a:spcPct val="100000"/>
              </a:lnSpc>
              <a:spcBef>
                <a:spcPts val="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O serviço chama-se Google Pay, a aplicação onde se configura o serviço chama-se Google Wallet</a:t>
            </a:r>
            <a:endParaRPr sz="2000" b="0" i="0" u="none" strike="noStrike" cap="none">
              <a:solidFill>
                <a:srgbClr val="000000"/>
              </a:solidFill>
              <a:latin typeface="Calibri"/>
              <a:ea typeface="Calibri"/>
              <a:cs typeface="Calibri"/>
              <a:sym typeface="Calibri"/>
            </a:endParaRPr>
          </a:p>
          <a:p>
            <a:pPr marL="457200" marR="0" lvl="0" indent="-355600" algn="l" rtl="0">
              <a:lnSpc>
                <a:spcPct val="100000"/>
              </a:lnSpc>
              <a:spcBef>
                <a:spcPts val="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Só pode utilizar a Google Wallet se associar um cartão de crédito ou de débito à sua Google Wallet</a:t>
            </a:r>
            <a:endParaRPr sz="2000" b="0" i="0" u="none" strike="noStrike" cap="none">
              <a:solidFill>
                <a:srgbClr val="000000"/>
              </a:solidFill>
              <a:latin typeface="Calibri"/>
              <a:ea typeface="Calibri"/>
              <a:cs typeface="Calibri"/>
              <a:sym typeface="Calibri"/>
            </a:endParaRPr>
          </a:p>
          <a:p>
            <a:pPr marL="457200" marR="0" lvl="0" indent="-355600" algn="l" rtl="0">
              <a:lnSpc>
                <a:spcPct val="100000"/>
              </a:lnSpc>
              <a:spcBef>
                <a:spcPts val="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Pode ser prático no dia a dia para pagar em lojas através de NFC</a:t>
            </a:r>
            <a:endParaRPr/>
          </a:p>
          <a:p>
            <a:pPr marL="457200" marR="0" lvl="0" indent="-228600" algn="l" rtl="0">
              <a:lnSpc>
                <a:spcPct val="100000"/>
              </a:lnSpc>
              <a:spcBef>
                <a:spcPts val="0"/>
              </a:spcBef>
              <a:spcAft>
                <a:spcPts val="0"/>
              </a:spcAft>
              <a:buClr>
                <a:srgbClr val="000000"/>
              </a:buClr>
              <a:buSzPts val="2000"/>
              <a:buFont typeface="Calibri"/>
              <a:buNone/>
            </a:pP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1" i="0" u="none" strike="noStrike" cap="none">
                <a:solidFill>
                  <a:schemeClr val="dk1"/>
                </a:solidFill>
                <a:latin typeface="Calibri"/>
                <a:ea typeface="Calibri"/>
                <a:cs typeface="Calibri"/>
                <a:sym typeface="Calibri"/>
              </a:rPr>
              <a:t>Nota: Na secção 5.1, falaremos sobre como configurar um Google Pay.</a:t>
            </a:r>
            <a:endParaRPr sz="2000" b="0" i="0" u="none" strike="noStrike" cap="none">
              <a:solidFill>
                <a:srgbClr val="000000"/>
              </a:solidFill>
              <a:latin typeface="Calibri"/>
              <a:ea typeface="Calibri"/>
              <a:cs typeface="Calibri"/>
              <a:sym typeface="Calibri"/>
            </a:endParaRPr>
          </a:p>
        </p:txBody>
      </p:sp>
      <p:pic>
        <p:nvPicPr>
          <p:cNvPr id="637" name="Google Shape;637;p36"/>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638" name="Google Shape;638;p36"/>
          <p:cNvPicPr preferRelativeResize="0"/>
          <p:nvPr/>
        </p:nvPicPr>
        <p:blipFill rotWithShape="1">
          <a:blip r:embed="rId7">
            <a:alphaModFix/>
          </a:blip>
          <a:srcRect/>
          <a:stretch/>
        </p:blipFill>
        <p:spPr>
          <a:xfrm>
            <a:off x="5036350" y="674538"/>
            <a:ext cx="775775" cy="770025"/>
          </a:xfrm>
          <a:prstGeom prst="rect">
            <a:avLst/>
          </a:prstGeom>
          <a:noFill/>
          <a:ln>
            <a:noFill/>
          </a:ln>
        </p:spPr>
      </p:pic>
    </p:spTree>
  </p:cSld>
  <p:clrMapOvr>
    <a:masterClrMapping/>
  </p:clrMapOvr>
  <p:transition>
    <p:push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37"/>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45" name="Google Shape;645;p37"/>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3.1      Quais são os serviços mais populares?</a:t>
            </a:r>
            <a:endParaRPr sz="2400">
              <a:solidFill>
                <a:schemeClr val="lt1"/>
              </a:solidFill>
            </a:endParaRPr>
          </a:p>
        </p:txBody>
      </p:sp>
      <p:sp>
        <p:nvSpPr>
          <p:cNvPr id="646" name="Google Shape;646;p37"/>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37</a:t>
            </a:r>
            <a:endParaRPr sz="1400" b="0" i="0" u="none" strike="noStrike" cap="none">
              <a:solidFill>
                <a:srgbClr val="000000"/>
              </a:solidFill>
              <a:latin typeface="Arial"/>
              <a:ea typeface="Arial"/>
              <a:cs typeface="Arial"/>
              <a:sym typeface="Arial"/>
            </a:endParaRPr>
          </a:p>
        </p:txBody>
      </p:sp>
      <p:pic>
        <p:nvPicPr>
          <p:cNvPr id="647" name="Google Shape;647;p37"/>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648" name="Google Shape;648;p37"/>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49" name="Google Shape;649;p37"/>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650" name="Google Shape;650;p37"/>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651" name="Google Shape;651;p37"/>
          <p:cNvSpPr txBox="1"/>
          <p:nvPr/>
        </p:nvSpPr>
        <p:spPr>
          <a:xfrm>
            <a:off x="539550" y="1419625"/>
            <a:ext cx="7632900" cy="21236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2. Banco Online </a:t>
            </a:r>
            <a:endParaRPr sz="22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rgbClr val="000000"/>
                </a:solidFill>
                <a:latin typeface="Calibri"/>
                <a:ea typeface="Calibri"/>
                <a:cs typeface="Calibri"/>
                <a:sym typeface="Calibri"/>
              </a:rPr>
              <a:t>É necessário ter a sua conta ativa para a banca online. Pode utilizar a aplicação ou o sítio Web do seu banco para efetuar transações.</a:t>
            </a:r>
            <a:endParaRPr sz="2200" b="1" i="0" u="none" strike="noStrike" cap="none">
              <a:solidFill>
                <a:srgbClr val="000000"/>
              </a:solidFill>
              <a:latin typeface="Calibri"/>
              <a:ea typeface="Calibri"/>
              <a:cs typeface="Calibri"/>
              <a:sym typeface="Calibri"/>
            </a:endParaRPr>
          </a:p>
        </p:txBody>
      </p:sp>
      <p:pic>
        <p:nvPicPr>
          <p:cNvPr id="652" name="Google Shape;652;p37"/>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653" name="Google Shape;653;p37"/>
          <p:cNvPicPr preferRelativeResize="0"/>
          <p:nvPr/>
        </p:nvPicPr>
        <p:blipFill rotWithShape="1">
          <a:blip r:embed="rId7">
            <a:alphaModFix/>
          </a:blip>
          <a:srcRect/>
          <a:stretch/>
        </p:blipFill>
        <p:spPr>
          <a:xfrm>
            <a:off x="4267625" y="1586025"/>
            <a:ext cx="914400" cy="914400"/>
          </a:xfrm>
          <a:prstGeom prst="rect">
            <a:avLst/>
          </a:prstGeom>
          <a:noFill/>
          <a:ln>
            <a:noFill/>
          </a:ln>
        </p:spPr>
      </p:pic>
    </p:spTree>
  </p:cSld>
  <p:clrMapOvr>
    <a:masterClrMapping/>
  </p:clrMapOvr>
  <p:transition>
    <p:push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pic>
        <p:nvPicPr>
          <p:cNvPr id="659" name="Google Shape;659;p38"/>
          <p:cNvPicPr preferRelativeResize="0"/>
          <p:nvPr/>
        </p:nvPicPr>
        <p:blipFill rotWithShape="1">
          <a:blip r:embed="rId3">
            <a:alphaModFix/>
          </a:blip>
          <a:srcRect/>
          <a:stretch/>
        </p:blipFill>
        <p:spPr>
          <a:xfrm>
            <a:off x="4146820" y="1375520"/>
            <a:ext cx="4765101" cy="3457500"/>
          </a:xfrm>
          <a:prstGeom prst="rect">
            <a:avLst/>
          </a:prstGeom>
          <a:noFill/>
          <a:ln>
            <a:noFill/>
          </a:ln>
        </p:spPr>
      </p:pic>
      <p:sp>
        <p:nvSpPr>
          <p:cNvPr id="660" name="Google Shape;660;p38"/>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61" name="Google Shape;661;p38"/>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3.1 Quais são os serviços mais populares? - Online-Banking</a:t>
            </a:r>
            <a:endParaRPr sz="2400">
              <a:solidFill>
                <a:schemeClr val="lt1"/>
              </a:solidFill>
            </a:endParaRPr>
          </a:p>
        </p:txBody>
      </p:sp>
      <p:sp>
        <p:nvSpPr>
          <p:cNvPr id="662" name="Google Shape;662;p38"/>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38</a:t>
            </a:r>
            <a:endParaRPr sz="1400" b="0" i="0" u="none" strike="noStrike" cap="none">
              <a:solidFill>
                <a:srgbClr val="000000"/>
              </a:solidFill>
              <a:latin typeface="Arial"/>
              <a:ea typeface="Arial"/>
              <a:cs typeface="Arial"/>
              <a:sym typeface="Arial"/>
            </a:endParaRPr>
          </a:p>
        </p:txBody>
      </p:sp>
      <p:pic>
        <p:nvPicPr>
          <p:cNvPr id="663" name="Google Shape;663;p38"/>
          <p:cNvPicPr preferRelativeResize="0"/>
          <p:nvPr/>
        </p:nvPicPr>
        <p:blipFill rotWithShape="1">
          <a:blip r:embed="rId4">
            <a:alphaModFix/>
          </a:blip>
          <a:srcRect/>
          <a:stretch/>
        </p:blipFill>
        <p:spPr>
          <a:xfrm>
            <a:off x="395536" y="161802"/>
            <a:ext cx="1089234" cy="310602"/>
          </a:xfrm>
          <a:prstGeom prst="rect">
            <a:avLst/>
          </a:prstGeom>
          <a:noFill/>
          <a:ln>
            <a:noFill/>
          </a:ln>
        </p:spPr>
      </p:pic>
      <p:sp>
        <p:nvSpPr>
          <p:cNvPr id="664" name="Google Shape;664;p38"/>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65" name="Google Shape;665;p38"/>
          <p:cNvPicPr preferRelativeResize="0"/>
          <p:nvPr/>
        </p:nvPicPr>
        <p:blipFill rotWithShape="1">
          <a:blip r:embed="rId5">
            <a:alphaModFix/>
          </a:blip>
          <a:srcRect/>
          <a:stretch/>
        </p:blipFill>
        <p:spPr>
          <a:xfrm>
            <a:off x="7656207" y="151819"/>
            <a:ext cx="1174044" cy="428821"/>
          </a:xfrm>
          <a:prstGeom prst="rect">
            <a:avLst/>
          </a:prstGeom>
          <a:noFill/>
          <a:ln>
            <a:noFill/>
          </a:ln>
        </p:spPr>
      </p:pic>
      <p:pic>
        <p:nvPicPr>
          <p:cNvPr id="666" name="Google Shape;666;p38"/>
          <p:cNvPicPr preferRelativeResize="0"/>
          <p:nvPr/>
        </p:nvPicPr>
        <p:blipFill rotWithShape="1">
          <a:blip r:embed="rId6">
            <a:alphaModFix/>
          </a:blip>
          <a:srcRect/>
          <a:stretch/>
        </p:blipFill>
        <p:spPr>
          <a:xfrm>
            <a:off x="8172400" y="4707455"/>
            <a:ext cx="350168" cy="350168"/>
          </a:xfrm>
          <a:prstGeom prst="rect">
            <a:avLst/>
          </a:prstGeom>
          <a:noFill/>
          <a:ln>
            <a:noFill/>
          </a:ln>
        </p:spPr>
      </p:pic>
      <p:sp>
        <p:nvSpPr>
          <p:cNvPr id="667" name="Google Shape;667;p38"/>
          <p:cNvSpPr txBox="1"/>
          <p:nvPr/>
        </p:nvSpPr>
        <p:spPr>
          <a:xfrm>
            <a:off x="0" y="1489839"/>
            <a:ext cx="7632900"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Exemplo de ecrã de início de sessão</a:t>
            </a:r>
            <a:endParaRPr sz="2200" b="1" i="0" u="none" strike="noStrike" cap="none">
              <a:solidFill>
                <a:srgbClr val="000000"/>
              </a:solidFill>
              <a:latin typeface="Calibri"/>
              <a:ea typeface="Calibri"/>
              <a:cs typeface="Calibri"/>
              <a:sym typeface="Calibri"/>
            </a:endParaRPr>
          </a:p>
        </p:txBody>
      </p:sp>
      <p:pic>
        <p:nvPicPr>
          <p:cNvPr id="668" name="Google Shape;668;p38"/>
          <p:cNvPicPr preferRelativeResize="0"/>
          <p:nvPr/>
        </p:nvPicPr>
        <p:blipFill rotWithShape="1">
          <a:blip r:embed="rId7">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p39"/>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75" name="Google Shape;675;p39"/>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3.1 Quais são os serviços mais populares?</a:t>
            </a:r>
            <a:endParaRPr sz="2400">
              <a:solidFill>
                <a:schemeClr val="lt1"/>
              </a:solidFill>
            </a:endParaRPr>
          </a:p>
        </p:txBody>
      </p:sp>
      <p:sp>
        <p:nvSpPr>
          <p:cNvPr id="676" name="Google Shape;676;p39"/>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39</a:t>
            </a:r>
            <a:endParaRPr sz="1400" b="0" i="0" u="none" strike="noStrike" cap="none">
              <a:solidFill>
                <a:srgbClr val="000000"/>
              </a:solidFill>
              <a:latin typeface="Arial"/>
              <a:ea typeface="Arial"/>
              <a:cs typeface="Arial"/>
              <a:sym typeface="Arial"/>
            </a:endParaRPr>
          </a:p>
        </p:txBody>
      </p:sp>
      <p:pic>
        <p:nvPicPr>
          <p:cNvPr id="677" name="Google Shape;677;p39"/>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678" name="Google Shape;678;p39"/>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79" name="Google Shape;679;p39"/>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680" name="Google Shape;680;p39"/>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681" name="Google Shape;681;p39"/>
          <p:cNvSpPr txBox="1"/>
          <p:nvPr/>
        </p:nvSpPr>
        <p:spPr>
          <a:xfrm>
            <a:off x="539550" y="1419625"/>
            <a:ext cx="7632900" cy="2124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3. Cartão de Crédito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rgbClr val="000000"/>
                </a:solidFill>
                <a:latin typeface="Calibri"/>
                <a:ea typeface="Calibri"/>
                <a:cs typeface="Calibri"/>
                <a:sym typeface="Calibri"/>
              </a:rPr>
              <a:t>Pode pedir o cartão de crédito ao seu banco ou a outros fornecedores. Permite-lhe pedir dinheiro emprestado ao emissor do cartão até um determinado limite para comprar artigos ou levantar dinheiro.</a:t>
            </a:r>
            <a:endParaRPr sz="2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rgbClr val="000000"/>
              </a:solidFill>
              <a:latin typeface="Calibri"/>
              <a:ea typeface="Calibri"/>
              <a:cs typeface="Calibri"/>
              <a:sym typeface="Calibri"/>
            </a:endParaRPr>
          </a:p>
        </p:txBody>
      </p:sp>
      <p:pic>
        <p:nvPicPr>
          <p:cNvPr id="682" name="Google Shape;682;p39"/>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683" name="Google Shape;683;p39"/>
          <p:cNvPicPr preferRelativeResize="0"/>
          <p:nvPr/>
        </p:nvPicPr>
        <p:blipFill rotWithShape="1">
          <a:blip r:embed="rId7">
            <a:alphaModFix/>
          </a:blip>
          <a:srcRect/>
          <a:stretch/>
        </p:blipFill>
        <p:spPr>
          <a:xfrm>
            <a:off x="715550" y="3275350"/>
            <a:ext cx="2619375" cy="1666875"/>
          </a:xfrm>
          <a:prstGeom prst="rect">
            <a:avLst/>
          </a:prstGeom>
          <a:noFill/>
          <a:ln>
            <a:noFill/>
          </a:ln>
        </p:spPr>
      </p:pic>
      <p:pic>
        <p:nvPicPr>
          <p:cNvPr id="684" name="Google Shape;684;p39"/>
          <p:cNvPicPr preferRelativeResize="0"/>
          <p:nvPr/>
        </p:nvPicPr>
        <p:blipFill rotWithShape="1">
          <a:blip r:embed="rId8">
            <a:alphaModFix/>
          </a:blip>
          <a:srcRect/>
          <a:stretch/>
        </p:blipFill>
        <p:spPr>
          <a:xfrm>
            <a:off x="4528450" y="3342013"/>
            <a:ext cx="2590800" cy="1600200"/>
          </a:xfrm>
          <a:prstGeom prst="rect">
            <a:avLst/>
          </a:prstGeom>
          <a:noFill/>
          <a:ln>
            <a:noFill/>
          </a:ln>
        </p:spPr>
      </p:pic>
    </p:spTree>
  </p:cSld>
  <p:clrMapOvr>
    <a:masterClrMapping/>
  </p:clrMapOvr>
  <p:transition>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4"/>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9" name="Google Shape;139;p4"/>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Quem já utilizou o e-pagamento?</a:t>
            </a:r>
            <a:endParaRPr sz="2400">
              <a:solidFill>
                <a:schemeClr val="lt1"/>
              </a:solidFill>
            </a:endParaRPr>
          </a:p>
        </p:txBody>
      </p:sp>
      <p:sp>
        <p:nvSpPr>
          <p:cNvPr id="140" name="Google Shape;140;p4"/>
          <p:cNvSpPr/>
          <p:nvPr/>
        </p:nvSpPr>
        <p:spPr>
          <a:xfrm>
            <a:off x="0" y="260960"/>
            <a:ext cx="9144000" cy="2308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41" name="Google Shape;141;p4"/>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142" name="Google Shape;142;p4"/>
          <p:cNvPicPr preferRelativeResize="0"/>
          <p:nvPr/>
        </p:nvPicPr>
        <p:blipFill rotWithShape="1">
          <a:blip r:embed="rId4">
            <a:alphaModFix/>
          </a:blip>
          <a:srcRect/>
          <a:stretch/>
        </p:blipFill>
        <p:spPr>
          <a:xfrm>
            <a:off x="8172400" y="4707455"/>
            <a:ext cx="350168" cy="350168"/>
          </a:xfrm>
          <a:prstGeom prst="rect">
            <a:avLst/>
          </a:prstGeom>
          <a:noFill/>
          <a:ln>
            <a:noFill/>
          </a:ln>
        </p:spPr>
      </p:pic>
      <p:graphicFrame>
        <p:nvGraphicFramePr>
          <p:cNvPr id="143" name="Google Shape;143;p4"/>
          <p:cNvGraphicFramePr/>
          <p:nvPr/>
        </p:nvGraphicFramePr>
        <p:xfrm>
          <a:off x="556175" y="1627375"/>
          <a:ext cx="8129925" cy="2142455"/>
        </p:xfrm>
        <a:graphic>
          <a:graphicData uri="http://schemas.openxmlformats.org/drawingml/2006/table">
            <a:tbl>
              <a:tblPr>
                <a:noFill/>
                <a:tableStyleId>{2971DAEB-BB5B-445E-8745-64253B334966}</a:tableStyleId>
              </a:tblPr>
              <a:tblGrid>
                <a:gridCol w="2709975">
                  <a:extLst>
                    <a:ext uri="{9D8B030D-6E8A-4147-A177-3AD203B41FA5}">
                      <a16:colId xmlns:a16="http://schemas.microsoft.com/office/drawing/2014/main" val="20000"/>
                    </a:ext>
                  </a:extLst>
                </a:gridCol>
                <a:gridCol w="2709975">
                  <a:extLst>
                    <a:ext uri="{9D8B030D-6E8A-4147-A177-3AD203B41FA5}">
                      <a16:colId xmlns:a16="http://schemas.microsoft.com/office/drawing/2014/main" val="20001"/>
                    </a:ext>
                  </a:extLst>
                </a:gridCol>
                <a:gridCol w="2709975">
                  <a:extLst>
                    <a:ext uri="{9D8B030D-6E8A-4147-A177-3AD203B41FA5}">
                      <a16:colId xmlns:a16="http://schemas.microsoft.com/office/drawing/2014/main" val="20002"/>
                    </a:ext>
                  </a:extLst>
                </a:gridCol>
              </a:tblGrid>
              <a:tr h="61230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Sim</a:t>
                      </a:r>
                      <a:endParaRPr sz="1400" b="1" u="none" strike="noStrike" cap="none"/>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Gostaria muito de o fazer, mas tenho algumas preocupações.</a:t>
                      </a:r>
                      <a:endParaRPr sz="1400" b="1" u="none" strike="noStrike" cap="none"/>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Não</a:t>
                      </a:r>
                      <a:endParaRPr sz="1400" b="1" u="none" strike="noStrike" cap="none"/>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extLst>
                  <a:ext uri="{0D108BD9-81ED-4DB2-BD59-A6C34878D82A}">
                    <a16:rowId xmlns:a16="http://schemas.microsoft.com/office/drawing/2014/main" val="10000"/>
                  </a:ext>
                </a:extLst>
              </a:tr>
              <a:tr h="13195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144" name="Google Shape;144;p4"/>
          <p:cNvPicPr preferRelativeResize="0"/>
          <p:nvPr/>
        </p:nvPicPr>
        <p:blipFill rotWithShape="1">
          <a:blip r:embed="rId5">
            <a:alphaModFix/>
          </a:blip>
          <a:srcRect/>
          <a:stretch/>
        </p:blipFill>
        <p:spPr>
          <a:xfrm>
            <a:off x="556175" y="260949"/>
            <a:ext cx="1099479" cy="230850"/>
          </a:xfrm>
          <a:prstGeom prst="rect">
            <a:avLst/>
          </a:prstGeom>
          <a:noFill/>
          <a:ln>
            <a:noFill/>
          </a:ln>
        </p:spPr>
      </p:pic>
      <p:sp>
        <p:nvSpPr>
          <p:cNvPr id="145" name="Google Shape;145;p4"/>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4</a:t>
            </a:r>
            <a:endParaRPr sz="1200" b="1" i="0" u="none" strike="noStrike" cap="none">
              <a:solidFill>
                <a:schemeClr val="dk1"/>
              </a:solidFill>
              <a:latin typeface="Calibri"/>
              <a:ea typeface="Calibri"/>
              <a:cs typeface="Calibri"/>
              <a:sym typeface="Calibri"/>
            </a:endParaRPr>
          </a:p>
        </p:txBody>
      </p:sp>
      <p:sp>
        <p:nvSpPr>
          <p:cNvPr id="146" name="Google Shape;146;p4"/>
          <p:cNvSpPr/>
          <p:nvPr/>
        </p:nvSpPr>
        <p:spPr>
          <a:xfrm>
            <a:off x="0" y="0"/>
            <a:ext cx="9144000" cy="0"/>
          </a:xfrm>
          <a:prstGeom prst="rect">
            <a:avLst/>
          </a:prstGeom>
          <a:solidFill>
            <a:srgbClr val="FFFFFF"/>
          </a:soli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transition>
    <p:push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4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91" name="Google Shape;691;p40"/>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3.1 Quais são os serviços mais populares?</a:t>
            </a:r>
            <a:endParaRPr sz="2400">
              <a:solidFill>
                <a:schemeClr val="lt1"/>
              </a:solidFill>
            </a:endParaRPr>
          </a:p>
        </p:txBody>
      </p:sp>
      <p:sp>
        <p:nvSpPr>
          <p:cNvPr id="692" name="Google Shape;692;p4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40</a:t>
            </a:r>
            <a:endParaRPr sz="1400" b="0" i="0" u="none" strike="noStrike" cap="none">
              <a:solidFill>
                <a:srgbClr val="000000"/>
              </a:solidFill>
              <a:latin typeface="Arial"/>
              <a:ea typeface="Arial"/>
              <a:cs typeface="Arial"/>
              <a:sym typeface="Arial"/>
            </a:endParaRPr>
          </a:p>
        </p:txBody>
      </p:sp>
      <p:pic>
        <p:nvPicPr>
          <p:cNvPr id="693" name="Google Shape;693;p40"/>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694" name="Google Shape;694;p4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95" name="Google Shape;695;p40"/>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696" name="Google Shape;696;p40"/>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697" name="Google Shape;697;p40"/>
          <p:cNvSpPr txBox="1"/>
          <p:nvPr/>
        </p:nvSpPr>
        <p:spPr>
          <a:xfrm>
            <a:off x="539550" y="1419625"/>
            <a:ext cx="7632900" cy="17850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4. Cartão de Débito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rgbClr val="000000"/>
                </a:solidFill>
                <a:latin typeface="Calibri"/>
                <a:ea typeface="Calibri"/>
                <a:cs typeface="Calibri"/>
                <a:sym typeface="Calibri"/>
              </a:rPr>
              <a:t>Normalmente, é o cartão que se obtém quando se abre uma conta bancária. Os cartões de débito permitem-lhe gastar dinheiro através do levantamento de fundos que depositou no seu banco.</a:t>
            </a:r>
            <a:endParaRPr sz="2200" b="1" i="0" u="none" strike="noStrike" cap="none">
              <a:solidFill>
                <a:srgbClr val="000000"/>
              </a:solidFill>
              <a:latin typeface="Calibri"/>
              <a:ea typeface="Calibri"/>
              <a:cs typeface="Calibri"/>
              <a:sym typeface="Calibri"/>
            </a:endParaRPr>
          </a:p>
        </p:txBody>
      </p:sp>
      <p:pic>
        <p:nvPicPr>
          <p:cNvPr id="698" name="Google Shape;698;p40"/>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699" name="Google Shape;699;p40"/>
          <p:cNvPicPr preferRelativeResize="0"/>
          <p:nvPr/>
        </p:nvPicPr>
        <p:blipFill rotWithShape="1">
          <a:blip r:embed="rId7">
            <a:alphaModFix/>
          </a:blip>
          <a:srcRect/>
          <a:stretch/>
        </p:blipFill>
        <p:spPr>
          <a:xfrm>
            <a:off x="326212" y="3119301"/>
            <a:ext cx="2562225" cy="1676400"/>
          </a:xfrm>
          <a:prstGeom prst="rect">
            <a:avLst/>
          </a:prstGeom>
          <a:noFill/>
          <a:ln>
            <a:noFill/>
          </a:ln>
        </p:spPr>
      </p:pic>
      <p:sp>
        <p:nvSpPr>
          <p:cNvPr id="700" name="Google Shape;700;p40"/>
          <p:cNvSpPr/>
          <p:nvPr/>
        </p:nvSpPr>
        <p:spPr>
          <a:xfrm>
            <a:off x="199500" y="3236500"/>
            <a:ext cx="507000" cy="2307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01" name="Google Shape;701;p40"/>
          <p:cNvPicPr preferRelativeResize="0"/>
          <p:nvPr/>
        </p:nvPicPr>
        <p:blipFill rotWithShape="1">
          <a:blip r:embed="rId8">
            <a:alphaModFix/>
          </a:blip>
          <a:srcRect/>
          <a:stretch/>
        </p:blipFill>
        <p:spPr>
          <a:xfrm>
            <a:off x="4093450" y="3012863"/>
            <a:ext cx="2382381" cy="1536130"/>
          </a:xfrm>
          <a:prstGeom prst="rect">
            <a:avLst/>
          </a:prstGeom>
          <a:noFill/>
          <a:ln>
            <a:noFill/>
          </a:ln>
        </p:spPr>
      </p:pic>
      <p:sp>
        <p:nvSpPr>
          <p:cNvPr id="702" name="Google Shape;702;p40"/>
          <p:cNvSpPr/>
          <p:nvPr/>
        </p:nvSpPr>
        <p:spPr>
          <a:xfrm>
            <a:off x="5933400" y="3539075"/>
            <a:ext cx="507000" cy="2307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703" name="Google Shape;703;p40"/>
          <p:cNvCxnSpPr/>
          <p:nvPr/>
        </p:nvCxnSpPr>
        <p:spPr>
          <a:xfrm rot="10800000">
            <a:off x="1261395" y="3871250"/>
            <a:ext cx="1839900" cy="1032900"/>
          </a:xfrm>
          <a:prstGeom prst="straightConnector1">
            <a:avLst/>
          </a:prstGeom>
          <a:noFill/>
          <a:ln w="19050" cap="flat" cmpd="sng">
            <a:solidFill>
              <a:schemeClr val="dk1"/>
            </a:solidFill>
            <a:prstDash val="solid"/>
            <a:round/>
            <a:headEnd type="none" w="sm" len="sm"/>
            <a:tailEnd type="triangle" w="med" len="med"/>
          </a:ln>
        </p:spPr>
      </p:cxnSp>
      <p:cxnSp>
        <p:nvCxnSpPr>
          <p:cNvPr id="704" name="Google Shape;704;p40"/>
          <p:cNvCxnSpPr/>
          <p:nvPr/>
        </p:nvCxnSpPr>
        <p:spPr>
          <a:xfrm rot="10800000" flipH="1">
            <a:off x="3453465" y="3837590"/>
            <a:ext cx="2368500" cy="1044900"/>
          </a:xfrm>
          <a:prstGeom prst="straightConnector1">
            <a:avLst/>
          </a:prstGeom>
          <a:noFill/>
          <a:ln w="19050" cap="flat" cmpd="sng">
            <a:solidFill>
              <a:schemeClr val="dk1"/>
            </a:solidFill>
            <a:prstDash val="solid"/>
            <a:round/>
            <a:headEnd type="none" w="sm" len="sm"/>
            <a:tailEnd type="triangle" w="med" len="med"/>
          </a:ln>
        </p:spPr>
      </p:cxnSp>
      <p:sp>
        <p:nvSpPr>
          <p:cNvPr id="705" name="Google Shape;705;p40"/>
          <p:cNvSpPr txBox="1"/>
          <p:nvPr/>
        </p:nvSpPr>
        <p:spPr>
          <a:xfrm>
            <a:off x="1325825" y="4719500"/>
            <a:ext cx="4136100" cy="704778"/>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1200"/>
              </a:spcBef>
              <a:spcAft>
                <a:spcPts val="1200"/>
              </a:spcAft>
              <a:buClr>
                <a:schemeClr val="dk1"/>
              </a:buClr>
              <a:buSzPts val="1100"/>
              <a:buFont typeface="Arial"/>
              <a:buNone/>
            </a:pPr>
            <a:r>
              <a:rPr lang="en-US" sz="1200" b="0" i="0" u="none" strike="noStrike" cap="none">
                <a:solidFill>
                  <a:schemeClr val="dk1"/>
                </a:solidFill>
                <a:latin typeface="Calibri"/>
                <a:ea typeface="Calibri"/>
                <a:cs typeface="Calibri"/>
                <a:sym typeface="Calibri"/>
              </a:rPr>
              <a:t>Indica se um cartão suporta pagamentos sem contacto.</a:t>
            </a:r>
            <a:endParaRPr sz="1400" b="0" i="0" u="none" strike="noStrike" cap="none">
              <a:solidFill>
                <a:srgbClr val="000000"/>
              </a:solidFill>
              <a:latin typeface="Calibri"/>
              <a:ea typeface="Calibri"/>
              <a:cs typeface="Calibri"/>
              <a:sym typeface="Calibri"/>
            </a:endParaRPr>
          </a:p>
        </p:txBody>
      </p:sp>
    </p:spTree>
  </p:cSld>
  <p:clrMapOvr>
    <a:masterClrMapping/>
  </p:clrMapOvr>
  <p:transition>
    <p:push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41"/>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12" name="Google Shape;712;p41"/>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3.1 Quais são os serviços mais populares?</a:t>
            </a:r>
            <a:endParaRPr sz="2400">
              <a:solidFill>
                <a:schemeClr val="lt1"/>
              </a:solidFill>
            </a:endParaRPr>
          </a:p>
        </p:txBody>
      </p:sp>
      <p:sp>
        <p:nvSpPr>
          <p:cNvPr id="713" name="Google Shape;713;p41"/>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41</a:t>
            </a:r>
            <a:endParaRPr sz="1400" b="0" i="0" u="none" strike="noStrike" cap="none">
              <a:solidFill>
                <a:srgbClr val="000000"/>
              </a:solidFill>
              <a:latin typeface="Arial"/>
              <a:ea typeface="Arial"/>
              <a:cs typeface="Arial"/>
              <a:sym typeface="Arial"/>
            </a:endParaRPr>
          </a:p>
        </p:txBody>
      </p:sp>
      <p:pic>
        <p:nvPicPr>
          <p:cNvPr id="714" name="Google Shape;714;p41"/>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715" name="Google Shape;715;p41"/>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716" name="Google Shape;716;p41"/>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717" name="Google Shape;717;p41"/>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718" name="Google Shape;718;p41"/>
          <p:cNvSpPr txBox="1"/>
          <p:nvPr/>
        </p:nvSpPr>
        <p:spPr>
          <a:xfrm>
            <a:off x="539550" y="1419625"/>
            <a:ext cx="7632900" cy="17850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5. Cartões de oferta (Exemplo: Amazon, Netflix, Google Play, Steam)</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200"/>
              <a:buFont typeface="Arial"/>
              <a:buNone/>
            </a:pPr>
            <a:r>
              <a:rPr lang="en-US" sz="2200" b="0" i="0" u="none" strike="noStrike" cap="none">
                <a:solidFill>
                  <a:srgbClr val="000000"/>
                </a:solidFill>
                <a:latin typeface="Calibri"/>
                <a:ea typeface="Calibri"/>
                <a:cs typeface="Calibri"/>
                <a:sym typeface="Calibri"/>
              </a:rPr>
              <a:t>Pode obter cartões de oferta em muitas lojas. Paga por eles e utiliza-os mais tarde para pagar serviços ou bens online, introduzindo um código que recebe com o cartão de oferta.</a:t>
            </a:r>
            <a:endParaRPr sz="2200" b="0" i="0" u="none" strike="noStrike" cap="none">
              <a:solidFill>
                <a:srgbClr val="000000"/>
              </a:solidFill>
              <a:latin typeface="Calibri"/>
              <a:ea typeface="Calibri"/>
              <a:cs typeface="Calibri"/>
              <a:sym typeface="Calibri"/>
            </a:endParaRPr>
          </a:p>
        </p:txBody>
      </p:sp>
      <p:pic>
        <p:nvPicPr>
          <p:cNvPr id="719" name="Google Shape;719;p41"/>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720" name="Google Shape;720;p41"/>
          <p:cNvPicPr preferRelativeResize="0"/>
          <p:nvPr/>
        </p:nvPicPr>
        <p:blipFill rotWithShape="1">
          <a:blip r:embed="rId7">
            <a:alphaModFix/>
          </a:blip>
          <a:srcRect/>
          <a:stretch/>
        </p:blipFill>
        <p:spPr>
          <a:xfrm>
            <a:off x="501816" y="3192840"/>
            <a:ext cx="1651965" cy="1074908"/>
          </a:xfrm>
          <a:prstGeom prst="rect">
            <a:avLst/>
          </a:prstGeom>
          <a:noFill/>
          <a:ln>
            <a:noFill/>
          </a:ln>
        </p:spPr>
      </p:pic>
      <p:pic>
        <p:nvPicPr>
          <p:cNvPr id="721" name="Google Shape;721;p41"/>
          <p:cNvPicPr preferRelativeResize="0"/>
          <p:nvPr/>
        </p:nvPicPr>
        <p:blipFill rotWithShape="1">
          <a:blip r:embed="rId8">
            <a:alphaModFix/>
          </a:blip>
          <a:srcRect/>
          <a:stretch/>
        </p:blipFill>
        <p:spPr>
          <a:xfrm>
            <a:off x="2839345" y="3166809"/>
            <a:ext cx="936665" cy="1259652"/>
          </a:xfrm>
          <a:prstGeom prst="rect">
            <a:avLst/>
          </a:prstGeom>
          <a:noFill/>
          <a:ln>
            <a:noFill/>
          </a:ln>
        </p:spPr>
      </p:pic>
      <p:pic>
        <p:nvPicPr>
          <p:cNvPr id="722" name="Google Shape;722;p41"/>
          <p:cNvPicPr preferRelativeResize="0"/>
          <p:nvPr/>
        </p:nvPicPr>
        <p:blipFill rotWithShape="1">
          <a:blip r:embed="rId9">
            <a:alphaModFix/>
          </a:blip>
          <a:srcRect/>
          <a:stretch/>
        </p:blipFill>
        <p:spPr>
          <a:xfrm>
            <a:off x="5675343" y="3141883"/>
            <a:ext cx="896496" cy="1210137"/>
          </a:xfrm>
          <a:prstGeom prst="rect">
            <a:avLst/>
          </a:prstGeom>
          <a:noFill/>
          <a:ln>
            <a:noFill/>
          </a:ln>
        </p:spPr>
      </p:pic>
      <p:pic>
        <p:nvPicPr>
          <p:cNvPr id="723" name="Google Shape;723;p41"/>
          <p:cNvPicPr preferRelativeResize="0"/>
          <p:nvPr/>
        </p:nvPicPr>
        <p:blipFill rotWithShape="1">
          <a:blip r:embed="rId10">
            <a:alphaModFix/>
          </a:blip>
          <a:srcRect/>
          <a:stretch/>
        </p:blipFill>
        <p:spPr>
          <a:xfrm>
            <a:off x="4376054" y="3094734"/>
            <a:ext cx="880101" cy="1257286"/>
          </a:xfrm>
          <a:prstGeom prst="rect">
            <a:avLst/>
          </a:prstGeom>
          <a:noFill/>
          <a:ln>
            <a:noFill/>
          </a:ln>
        </p:spPr>
      </p:pic>
    </p:spTree>
  </p:cSld>
  <p:clrMapOvr>
    <a:masterClrMapping/>
  </p:clrMapOvr>
  <p:transition>
    <p:push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p42"/>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30" name="Google Shape;730;p42"/>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3.1 Quais são os serviços mais populares?</a:t>
            </a:r>
            <a:endParaRPr sz="2400">
              <a:solidFill>
                <a:schemeClr val="lt1"/>
              </a:solidFill>
            </a:endParaRPr>
          </a:p>
        </p:txBody>
      </p:sp>
      <p:sp>
        <p:nvSpPr>
          <p:cNvPr id="731" name="Google Shape;731;p42"/>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42</a:t>
            </a:r>
            <a:endParaRPr sz="1400" b="0" i="0" u="none" strike="noStrike" cap="none">
              <a:solidFill>
                <a:srgbClr val="000000"/>
              </a:solidFill>
              <a:latin typeface="Arial"/>
              <a:ea typeface="Arial"/>
              <a:cs typeface="Arial"/>
              <a:sym typeface="Arial"/>
            </a:endParaRPr>
          </a:p>
        </p:txBody>
      </p:sp>
      <p:pic>
        <p:nvPicPr>
          <p:cNvPr id="732" name="Google Shape;732;p42"/>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733" name="Google Shape;733;p42"/>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734" name="Google Shape;734;p42"/>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735" name="Google Shape;735;p42"/>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736" name="Google Shape;736;p42"/>
          <p:cNvSpPr txBox="1"/>
          <p:nvPr/>
        </p:nvSpPr>
        <p:spPr>
          <a:xfrm>
            <a:off x="539500" y="1556041"/>
            <a:ext cx="7632900" cy="212361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200"/>
              <a:buFont typeface="Arial"/>
              <a:buNone/>
            </a:pPr>
            <a:r>
              <a:rPr lang="en-US" sz="2200" b="0" i="0" u="none" strike="noStrike" cap="none">
                <a:solidFill>
                  <a:srgbClr val="000000"/>
                </a:solidFill>
                <a:latin typeface="Calibri"/>
                <a:ea typeface="Calibri"/>
                <a:cs typeface="Calibri"/>
                <a:sym typeface="Calibri"/>
              </a:rPr>
              <a:t>Existem muitos outros serviços que são populares em toda a Europa. Quer se trate do </a:t>
            </a:r>
            <a:r>
              <a:rPr lang="en-US" sz="2200" b="1" i="0" u="none" strike="noStrike" cap="none">
                <a:solidFill>
                  <a:srgbClr val="000000"/>
                </a:solidFill>
                <a:latin typeface="Calibri"/>
                <a:ea typeface="Calibri"/>
                <a:cs typeface="Calibri"/>
                <a:sym typeface="Calibri"/>
              </a:rPr>
              <a:t>Amazon Pay </a:t>
            </a:r>
            <a:r>
              <a:rPr lang="en-US" sz="2200" b="0" i="0" u="none" strike="noStrike" cap="none">
                <a:solidFill>
                  <a:srgbClr val="000000"/>
                </a:solidFill>
                <a:latin typeface="Calibri"/>
                <a:ea typeface="Calibri"/>
                <a:cs typeface="Calibri"/>
                <a:sym typeface="Calibri"/>
              </a:rPr>
              <a:t>(carteira digital) </a:t>
            </a:r>
            <a:r>
              <a:rPr lang="en-US" sz="2200" b="1" i="0" u="none" strike="noStrike" cap="none">
                <a:solidFill>
                  <a:srgbClr val="000000"/>
                </a:solidFill>
                <a:latin typeface="Calibri"/>
                <a:ea typeface="Calibri"/>
                <a:cs typeface="Calibri"/>
                <a:sym typeface="Calibri"/>
              </a:rPr>
              <a:t>no Chipre</a:t>
            </a:r>
            <a:r>
              <a:rPr lang="en-US" sz="2200" b="0" i="0" u="none" strike="noStrike" cap="none">
                <a:solidFill>
                  <a:srgbClr val="000000"/>
                </a:solidFill>
                <a:latin typeface="Calibri"/>
                <a:ea typeface="Calibri"/>
                <a:cs typeface="Calibri"/>
                <a:sym typeface="Calibri"/>
              </a:rPr>
              <a:t>, do </a:t>
            </a:r>
            <a:r>
              <a:rPr lang="en-US" sz="2200" b="1" i="0" u="none" strike="noStrike" cap="none">
                <a:solidFill>
                  <a:srgbClr val="000000"/>
                </a:solidFill>
                <a:latin typeface="Calibri"/>
                <a:ea typeface="Calibri"/>
                <a:cs typeface="Calibri"/>
                <a:sym typeface="Calibri"/>
              </a:rPr>
              <a:t>Girocard </a:t>
            </a:r>
            <a:r>
              <a:rPr lang="en-US" sz="2200" b="0" i="0" u="none" strike="noStrike" cap="none">
                <a:solidFill>
                  <a:srgbClr val="000000"/>
                </a:solidFill>
                <a:latin typeface="Calibri"/>
                <a:ea typeface="Calibri"/>
                <a:cs typeface="Calibri"/>
                <a:sym typeface="Calibri"/>
              </a:rPr>
              <a:t>(cartão de débito) ou do </a:t>
            </a:r>
            <a:r>
              <a:rPr lang="en-US" sz="2200" b="1" i="0" u="none" strike="noStrike" cap="none">
                <a:solidFill>
                  <a:srgbClr val="000000"/>
                </a:solidFill>
                <a:latin typeface="Calibri"/>
                <a:ea typeface="Calibri"/>
                <a:cs typeface="Calibri"/>
                <a:sym typeface="Calibri"/>
              </a:rPr>
              <a:t>sofort</a:t>
            </a:r>
            <a:r>
              <a:rPr lang="en-US" sz="2200" b="0" i="0" u="none" strike="noStrike" cap="none">
                <a:solidFill>
                  <a:srgbClr val="000000"/>
                </a:solidFill>
                <a:latin typeface="Calibri"/>
                <a:ea typeface="Calibri"/>
                <a:cs typeface="Calibri"/>
                <a:sym typeface="Calibri"/>
              </a:rPr>
              <a:t> (banco online) </a:t>
            </a:r>
            <a:r>
              <a:rPr lang="en-US" sz="2200" b="1" i="0" u="none" strike="noStrike" cap="none">
                <a:solidFill>
                  <a:srgbClr val="000000"/>
                </a:solidFill>
                <a:latin typeface="Calibri"/>
                <a:ea typeface="Calibri"/>
                <a:cs typeface="Calibri"/>
                <a:sym typeface="Calibri"/>
              </a:rPr>
              <a:t>na Alemanha</a:t>
            </a:r>
            <a:r>
              <a:rPr lang="en-US" sz="2200" b="0" i="0" u="none" strike="noStrike" cap="none">
                <a:solidFill>
                  <a:srgbClr val="000000"/>
                </a:solidFill>
                <a:latin typeface="Calibri"/>
                <a:ea typeface="Calibri"/>
                <a:cs typeface="Calibri"/>
                <a:sym typeface="Calibri"/>
              </a:rPr>
              <a:t> ou do </a:t>
            </a:r>
            <a:r>
              <a:rPr lang="en-US" sz="2200" b="1" i="0" u="none" strike="noStrike" cap="none">
                <a:solidFill>
                  <a:srgbClr val="000000"/>
                </a:solidFill>
                <a:latin typeface="Calibri"/>
                <a:ea typeface="Calibri"/>
                <a:cs typeface="Calibri"/>
                <a:sym typeface="Calibri"/>
              </a:rPr>
              <a:t>Bancomat Pay </a:t>
            </a:r>
            <a:r>
              <a:rPr lang="en-US" sz="2200" b="0" i="0" u="none" strike="noStrike" cap="none">
                <a:solidFill>
                  <a:srgbClr val="000000"/>
                </a:solidFill>
                <a:latin typeface="Calibri"/>
                <a:ea typeface="Calibri"/>
                <a:cs typeface="Calibri"/>
                <a:sym typeface="Calibri"/>
              </a:rPr>
              <a:t>(cartão de débito) </a:t>
            </a:r>
            <a:r>
              <a:rPr lang="en-US" sz="2200" b="1" i="0" u="none" strike="noStrike" cap="none">
                <a:solidFill>
                  <a:srgbClr val="000000"/>
                </a:solidFill>
                <a:latin typeface="Calibri"/>
                <a:ea typeface="Calibri"/>
                <a:cs typeface="Calibri"/>
                <a:sym typeface="Calibri"/>
              </a:rPr>
              <a:t>na Itália</a:t>
            </a:r>
            <a:r>
              <a:rPr lang="en-US" sz="2200" b="0" i="0" u="none" strike="noStrike" cap="none">
                <a:solidFill>
                  <a:srgbClr val="000000"/>
                </a:solidFill>
                <a:latin typeface="Calibri"/>
                <a:ea typeface="Calibri"/>
                <a:cs typeface="Calibri"/>
                <a:sym typeface="Calibri"/>
              </a:rPr>
              <a:t>. Podem ter nomes diferentes. Mas todos funcionam de forma semelhante. </a:t>
            </a:r>
            <a:endParaRPr sz="1400" b="0" i="0" u="none" strike="noStrike" cap="none">
              <a:solidFill>
                <a:srgbClr val="000000"/>
              </a:solidFill>
              <a:latin typeface="Arial"/>
              <a:ea typeface="Arial"/>
              <a:cs typeface="Arial"/>
              <a:sym typeface="Arial"/>
            </a:endParaRPr>
          </a:p>
        </p:txBody>
      </p:sp>
      <p:pic>
        <p:nvPicPr>
          <p:cNvPr id="737" name="Google Shape;737;p42"/>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738" name="Google Shape;738;p42"/>
          <p:cNvPicPr preferRelativeResize="0"/>
          <p:nvPr/>
        </p:nvPicPr>
        <p:blipFill rotWithShape="1">
          <a:blip r:embed="rId7">
            <a:alphaModFix/>
          </a:blip>
          <a:srcRect/>
          <a:stretch/>
        </p:blipFill>
        <p:spPr>
          <a:xfrm>
            <a:off x="1001849" y="4089828"/>
            <a:ext cx="752985" cy="456597"/>
          </a:xfrm>
          <a:prstGeom prst="rect">
            <a:avLst/>
          </a:prstGeom>
          <a:noFill/>
          <a:ln>
            <a:noFill/>
          </a:ln>
        </p:spPr>
      </p:pic>
      <p:pic>
        <p:nvPicPr>
          <p:cNvPr id="739" name="Google Shape;739;p42"/>
          <p:cNvPicPr preferRelativeResize="0"/>
          <p:nvPr/>
        </p:nvPicPr>
        <p:blipFill rotWithShape="1">
          <a:blip r:embed="rId8">
            <a:alphaModFix/>
          </a:blip>
          <a:srcRect/>
          <a:stretch/>
        </p:blipFill>
        <p:spPr>
          <a:xfrm>
            <a:off x="2733983" y="3965472"/>
            <a:ext cx="649570" cy="624025"/>
          </a:xfrm>
          <a:prstGeom prst="rect">
            <a:avLst/>
          </a:prstGeom>
          <a:noFill/>
          <a:ln>
            <a:noFill/>
          </a:ln>
        </p:spPr>
      </p:pic>
      <p:pic>
        <p:nvPicPr>
          <p:cNvPr id="740" name="Google Shape;740;p42"/>
          <p:cNvPicPr preferRelativeResize="0"/>
          <p:nvPr/>
        </p:nvPicPr>
        <p:blipFill rotWithShape="1">
          <a:blip r:embed="rId9">
            <a:alphaModFix/>
          </a:blip>
          <a:srcRect/>
          <a:stretch/>
        </p:blipFill>
        <p:spPr>
          <a:xfrm>
            <a:off x="4029089" y="4034836"/>
            <a:ext cx="1003678" cy="485295"/>
          </a:xfrm>
          <a:prstGeom prst="rect">
            <a:avLst/>
          </a:prstGeom>
          <a:noFill/>
          <a:ln>
            <a:noFill/>
          </a:ln>
        </p:spPr>
      </p:pic>
      <p:pic>
        <p:nvPicPr>
          <p:cNvPr id="741" name="Google Shape;741;p42"/>
          <p:cNvPicPr preferRelativeResize="0"/>
          <p:nvPr/>
        </p:nvPicPr>
        <p:blipFill rotWithShape="1">
          <a:blip r:embed="rId10">
            <a:alphaModFix/>
          </a:blip>
          <a:srcRect/>
          <a:stretch/>
        </p:blipFill>
        <p:spPr>
          <a:xfrm>
            <a:off x="5905729" y="3917367"/>
            <a:ext cx="1327351" cy="672130"/>
          </a:xfrm>
          <a:prstGeom prst="rect">
            <a:avLst/>
          </a:prstGeom>
          <a:noFill/>
          <a:ln>
            <a:noFill/>
          </a:ln>
        </p:spPr>
      </p:pic>
    </p:spTree>
  </p:cSld>
  <p:clrMapOvr>
    <a:masterClrMapping/>
  </p:clrMapOvr>
  <p:transition>
    <p:push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43"/>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48" name="Google Shape;748;p43"/>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3.2      Qual é o sistema de pagamento ideal para mim?</a:t>
            </a:r>
            <a:endParaRPr sz="2400">
              <a:solidFill>
                <a:schemeClr val="lt1"/>
              </a:solidFill>
            </a:endParaRPr>
          </a:p>
        </p:txBody>
      </p:sp>
      <p:sp>
        <p:nvSpPr>
          <p:cNvPr id="749" name="Google Shape;749;p43"/>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43</a:t>
            </a:r>
            <a:endParaRPr sz="1400" b="0" i="0" u="none" strike="noStrike" cap="none">
              <a:solidFill>
                <a:srgbClr val="000000"/>
              </a:solidFill>
              <a:latin typeface="Arial"/>
              <a:ea typeface="Arial"/>
              <a:cs typeface="Arial"/>
              <a:sym typeface="Arial"/>
            </a:endParaRPr>
          </a:p>
        </p:txBody>
      </p:sp>
      <p:pic>
        <p:nvPicPr>
          <p:cNvPr id="750" name="Google Shape;750;p43"/>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751" name="Google Shape;751;p43"/>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752" name="Google Shape;752;p43"/>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753" name="Google Shape;753;p43"/>
          <p:cNvPicPr preferRelativeResize="0"/>
          <p:nvPr/>
        </p:nvPicPr>
        <p:blipFill rotWithShape="1">
          <a:blip r:embed="rId5">
            <a:alphaModFix/>
          </a:blip>
          <a:srcRect/>
          <a:stretch/>
        </p:blipFill>
        <p:spPr>
          <a:xfrm>
            <a:off x="8172400" y="4707455"/>
            <a:ext cx="350168" cy="350168"/>
          </a:xfrm>
          <a:prstGeom prst="rect">
            <a:avLst/>
          </a:prstGeom>
          <a:noFill/>
          <a:ln>
            <a:noFill/>
          </a:ln>
        </p:spPr>
      </p:pic>
      <p:pic>
        <p:nvPicPr>
          <p:cNvPr id="754" name="Google Shape;754;p43"/>
          <p:cNvPicPr preferRelativeResize="0"/>
          <p:nvPr/>
        </p:nvPicPr>
        <p:blipFill rotWithShape="1">
          <a:blip r:embed="rId6">
            <a:alphaModFix/>
          </a:blip>
          <a:srcRect/>
          <a:stretch/>
        </p:blipFill>
        <p:spPr>
          <a:xfrm>
            <a:off x="390412" y="201674"/>
            <a:ext cx="1099479" cy="230850"/>
          </a:xfrm>
          <a:prstGeom prst="rect">
            <a:avLst/>
          </a:prstGeom>
          <a:noFill/>
          <a:ln>
            <a:noFill/>
          </a:ln>
        </p:spPr>
      </p:pic>
      <p:sp>
        <p:nvSpPr>
          <p:cNvPr id="755" name="Google Shape;755;p43"/>
          <p:cNvSpPr txBox="1"/>
          <p:nvPr/>
        </p:nvSpPr>
        <p:spPr>
          <a:xfrm>
            <a:off x="2263094" y="1393730"/>
            <a:ext cx="4065343" cy="44934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Tarefa rápida: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200"/>
              <a:buFont typeface="Arial"/>
              <a:buChar char="•"/>
            </a:pPr>
            <a:r>
              <a:rPr lang="en-US" sz="2200" b="1" i="0" u="none" strike="noStrike" cap="none">
                <a:solidFill>
                  <a:srgbClr val="000000"/>
                </a:solidFill>
                <a:latin typeface="Calibri"/>
                <a:ea typeface="Calibri"/>
                <a:cs typeface="Calibri"/>
                <a:sym typeface="Calibri"/>
              </a:rPr>
              <a:t>Pense </a:t>
            </a:r>
            <a:r>
              <a:rPr lang="en-US" sz="2200" b="0" i="0" u="none" strike="noStrike" cap="none">
                <a:solidFill>
                  <a:srgbClr val="000000"/>
                </a:solidFill>
                <a:latin typeface="Calibri"/>
                <a:ea typeface="Calibri"/>
                <a:cs typeface="Calibri"/>
                <a:sym typeface="Calibri"/>
              </a:rPr>
              <a:t>nos aspetos a ter em conta ao escolher um método de e-pagamento</a:t>
            </a:r>
            <a:r>
              <a:rPr lang="en-US" sz="2200" b="1" i="0" u="none" strike="noStrike" cap="none">
                <a:solidFill>
                  <a:srgbClr val="000000"/>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200"/>
              <a:buFont typeface="Arial"/>
              <a:buChar char="•"/>
            </a:pPr>
            <a:r>
              <a:rPr lang="en-US" sz="2200" b="1" i="0" u="none" strike="noStrike" cap="none">
                <a:solidFill>
                  <a:srgbClr val="000000"/>
                </a:solidFill>
                <a:latin typeface="Calibri"/>
                <a:ea typeface="Calibri"/>
                <a:cs typeface="Calibri"/>
                <a:sym typeface="Calibri"/>
              </a:rPr>
              <a:t>Pergunte a si próprio </a:t>
            </a:r>
            <a:r>
              <a:rPr lang="en-US" sz="2200" b="0" i="0" u="none" strike="noStrike" cap="none">
                <a:solidFill>
                  <a:srgbClr val="000000"/>
                </a:solidFill>
                <a:latin typeface="Calibri"/>
                <a:ea typeface="Calibri"/>
                <a:cs typeface="Calibri"/>
                <a:sym typeface="Calibri"/>
              </a:rPr>
              <a:t>como quer que seja.</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200"/>
              <a:buFont typeface="Arial"/>
              <a:buChar char="•"/>
            </a:pPr>
            <a:r>
              <a:rPr lang="en-US" sz="2200" b="1" i="0" u="none" strike="noStrike" cap="none">
                <a:solidFill>
                  <a:srgbClr val="000000"/>
                </a:solidFill>
                <a:latin typeface="Calibri"/>
                <a:ea typeface="Calibri"/>
                <a:cs typeface="Calibri"/>
                <a:sym typeface="Calibri"/>
              </a:rPr>
              <a:t>Depois compare </a:t>
            </a:r>
            <a:r>
              <a:rPr lang="en-US" sz="2200" b="0" i="0" u="none" strike="noStrike" cap="none">
                <a:solidFill>
                  <a:srgbClr val="000000"/>
                </a:solidFill>
                <a:latin typeface="Calibri"/>
                <a:ea typeface="Calibri"/>
                <a:cs typeface="Calibri"/>
                <a:sym typeface="Calibri"/>
              </a:rPr>
              <a:t>as suas conclusões.</a:t>
            </a:r>
            <a:endParaRPr sz="1400" b="0" i="0" u="none" strike="noStrike" cap="none">
              <a:solidFill>
                <a:srgbClr val="000000"/>
              </a:solidFill>
              <a:latin typeface="Arial"/>
              <a:ea typeface="Arial"/>
              <a:cs typeface="Arial"/>
              <a:sym typeface="Arial"/>
            </a:endParaRPr>
          </a:p>
          <a:p>
            <a:pPr marL="342900" marR="0" lvl="0" indent="-203200" algn="l" rtl="0">
              <a:lnSpc>
                <a:spcPct val="100000"/>
              </a:lnSpc>
              <a:spcBef>
                <a:spcPts val="0"/>
              </a:spcBef>
              <a:spcAft>
                <a:spcPts val="0"/>
              </a:spcAft>
              <a:buClr>
                <a:srgbClr val="000000"/>
              </a:buClr>
              <a:buSzPts val="2200"/>
              <a:buFont typeface="Arial"/>
              <a:buNone/>
            </a:pPr>
            <a:endParaRPr sz="2200" b="1"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200"/>
              <a:buFont typeface="Arial"/>
              <a:buChar char="•"/>
            </a:pPr>
            <a:r>
              <a:rPr lang="en-US" sz="2200" b="1" i="0" u="none" strike="noStrike" cap="none">
                <a:solidFill>
                  <a:srgbClr val="000000"/>
                </a:solidFill>
                <a:latin typeface="Calibri"/>
                <a:ea typeface="Calibri"/>
                <a:cs typeface="Calibri"/>
                <a:sym typeface="Calibri"/>
              </a:rPr>
              <a:t>Tempo: 5-10 minutos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 </a:t>
            </a:r>
            <a:endParaRPr sz="2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rgbClr val="000000"/>
              </a:solidFill>
              <a:latin typeface="Calibri"/>
              <a:ea typeface="Calibri"/>
              <a:cs typeface="Calibri"/>
              <a:sym typeface="Calibri"/>
            </a:endParaRPr>
          </a:p>
        </p:txBody>
      </p:sp>
      <p:pic>
        <p:nvPicPr>
          <p:cNvPr id="756" name="Google Shape;756;p43"/>
          <p:cNvPicPr preferRelativeResize="0"/>
          <p:nvPr/>
        </p:nvPicPr>
        <p:blipFill rotWithShape="1">
          <a:blip r:embed="rId7">
            <a:alphaModFix/>
          </a:blip>
          <a:srcRect/>
          <a:stretch/>
        </p:blipFill>
        <p:spPr>
          <a:xfrm>
            <a:off x="7257998" y="2346325"/>
            <a:ext cx="1041300" cy="1041300"/>
          </a:xfrm>
          <a:prstGeom prst="rect">
            <a:avLst/>
          </a:prstGeom>
          <a:noFill/>
          <a:ln>
            <a:noFill/>
          </a:ln>
        </p:spPr>
      </p:pic>
      <p:pic>
        <p:nvPicPr>
          <p:cNvPr id="757" name="Google Shape;757;p43"/>
          <p:cNvPicPr preferRelativeResize="0"/>
          <p:nvPr/>
        </p:nvPicPr>
        <p:blipFill rotWithShape="1">
          <a:blip r:embed="rId8">
            <a:alphaModFix/>
          </a:blip>
          <a:srcRect/>
          <a:stretch/>
        </p:blipFill>
        <p:spPr>
          <a:xfrm>
            <a:off x="1562400" y="4295625"/>
            <a:ext cx="700700" cy="700700"/>
          </a:xfrm>
          <a:prstGeom prst="rect">
            <a:avLst/>
          </a:prstGeom>
          <a:noFill/>
          <a:ln>
            <a:noFill/>
          </a:ln>
        </p:spPr>
      </p:pic>
    </p:spTree>
  </p:cSld>
  <p:clrMapOvr>
    <a:masterClrMapping/>
  </p:clrMapOvr>
  <p:transition>
    <p:push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p44"/>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64" name="Google Shape;764;p44"/>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3.2 Qual é o sistema de pagamento ideal para mim?</a:t>
            </a:r>
            <a:endParaRPr sz="2400">
              <a:solidFill>
                <a:schemeClr val="lt1"/>
              </a:solidFill>
            </a:endParaRPr>
          </a:p>
        </p:txBody>
      </p:sp>
      <p:sp>
        <p:nvSpPr>
          <p:cNvPr id="765" name="Google Shape;765;p44"/>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44</a:t>
            </a:r>
            <a:endParaRPr sz="1400" b="0" i="0" u="none" strike="noStrike" cap="none">
              <a:solidFill>
                <a:srgbClr val="000000"/>
              </a:solidFill>
              <a:latin typeface="Arial"/>
              <a:ea typeface="Arial"/>
              <a:cs typeface="Arial"/>
              <a:sym typeface="Arial"/>
            </a:endParaRPr>
          </a:p>
        </p:txBody>
      </p:sp>
      <p:pic>
        <p:nvPicPr>
          <p:cNvPr id="766" name="Google Shape;766;p44"/>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767" name="Google Shape;767;p44"/>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768" name="Google Shape;768;p44"/>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769" name="Google Shape;769;p44"/>
          <p:cNvPicPr preferRelativeResize="0"/>
          <p:nvPr/>
        </p:nvPicPr>
        <p:blipFill rotWithShape="1">
          <a:blip r:embed="rId5">
            <a:alphaModFix/>
          </a:blip>
          <a:srcRect/>
          <a:stretch/>
        </p:blipFill>
        <p:spPr>
          <a:xfrm>
            <a:off x="8172400" y="4707455"/>
            <a:ext cx="350168" cy="350168"/>
          </a:xfrm>
          <a:prstGeom prst="rect">
            <a:avLst/>
          </a:prstGeom>
          <a:noFill/>
          <a:ln>
            <a:noFill/>
          </a:ln>
        </p:spPr>
      </p:pic>
      <p:pic>
        <p:nvPicPr>
          <p:cNvPr id="770" name="Google Shape;770;p44"/>
          <p:cNvPicPr preferRelativeResize="0"/>
          <p:nvPr/>
        </p:nvPicPr>
        <p:blipFill rotWithShape="1">
          <a:blip r:embed="rId6">
            <a:alphaModFix/>
          </a:blip>
          <a:srcRect/>
          <a:stretch/>
        </p:blipFill>
        <p:spPr>
          <a:xfrm>
            <a:off x="390412" y="201674"/>
            <a:ext cx="1099479" cy="230850"/>
          </a:xfrm>
          <a:prstGeom prst="rect">
            <a:avLst/>
          </a:prstGeom>
          <a:noFill/>
          <a:ln>
            <a:noFill/>
          </a:ln>
        </p:spPr>
      </p:pic>
      <p:sp>
        <p:nvSpPr>
          <p:cNvPr id="771" name="Google Shape;771;p44"/>
          <p:cNvSpPr txBox="1"/>
          <p:nvPr/>
        </p:nvSpPr>
        <p:spPr>
          <a:xfrm>
            <a:off x="710469" y="1586025"/>
            <a:ext cx="6945600" cy="31700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alibri"/>
                <a:ea typeface="Calibri"/>
                <a:cs typeface="Calibri"/>
                <a:sym typeface="Calibri"/>
              </a:rPr>
              <a:t>Ao escolher um sistema de e-pagamento, deve ter em conta os seguintes aspetos fundamentais:</a:t>
            </a:r>
            <a:endParaRPr sz="1600" b="0" i="0" u="none" strike="noStrike" cap="none">
              <a:solidFill>
                <a:srgbClr val="000000"/>
              </a:solidFill>
              <a:latin typeface="Calibri"/>
              <a:ea typeface="Calibri"/>
              <a:cs typeface="Calibri"/>
              <a:sym typeface="Calibri"/>
            </a:endParaRPr>
          </a:p>
          <a:p>
            <a:pPr marL="342900" marR="0" lvl="0" indent="-342900" algn="ctr" rtl="0">
              <a:lnSpc>
                <a:spcPct val="150000"/>
              </a:lnSpc>
              <a:spcBef>
                <a:spcPts val="0"/>
              </a:spcBef>
              <a:spcAft>
                <a:spcPts val="0"/>
              </a:spcAft>
              <a:buClr>
                <a:srgbClr val="000000"/>
              </a:buClr>
              <a:buSzPts val="1600"/>
              <a:buFont typeface="Arial"/>
              <a:buAutoNum type="arabicPeriod"/>
            </a:pPr>
            <a:r>
              <a:rPr lang="en-US" sz="1600" b="0" i="0" u="none" strike="noStrike" cap="none">
                <a:solidFill>
                  <a:srgbClr val="000000"/>
                </a:solidFill>
                <a:latin typeface="Calibri"/>
                <a:ea typeface="Calibri"/>
                <a:cs typeface="Calibri"/>
                <a:sym typeface="Calibri"/>
              </a:rPr>
              <a:t>Aceitação: 	Escolha um que seja amplamente aceite para ter flexibilidade.</a:t>
            </a:r>
            <a:endParaRPr sz="1600" b="0" i="0" u="none" strike="noStrike" cap="none">
              <a:solidFill>
                <a:srgbClr val="000000"/>
              </a:solidFill>
              <a:latin typeface="Calibri"/>
              <a:ea typeface="Calibri"/>
              <a:cs typeface="Calibri"/>
              <a:sym typeface="Calibri"/>
            </a:endParaRPr>
          </a:p>
          <a:p>
            <a:pPr marL="342900" marR="0" lvl="0" indent="-342900" algn="ctr" rtl="0">
              <a:lnSpc>
                <a:spcPct val="150000"/>
              </a:lnSpc>
              <a:spcBef>
                <a:spcPts val="0"/>
              </a:spcBef>
              <a:spcAft>
                <a:spcPts val="0"/>
              </a:spcAft>
              <a:buClr>
                <a:srgbClr val="000000"/>
              </a:buClr>
              <a:buSzPts val="1600"/>
              <a:buFont typeface="Arial"/>
              <a:buAutoNum type="arabicPeriod"/>
            </a:pPr>
            <a:r>
              <a:rPr lang="en-US" sz="1600" b="0" i="0" u="none" strike="noStrike" cap="none">
                <a:solidFill>
                  <a:srgbClr val="000000"/>
                </a:solidFill>
                <a:latin typeface="Calibri"/>
                <a:ea typeface="Calibri"/>
                <a:cs typeface="Calibri"/>
                <a:sym typeface="Calibri"/>
              </a:rPr>
              <a:t>Conveniência: 	Escolha o sistema de pagamento que lhe seja mais acessível e que se sinta mais confortável a utilizar.</a:t>
            </a:r>
            <a:endParaRPr/>
          </a:p>
          <a:p>
            <a:pPr marL="342900" marR="0" lvl="0" indent="-342900" algn="ctr" rtl="0">
              <a:lnSpc>
                <a:spcPct val="150000"/>
              </a:lnSpc>
              <a:spcBef>
                <a:spcPts val="0"/>
              </a:spcBef>
              <a:spcAft>
                <a:spcPts val="0"/>
              </a:spcAft>
              <a:buClr>
                <a:srgbClr val="000000"/>
              </a:buClr>
              <a:buSzPts val="1600"/>
              <a:buFont typeface="Arial"/>
              <a:buAutoNum type="arabicPeriod"/>
            </a:pPr>
            <a:r>
              <a:rPr lang="en-US" sz="1600" b="0" i="0" u="none" strike="noStrike" cap="none">
                <a:solidFill>
                  <a:srgbClr val="000000"/>
                </a:solidFill>
                <a:latin typeface="Calibri"/>
                <a:ea typeface="Calibri"/>
                <a:cs typeface="Calibri"/>
                <a:sym typeface="Calibri"/>
              </a:rPr>
              <a:t>Taxas e encargos:	 Compare as taxas e os encargos das diferentes opções de e-pagamento para escolher a mais económica para as suas necessidades.</a:t>
            </a:r>
            <a:endParaRPr sz="1600" b="0" i="0" u="none" strike="noStrike" cap="none">
              <a:solidFill>
                <a:srgbClr val="000000"/>
              </a:solidFill>
              <a:latin typeface="Calibri"/>
              <a:ea typeface="Calibri"/>
              <a:cs typeface="Calibri"/>
              <a:sym typeface="Calibri"/>
            </a:endParaRPr>
          </a:p>
          <a:p>
            <a:pPr marL="342900" marR="0" lvl="0" indent="-342900" algn="ctr" rtl="0">
              <a:lnSpc>
                <a:spcPct val="150000"/>
              </a:lnSpc>
              <a:spcBef>
                <a:spcPts val="0"/>
              </a:spcBef>
              <a:spcAft>
                <a:spcPts val="0"/>
              </a:spcAft>
              <a:buClr>
                <a:srgbClr val="000000"/>
              </a:buClr>
              <a:buSzPts val="1600"/>
              <a:buFont typeface="Arial"/>
              <a:buAutoNum type="arabicPeriod"/>
            </a:pPr>
            <a:r>
              <a:rPr lang="en-US" sz="1600" b="0" i="0" u="none" strike="noStrike" cap="none">
                <a:solidFill>
                  <a:srgbClr val="000000"/>
                </a:solidFill>
                <a:latin typeface="Calibri"/>
                <a:ea typeface="Calibri"/>
                <a:cs typeface="Calibri"/>
                <a:sym typeface="Calibri"/>
              </a:rPr>
              <a:t>Segurança:		Escolha um que seja considerado seguro.	</a:t>
            </a:r>
            <a:endParaRPr sz="1600" b="0" i="0" u="none" strike="noStrike" cap="none">
              <a:solidFill>
                <a:srgbClr val="000000"/>
              </a:solidFill>
              <a:latin typeface="Calibri"/>
              <a:ea typeface="Calibri"/>
              <a:cs typeface="Calibri"/>
              <a:sym typeface="Calibri"/>
            </a:endParaRPr>
          </a:p>
        </p:txBody>
      </p:sp>
      <p:pic>
        <p:nvPicPr>
          <p:cNvPr id="772" name="Google Shape;772;p44"/>
          <p:cNvPicPr preferRelativeResize="0"/>
          <p:nvPr/>
        </p:nvPicPr>
        <p:blipFill rotWithShape="1">
          <a:blip r:embed="rId7">
            <a:alphaModFix/>
          </a:blip>
          <a:srcRect/>
          <a:stretch/>
        </p:blipFill>
        <p:spPr>
          <a:xfrm>
            <a:off x="7808469" y="1738425"/>
            <a:ext cx="914400" cy="914400"/>
          </a:xfrm>
          <a:prstGeom prst="rect">
            <a:avLst/>
          </a:prstGeom>
          <a:noFill/>
          <a:ln>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7"/>
        <p:cNvGrpSpPr/>
        <p:nvPr/>
      </p:nvGrpSpPr>
      <p:grpSpPr>
        <a:xfrm>
          <a:off x="0" y="0"/>
          <a:ext cx="0" cy="0"/>
          <a:chOff x="0" y="0"/>
          <a:chExt cx="0" cy="0"/>
        </a:xfrm>
      </p:grpSpPr>
      <p:grpSp>
        <p:nvGrpSpPr>
          <p:cNvPr id="778" name="Google Shape;778;p45"/>
          <p:cNvGrpSpPr/>
          <p:nvPr/>
        </p:nvGrpSpPr>
        <p:grpSpPr>
          <a:xfrm>
            <a:off x="3491883" y="-20537"/>
            <a:ext cx="5626094" cy="4918933"/>
            <a:chOff x="0" y="0"/>
            <a:chExt cx="31038" cy="95810"/>
          </a:xfrm>
        </p:grpSpPr>
        <p:sp>
          <p:nvSpPr>
            <p:cNvPr id="779" name="Google Shape;779;p45"/>
            <p:cNvSpPr/>
            <p:nvPr/>
          </p:nvSpPr>
          <p:spPr>
            <a:xfrm>
              <a:off x="138" y="0"/>
              <a:ext cx="30900" cy="237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780" name="Google Shape;780;p45"/>
            <p:cNvSpPr/>
            <p:nvPr/>
          </p:nvSpPr>
          <p:spPr>
            <a:xfrm>
              <a:off x="0" y="67610"/>
              <a:ext cx="30900" cy="282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sp>
        <p:nvSpPr>
          <p:cNvPr id="781" name="Google Shape;781;p45"/>
          <p:cNvSpPr/>
          <p:nvPr/>
        </p:nvSpPr>
        <p:spPr>
          <a:xfrm>
            <a:off x="3816424" y="260960"/>
            <a:ext cx="5364000" cy="384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lt1"/>
                </a:solidFill>
                <a:latin typeface="Calibri"/>
                <a:ea typeface="Calibri"/>
                <a:cs typeface="Calibri"/>
                <a:sym typeface="Calibri"/>
              </a:rPr>
              <a:t>Project No: 2021-1-DE02-KA220-VET-000030542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782" name="Google Shape;782;p45"/>
          <p:cNvSpPr txBox="1"/>
          <p:nvPr/>
        </p:nvSpPr>
        <p:spPr>
          <a:xfrm>
            <a:off x="1115616" y="3626762"/>
            <a:ext cx="24372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EA535"/>
                </a:solidFill>
                <a:latin typeface="Calibri"/>
                <a:ea typeface="Calibri"/>
                <a:cs typeface="Calibri"/>
                <a:sym typeface="Calibri"/>
              </a:rPr>
              <a:t>Siga-nos no Facebook!</a:t>
            </a:r>
            <a:br>
              <a:rPr lang="en-US" sz="1800" b="1" i="0" u="none" strike="noStrike" cap="none">
                <a:solidFill>
                  <a:srgbClr val="0EA535"/>
                </a:solidFill>
                <a:latin typeface="Calibri"/>
                <a:ea typeface="Calibri"/>
                <a:cs typeface="Calibri"/>
                <a:sym typeface="Calibri"/>
              </a:rPr>
            </a:br>
            <a:br>
              <a:rPr lang="en-US" sz="1800" b="1" i="0" u="none" strike="noStrike" cap="none">
                <a:solidFill>
                  <a:srgbClr val="0EA535"/>
                </a:solidFill>
                <a:latin typeface="Calibri"/>
                <a:ea typeface="Calibri"/>
                <a:cs typeface="Calibri"/>
                <a:sym typeface="Calibri"/>
              </a:rPr>
            </a:br>
            <a:endParaRPr sz="1800" b="0" i="0" u="none" strike="noStrike" cap="none">
              <a:solidFill>
                <a:srgbClr val="0EA535"/>
              </a:solidFill>
              <a:latin typeface="Calibri"/>
              <a:ea typeface="Calibri"/>
              <a:cs typeface="Calibri"/>
              <a:sym typeface="Calibri"/>
            </a:endParaRPr>
          </a:p>
        </p:txBody>
      </p:sp>
      <p:sp>
        <p:nvSpPr>
          <p:cNvPr id="783" name="Google Shape;783;p45"/>
          <p:cNvSpPr/>
          <p:nvPr/>
        </p:nvSpPr>
        <p:spPr>
          <a:xfrm>
            <a:off x="-900608" y="830420"/>
            <a:ext cx="5364000" cy="1446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1F108C"/>
                </a:solidFill>
                <a:latin typeface="Play"/>
                <a:ea typeface="Play"/>
                <a:cs typeface="Play"/>
                <a:sym typeface="Play"/>
              </a:rPr>
              <a:t>Obrigado!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endParaRPr sz="4400" b="1" i="0" u="none" strike="noStrike" cap="none">
              <a:solidFill>
                <a:srgbClr val="1F108C"/>
              </a:solidFill>
              <a:latin typeface="Play"/>
              <a:ea typeface="Play"/>
              <a:cs typeface="Play"/>
              <a:sym typeface="Play"/>
            </a:endParaRPr>
          </a:p>
        </p:txBody>
      </p:sp>
      <p:sp>
        <p:nvSpPr>
          <p:cNvPr id="784" name="Google Shape;784;p45"/>
          <p:cNvSpPr/>
          <p:nvPr/>
        </p:nvSpPr>
        <p:spPr>
          <a:xfrm>
            <a:off x="1497572" y="4782848"/>
            <a:ext cx="4514700" cy="361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dk1"/>
                </a:solidFill>
                <a:latin typeface="Calibri"/>
                <a:ea typeface="Calibri"/>
                <a:cs typeface="Calibri"/>
                <a:sym typeface="Calibri"/>
              </a:rPr>
              <a:t>Project No: 2021-1-IT02-KA220-ADU-000035139</a:t>
            </a:r>
            <a:endParaRPr sz="800" b="0" i="0" u="none" strike="noStrike" cap="none">
              <a:solidFill>
                <a:srgbClr val="5324D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pic>
        <p:nvPicPr>
          <p:cNvPr id="785" name="Google Shape;785;p45"/>
          <p:cNvPicPr preferRelativeResize="0"/>
          <p:nvPr/>
        </p:nvPicPr>
        <p:blipFill rotWithShape="1">
          <a:blip r:embed="rId4">
            <a:alphaModFix/>
          </a:blip>
          <a:srcRect/>
          <a:stretch/>
        </p:blipFill>
        <p:spPr>
          <a:xfrm>
            <a:off x="323528" y="4658303"/>
            <a:ext cx="1174044" cy="428821"/>
          </a:xfrm>
          <a:prstGeom prst="rect">
            <a:avLst/>
          </a:prstGeom>
          <a:noFill/>
          <a:ln>
            <a:noFill/>
          </a:ln>
        </p:spPr>
      </p:pic>
      <p:pic>
        <p:nvPicPr>
          <p:cNvPr id="786" name="Google Shape;786;p45" descr="Qr code&#10;&#10;Description automatically generated"/>
          <p:cNvPicPr preferRelativeResize="0"/>
          <p:nvPr/>
        </p:nvPicPr>
        <p:blipFill rotWithShape="1">
          <a:blip r:embed="rId5">
            <a:alphaModFix/>
          </a:blip>
          <a:srcRect/>
          <a:stretch/>
        </p:blipFill>
        <p:spPr>
          <a:xfrm>
            <a:off x="1086453" y="1771260"/>
            <a:ext cx="2437315" cy="1600980"/>
          </a:xfrm>
          <a:prstGeom prst="rect">
            <a:avLst/>
          </a:prstGeom>
          <a:noFill/>
          <a:ln>
            <a:noFill/>
          </a:ln>
        </p:spPr>
      </p:pic>
      <p:pic>
        <p:nvPicPr>
          <p:cNvPr id="787" name="Google Shape;787;p45"/>
          <p:cNvPicPr preferRelativeResize="0"/>
          <p:nvPr/>
        </p:nvPicPr>
        <p:blipFill rotWithShape="1">
          <a:blip r:embed="rId6">
            <a:alphaModFix/>
          </a:blip>
          <a:srcRect/>
          <a:stretch/>
        </p:blipFill>
        <p:spPr>
          <a:xfrm>
            <a:off x="6335625" y="4504601"/>
            <a:ext cx="2707523" cy="568475"/>
          </a:xfrm>
          <a:prstGeom prst="rect">
            <a:avLst/>
          </a:prstGeom>
          <a:noFill/>
          <a:ln>
            <a:noFill/>
          </a:ln>
        </p:spPr>
      </p:pic>
    </p:spTree>
  </p:cSld>
  <p:clrMapOvr>
    <a:masterClrMapping/>
  </p:clrMapOvr>
  <p:transition>
    <p:push dir="r"/>
  </p:transition>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2"/>
        <p:cNvGrpSpPr/>
        <p:nvPr/>
      </p:nvGrpSpPr>
      <p:grpSpPr>
        <a:xfrm>
          <a:off x="0" y="0"/>
          <a:ext cx="0" cy="0"/>
          <a:chOff x="0" y="0"/>
          <a:chExt cx="0" cy="0"/>
        </a:xfrm>
      </p:grpSpPr>
      <p:sp>
        <p:nvSpPr>
          <p:cNvPr id="793" name="Google Shape;793;p46"/>
          <p:cNvSpPr/>
          <p:nvPr/>
        </p:nvSpPr>
        <p:spPr>
          <a:xfrm>
            <a:off x="0" y="4731990"/>
            <a:ext cx="9144000" cy="411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794" name="Google Shape;794;p46"/>
          <p:cNvGrpSpPr/>
          <p:nvPr/>
        </p:nvGrpSpPr>
        <p:grpSpPr>
          <a:xfrm>
            <a:off x="251520" y="-9534"/>
            <a:ext cx="8919571" cy="5260856"/>
            <a:chOff x="216024" y="-27709"/>
            <a:chExt cx="8919571" cy="5260856"/>
          </a:xfrm>
        </p:grpSpPr>
        <p:sp>
          <p:nvSpPr>
            <p:cNvPr id="795" name="Google Shape;795;p46"/>
            <p:cNvSpPr/>
            <p:nvPr/>
          </p:nvSpPr>
          <p:spPr>
            <a:xfrm>
              <a:off x="3516895" y="-27709"/>
              <a:ext cx="5618700" cy="12207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pic>
          <p:nvPicPr>
            <p:cNvPr id="796" name="Google Shape;796;p46"/>
            <p:cNvPicPr preferRelativeResize="0"/>
            <p:nvPr/>
          </p:nvPicPr>
          <p:blipFill rotWithShape="1">
            <a:blip r:embed="rId4">
              <a:alphaModFix/>
            </a:blip>
            <a:srcRect/>
            <a:stretch/>
          </p:blipFill>
          <p:spPr>
            <a:xfrm>
              <a:off x="6491202" y="4812141"/>
              <a:ext cx="590911" cy="168502"/>
            </a:xfrm>
            <a:prstGeom prst="rect">
              <a:avLst/>
            </a:prstGeom>
            <a:noFill/>
            <a:ln>
              <a:noFill/>
            </a:ln>
          </p:spPr>
        </p:pic>
        <p:sp>
          <p:nvSpPr>
            <p:cNvPr id="797" name="Google Shape;797;p46"/>
            <p:cNvSpPr/>
            <p:nvPr/>
          </p:nvSpPr>
          <p:spPr>
            <a:xfrm>
              <a:off x="216024" y="4842034"/>
              <a:ext cx="3015000" cy="3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1F108C"/>
                  </a:solidFill>
                  <a:latin typeface="Calibri"/>
                  <a:ea typeface="Calibri"/>
                  <a:cs typeface="Calibri"/>
                  <a:sym typeface="Calibri"/>
                </a:rPr>
                <a:t>Project No: </a:t>
              </a:r>
              <a:r>
                <a:rPr lang="en-US" sz="600" b="0" i="0" u="none" strike="noStrike" cap="none">
                  <a:solidFill>
                    <a:srgbClr val="1F108C"/>
                  </a:solidFill>
                  <a:latin typeface="Calibri"/>
                  <a:ea typeface="Calibri"/>
                  <a:cs typeface="Calibri"/>
                  <a:sym typeface="Calibri"/>
                </a:rPr>
                <a:t>2021-1-IT02-KA220-ADU-000035139</a:t>
              </a:r>
              <a:endParaRPr sz="600" b="0" i="0" u="none" strike="noStrike" cap="none">
                <a:solidFill>
                  <a:srgbClr val="1F108C"/>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sp>
          <p:nvSpPr>
            <p:cNvPr id="798" name="Google Shape;798;p46"/>
            <p:cNvSpPr txBox="1"/>
            <p:nvPr/>
          </p:nvSpPr>
          <p:spPr>
            <a:xfrm>
              <a:off x="7056784" y="4786747"/>
              <a:ext cx="1912500" cy="4464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300"/>
                <a:buFont typeface="Arial"/>
                <a:buNone/>
              </a:pPr>
              <a:r>
                <a:rPr lang="en-US" sz="300" b="0" i="0" u="none" strike="noStrike" cap="none">
                  <a:solidFill>
                    <a:srgbClr val="033782"/>
                  </a:solidFill>
                  <a:latin typeface="Calibri"/>
                  <a:ea typeface="Calibri"/>
                  <a:cs typeface="Calibri"/>
                  <a:sym typeface="Calibri"/>
                </a:rPr>
                <a:t>This project has been funded with the support of the European Commission. This publication reflects the views only of the author and the Commission cannot be held responsible for any use which may be made of the information contained therein.</a:t>
              </a:r>
              <a:endParaRPr sz="300" b="0" i="0" u="none" strike="noStrike" cap="none">
                <a:solidFill>
                  <a:srgbClr val="03378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
        <p:nvSpPr>
          <p:cNvPr id="799" name="Google Shape;799;p46"/>
          <p:cNvSpPr txBox="1">
            <a:spLocks noGrp="1"/>
          </p:cNvSpPr>
          <p:nvPr>
            <p:ph type="ctrTitle"/>
          </p:nvPr>
        </p:nvSpPr>
        <p:spPr>
          <a:xfrm>
            <a:off x="5385498" y="1619895"/>
            <a:ext cx="3895800" cy="1102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F108C"/>
              </a:buClr>
              <a:buSzPts val="3600"/>
              <a:buFont typeface="Calibri"/>
              <a:buNone/>
            </a:pPr>
            <a:r>
              <a:rPr lang="en-US" sz="3600" b="1">
                <a:solidFill>
                  <a:srgbClr val="1F108C"/>
                </a:solidFill>
              </a:rPr>
              <a:t>e-pagamento</a:t>
            </a:r>
            <a:endParaRPr sz="3600" b="1">
              <a:solidFill>
                <a:srgbClr val="1F108C"/>
              </a:solidFill>
            </a:endParaRPr>
          </a:p>
        </p:txBody>
      </p:sp>
      <p:sp>
        <p:nvSpPr>
          <p:cNvPr id="800" name="Google Shape;800;p46"/>
          <p:cNvSpPr/>
          <p:nvPr/>
        </p:nvSpPr>
        <p:spPr>
          <a:xfrm>
            <a:off x="1296103" y="4819150"/>
            <a:ext cx="5364000" cy="253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050"/>
              <a:buFont typeface="Arial"/>
              <a:buNone/>
            </a:pPr>
            <a:r>
              <a:rPr lang="en-US" sz="1050" b="0" i="0" u="none" strike="noStrike" cap="none">
                <a:solidFill>
                  <a:srgbClr val="1F108C"/>
                </a:solidFill>
                <a:latin typeface="Calibri"/>
                <a:ea typeface="Calibri"/>
                <a:cs typeface="Calibri"/>
                <a:sym typeface="Calibri"/>
              </a:rPr>
              <a:t>                Developed by Polygonal   |     </a:t>
            </a:r>
            <a:r>
              <a:rPr lang="en-US" sz="900" b="0" i="0" u="none" strike="noStrike" cap="none">
                <a:solidFill>
                  <a:srgbClr val="1F108C"/>
                </a:solidFill>
                <a:latin typeface="Calibri"/>
                <a:ea typeface="Calibri"/>
                <a:cs typeface="Calibri"/>
                <a:sym typeface="Calibri"/>
              </a:rPr>
              <a:t>Dec, 2022</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1F108C"/>
              </a:solidFill>
              <a:latin typeface="Calibri"/>
              <a:ea typeface="Calibri"/>
              <a:cs typeface="Calibri"/>
              <a:sym typeface="Calibri"/>
            </a:endParaRPr>
          </a:p>
        </p:txBody>
      </p:sp>
      <p:sp>
        <p:nvSpPr>
          <p:cNvPr id="801" name="Google Shape;801;p46"/>
          <p:cNvSpPr txBox="1">
            <a:spLocks noGrp="1"/>
          </p:cNvSpPr>
          <p:nvPr>
            <p:ph type="subTitle" idx="1"/>
          </p:nvPr>
        </p:nvSpPr>
        <p:spPr>
          <a:xfrm>
            <a:off x="5275329" y="2895476"/>
            <a:ext cx="3895800" cy="972300"/>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100000"/>
              </a:lnSpc>
              <a:spcBef>
                <a:spcPts val="0"/>
              </a:spcBef>
              <a:spcAft>
                <a:spcPts val="0"/>
              </a:spcAft>
              <a:buClr>
                <a:srgbClr val="1F108C"/>
              </a:buClr>
              <a:buSzPct val="100000"/>
              <a:buNone/>
            </a:pPr>
            <a:r>
              <a:rPr lang="en-US" sz="8000" b="1">
                <a:solidFill>
                  <a:srgbClr val="1F108C"/>
                </a:solidFill>
              </a:rPr>
              <a:t>Lição 4. </a:t>
            </a:r>
            <a:endParaRPr sz="8000" b="1">
              <a:solidFill>
                <a:srgbClr val="1F108C"/>
              </a:solidFill>
            </a:endParaRPr>
          </a:p>
          <a:p>
            <a:pPr marL="0" lvl="0" indent="0" algn="ctr" rtl="0">
              <a:lnSpc>
                <a:spcPct val="100000"/>
              </a:lnSpc>
              <a:spcBef>
                <a:spcPts val="0"/>
              </a:spcBef>
              <a:spcAft>
                <a:spcPts val="0"/>
              </a:spcAft>
              <a:buClr>
                <a:srgbClr val="1F108C"/>
              </a:buClr>
              <a:buSzPct val="100000"/>
              <a:buNone/>
            </a:pPr>
            <a:r>
              <a:rPr lang="en-US" sz="8000" b="1">
                <a:solidFill>
                  <a:srgbClr val="1F108C"/>
                </a:solidFill>
              </a:rPr>
              <a:t>Como é que sei que uma loja online é de confiança?</a:t>
            </a:r>
            <a:endParaRPr sz="7200" b="1">
              <a:solidFill>
                <a:srgbClr val="1F108C"/>
              </a:solidFill>
            </a:endParaRPr>
          </a:p>
          <a:p>
            <a:pPr marL="0" lvl="0" indent="0" algn="ctr" rtl="0">
              <a:lnSpc>
                <a:spcPct val="100000"/>
              </a:lnSpc>
              <a:spcBef>
                <a:spcPts val="280"/>
              </a:spcBef>
              <a:spcAft>
                <a:spcPts val="0"/>
              </a:spcAft>
              <a:buClr>
                <a:srgbClr val="5324D6"/>
              </a:buClr>
              <a:buSzPct val="100000"/>
              <a:buNone/>
            </a:pPr>
            <a:r>
              <a:rPr lang="en-US" sz="5600">
                <a:solidFill>
                  <a:srgbClr val="5324D6"/>
                </a:solidFill>
              </a:rPr>
              <a:t> </a:t>
            </a:r>
            <a:r>
              <a:rPr lang="en-US">
                <a:solidFill>
                  <a:srgbClr val="5324D6"/>
                </a:solidFill>
              </a:rPr>
              <a:t> </a:t>
            </a:r>
            <a:endParaRPr/>
          </a:p>
          <a:p>
            <a:pPr marL="0" lvl="0" indent="0" algn="ctr" rtl="0">
              <a:lnSpc>
                <a:spcPct val="100000"/>
              </a:lnSpc>
              <a:spcBef>
                <a:spcPts val="160"/>
              </a:spcBef>
              <a:spcAft>
                <a:spcPts val="0"/>
              </a:spcAft>
              <a:buClr>
                <a:srgbClr val="5324D6"/>
              </a:buClr>
              <a:buSzPct val="100000"/>
              <a:buNone/>
            </a:pPr>
            <a:r>
              <a:rPr lang="en-US">
                <a:solidFill>
                  <a:srgbClr val="5324D6"/>
                </a:solidFill>
              </a:rPr>
              <a:t> </a:t>
            </a:r>
            <a:endParaRPr/>
          </a:p>
        </p:txBody>
      </p:sp>
      <p:pic>
        <p:nvPicPr>
          <p:cNvPr id="802" name="Google Shape;802;p46" descr="Logo&#10;&#10;Description automatically generated with medium confidence"/>
          <p:cNvPicPr preferRelativeResize="0"/>
          <p:nvPr/>
        </p:nvPicPr>
        <p:blipFill rotWithShape="1">
          <a:blip r:embed="rId5">
            <a:alphaModFix/>
          </a:blip>
          <a:srcRect/>
          <a:stretch/>
        </p:blipFill>
        <p:spPr>
          <a:xfrm>
            <a:off x="6078844" y="-9534"/>
            <a:ext cx="3065157" cy="1354107"/>
          </a:xfrm>
          <a:prstGeom prst="rect">
            <a:avLst/>
          </a:prstGeom>
          <a:noFill/>
          <a:ln>
            <a:noFill/>
          </a:ln>
        </p:spPr>
      </p:pic>
      <p:pic>
        <p:nvPicPr>
          <p:cNvPr id="803" name="Google Shape;803;p46"/>
          <p:cNvPicPr preferRelativeResize="0"/>
          <p:nvPr/>
        </p:nvPicPr>
        <p:blipFill rotWithShape="1">
          <a:blip r:embed="rId6">
            <a:alphaModFix/>
          </a:blip>
          <a:srcRect/>
          <a:stretch/>
        </p:blipFill>
        <p:spPr>
          <a:xfrm>
            <a:off x="6335625" y="4504601"/>
            <a:ext cx="2707523" cy="568475"/>
          </a:xfrm>
          <a:prstGeom prst="rect">
            <a:avLst/>
          </a:prstGeom>
          <a:noFill/>
          <a:ln>
            <a:noFill/>
          </a:ln>
        </p:spPr>
      </p:pic>
      <p:sp>
        <p:nvSpPr>
          <p:cNvPr id="804" name="Google Shape;804;p46"/>
          <p:cNvSpPr txBox="1"/>
          <p:nvPr/>
        </p:nvSpPr>
        <p:spPr>
          <a:xfrm>
            <a:off x="6027375" y="3714375"/>
            <a:ext cx="3000000" cy="939000"/>
          </a:xfrm>
          <a:prstGeom prst="rect">
            <a:avLst/>
          </a:prstGeom>
          <a:noFill/>
          <a:ln>
            <a:noFill/>
          </a:ln>
        </p:spPr>
        <p:txBody>
          <a:bodyPr spcFirstLastPara="1" wrap="square" lIns="91425" tIns="91425" rIns="91425" bIns="91425" anchor="t" anchorCtr="0">
            <a:spAutoFit/>
          </a:bodyPr>
          <a:lstStyle/>
          <a:p>
            <a:pPr marL="0" lvl="0" indent="0" algn="just" rtl="0">
              <a:lnSpc>
                <a:spcPct val="120000"/>
              </a:lnSpc>
              <a:spcBef>
                <a:spcPts val="0"/>
              </a:spcBef>
              <a:spcAft>
                <a:spcPts val="1000"/>
              </a:spcAft>
              <a:buClr>
                <a:schemeClr val="dk1"/>
              </a:buClr>
              <a:buSzPts val="700"/>
              <a:buFont typeface="Arial"/>
              <a:buNone/>
            </a:pPr>
            <a:r>
              <a:rPr lang="en-US" sz="700">
                <a:solidFill>
                  <a:srgbClr val="00005F"/>
                </a:solidFill>
                <a:latin typeface="Open Sans"/>
                <a:ea typeface="Open Sans"/>
                <a:cs typeface="Open Sans"/>
                <a:sym typeface="Open Sans"/>
              </a:rPr>
              <a:t>Financiado pela União Europeia. No entanto, os pontos de vista e opiniões expressos são da exclusiva responsabilidade do(s) autor(es) e não reflectem necessariamente os da União Europeia ou da Agência de Execução relativa à Educação, ao Audiovisual e à Cultura (EACEA). Nem a União Europeia nem a EACEA podem ser responsabilizadas pelas mesmas.</a:t>
            </a:r>
            <a:endParaRPr sz="700" b="0" i="0" u="none" strike="noStrike" cap="none">
              <a:solidFill>
                <a:srgbClr val="00005F"/>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Google Shape;810;p47"/>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11" name="Google Shape;811;p47"/>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4. Como é que sei que uma loja online é de confiança?</a:t>
            </a:r>
            <a:endParaRPr sz="2400">
              <a:solidFill>
                <a:schemeClr val="lt1"/>
              </a:solidFill>
            </a:endParaRPr>
          </a:p>
        </p:txBody>
      </p:sp>
      <p:sp>
        <p:nvSpPr>
          <p:cNvPr id="812" name="Google Shape;812;p47"/>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47</a:t>
            </a:r>
            <a:endParaRPr sz="1400" b="0" i="0" u="none" strike="noStrike" cap="none">
              <a:solidFill>
                <a:srgbClr val="000000"/>
              </a:solidFill>
              <a:latin typeface="Arial"/>
              <a:ea typeface="Arial"/>
              <a:cs typeface="Arial"/>
              <a:sym typeface="Arial"/>
            </a:endParaRPr>
          </a:p>
        </p:txBody>
      </p:sp>
      <p:pic>
        <p:nvPicPr>
          <p:cNvPr id="813" name="Google Shape;813;p47"/>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814" name="Google Shape;814;p47"/>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815" name="Google Shape;815;p47"/>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816" name="Google Shape;816;p47"/>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817" name="Google Shape;817;p47"/>
          <p:cNvSpPr txBox="1"/>
          <p:nvPr/>
        </p:nvSpPr>
        <p:spPr>
          <a:xfrm>
            <a:off x="539550" y="1419625"/>
            <a:ext cx="53223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Debate</a:t>
            </a:r>
            <a:endParaRPr sz="2200" b="1" i="0" u="none" strike="noStrike" cap="none">
              <a:solidFill>
                <a:srgbClr val="000000"/>
              </a:solidFill>
              <a:latin typeface="Calibri"/>
              <a:ea typeface="Calibri"/>
              <a:cs typeface="Calibri"/>
              <a:sym typeface="Calibri"/>
            </a:endParaRPr>
          </a:p>
        </p:txBody>
      </p:sp>
      <p:sp>
        <p:nvSpPr>
          <p:cNvPr id="818" name="Google Shape;818;p47"/>
          <p:cNvSpPr txBox="1"/>
          <p:nvPr/>
        </p:nvSpPr>
        <p:spPr>
          <a:xfrm>
            <a:off x="532102" y="2000549"/>
            <a:ext cx="7704900" cy="163117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000" b="1" i="0" u="none" strike="noStrike" cap="none">
                <a:solidFill>
                  <a:srgbClr val="000000"/>
                </a:solidFill>
                <a:latin typeface="Calibri"/>
                <a:ea typeface="Calibri"/>
                <a:cs typeface="Calibri"/>
                <a:sym typeface="Calibri"/>
              </a:rPr>
              <a:t>Como é que se pode ter a certeza de que uma loja online é de confiança?</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Faça um </a:t>
            </a:r>
            <a:r>
              <a:rPr lang="en-US" sz="2000" b="1" i="0" u="none" strike="noStrike" cap="none">
                <a:solidFill>
                  <a:srgbClr val="000000"/>
                </a:solidFill>
                <a:latin typeface="Calibri"/>
                <a:ea typeface="Calibri"/>
                <a:cs typeface="Calibri"/>
                <a:sym typeface="Calibri"/>
              </a:rPr>
              <a:t>breve debate </a:t>
            </a:r>
            <a:r>
              <a:rPr lang="en-US" sz="2000" b="0" i="0" u="none" strike="noStrike" cap="none">
                <a:solidFill>
                  <a:srgbClr val="000000"/>
                </a:solidFill>
                <a:latin typeface="Calibri"/>
                <a:ea typeface="Calibri"/>
                <a:cs typeface="Calibri"/>
                <a:sym typeface="Calibri"/>
              </a:rPr>
              <a:t>e depois </a:t>
            </a:r>
            <a:r>
              <a:rPr lang="en-US" sz="2000" b="1" i="0" u="none" strike="noStrike" cap="none">
                <a:solidFill>
                  <a:srgbClr val="000000"/>
                </a:solidFill>
                <a:latin typeface="Calibri"/>
                <a:ea typeface="Calibri"/>
                <a:cs typeface="Calibri"/>
                <a:sym typeface="Calibri"/>
              </a:rPr>
              <a:t>compare</a:t>
            </a:r>
            <a:r>
              <a:rPr lang="en-US" sz="2000" b="0" i="0" u="none" strike="noStrike" cap="none">
                <a:solidFill>
                  <a:srgbClr val="000000"/>
                </a:solidFill>
                <a:latin typeface="Calibri"/>
                <a:ea typeface="Calibri"/>
                <a:cs typeface="Calibri"/>
                <a:sym typeface="Calibri"/>
              </a:rPr>
              <a:t> com as informações apresentadas nos slides seguintes.</a:t>
            </a:r>
            <a:endParaRPr sz="2000" b="0" i="0" u="none" strike="noStrike" cap="none">
              <a:solidFill>
                <a:srgbClr val="000000"/>
              </a:solidFill>
              <a:latin typeface="Calibri"/>
              <a:ea typeface="Calibri"/>
              <a:cs typeface="Calibri"/>
              <a:sym typeface="Calibri"/>
            </a:endParaRPr>
          </a:p>
        </p:txBody>
      </p:sp>
      <p:pic>
        <p:nvPicPr>
          <p:cNvPr id="819" name="Google Shape;819;p47"/>
          <p:cNvPicPr preferRelativeResize="0"/>
          <p:nvPr/>
        </p:nvPicPr>
        <p:blipFill rotWithShape="1">
          <a:blip r:embed="rId6">
            <a:alphaModFix/>
          </a:blip>
          <a:srcRect/>
          <a:stretch/>
        </p:blipFill>
        <p:spPr>
          <a:xfrm>
            <a:off x="390412" y="201674"/>
            <a:ext cx="1099479" cy="230850"/>
          </a:xfrm>
          <a:prstGeom prst="rect">
            <a:avLst/>
          </a:prstGeom>
          <a:noFill/>
          <a:ln>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p48"/>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26" name="Google Shape;826;p48"/>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4. Como é que sei que uma loja online é de confiança?</a:t>
            </a:r>
            <a:endParaRPr sz="2400">
              <a:solidFill>
                <a:schemeClr val="lt1"/>
              </a:solidFill>
            </a:endParaRPr>
          </a:p>
        </p:txBody>
      </p:sp>
      <p:sp>
        <p:nvSpPr>
          <p:cNvPr id="827" name="Google Shape;827;p48"/>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48</a:t>
            </a:r>
            <a:endParaRPr sz="1400" b="0" i="0" u="none" strike="noStrike" cap="none">
              <a:solidFill>
                <a:srgbClr val="000000"/>
              </a:solidFill>
              <a:latin typeface="Arial"/>
              <a:ea typeface="Arial"/>
              <a:cs typeface="Arial"/>
              <a:sym typeface="Arial"/>
            </a:endParaRPr>
          </a:p>
        </p:txBody>
      </p:sp>
      <p:pic>
        <p:nvPicPr>
          <p:cNvPr id="828" name="Google Shape;828;p48"/>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829" name="Google Shape;829;p48"/>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830" name="Google Shape;830;p48"/>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831" name="Google Shape;831;p48"/>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832" name="Google Shape;832;p48"/>
          <p:cNvSpPr txBox="1"/>
          <p:nvPr/>
        </p:nvSpPr>
        <p:spPr>
          <a:xfrm>
            <a:off x="539550" y="1419625"/>
            <a:ext cx="5322300"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Verificar a reputação da loja</a:t>
            </a:r>
            <a:endParaRPr sz="2200" b="1" i="0" u="none" strike="noStrike" cap="none">
              <a:solidFill>
                <a:srgbClr val="000000"/>
              </a:solidFill>
              <a:latin typeface="Calibri"/>
              <a:ea typeface="Calibri"/>
              <a:cs typeface="Calibri"/>
              <a:sym typeface="Calibri"/>
            </a:endParaRPr>
          </a:p>
        </p:txBody>
      </p:sp>
      <p:sp>
        <p:nvSpPr>
          <p:cNvPr id="833" name="Google Shape;833;p48"/>
          <p:cNvSpPr txBox="1"/>
          <p:nvPr/>
        </p:nvSpPr>
        <p:spPr>
          <a:xfrm>
            <a:off x="532102" y="2000549"/>
            <a:ext cx="7704900" cy="132339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Uma das melhores formas de determinar se uma loja online é de confiança é verificar o que as outras pessoas dizem sobre ela. Para o efeito, pode ler as opiniões e classificações online de outros clientes e verificar as classificações da loja em organizações como a </a:t>
            </a:r>
            <a:r>
              <a:rPr lang="en-US" sz="2000" b="0" i="0" u="sng" strike="noStrike" cap="none">
                <a:solidFill>
                  <a:schemeClr val="hlink"/>
                </a:solidFill>
                <a:latin typeface="Calibri"/>
                <a:ea typeface="Calibri"/>
                <a:cs typeface="Calibri"/>
                <a:sym typeface="Calibri"/>
                <a:hlinkClick r:id="rId6"/>
              </a:rPr>
              <a:t>Trustpilot </a:t>
            </a:r>
            <a:r>
              <a:rPr lang="en-US" sz="2000" b="0" i="0" u="none" strike="noStrike" cap="none">
                <a:solidFill>
                  <a:srgbClr val="000000"/>
                </a:solidFill>
                <a:latin typeface="Calibri"/>
                <a:ea typeface="Calibri"/>
                <a:cs typeface="Calibri"/>
                <a:sym typeface="Calibri"/>
              </a:rPr>
              <a:t>.</a:t>
            </a:r>
            <a:endParaRPr sz="2000" b="0" i="0" u="none" strike="noStrike" cap="none">
              <a:solidFill>
                <a:srgbClr val="000000"/>
              </a:solidFill>
              <a:latin typeface="Calibri"/>
              <a:ea typeface="Calibri"/>
              <a:cs typeface="Calibri"/>
              <a:sym typeface="Calibri"/>
            </a:endParaRPr>
          </a:p>
        </p:txBody>
      </p:sp>
      <p:pic>
        <p:nvPicPr>
          <p:cNvPr id="834" name="Google Shape;834;p48"/>
          <p:cNvPicPr preferRelativeResize="0"/>
          <p:nvPr/>
        </p:nvPicPr>
        <p:blipFill rotWithShape="1">
          <a:blip r:embed="rId7">
            <a:alphaModFix/>
          </a:blip>
          <a:srcRect/>
          <a:stretch/>
        </p:blipFill>
        <p:spPr>
          <a:xfrm>
            <a:off x="390412" y="201674"/>
            <a:ext cx="1099479" cy="230850"/>
          </a:xfrm>
          <a:prstGeom prst="rect">
            <a:avLst/>
          </a:prstGeom>
          <a:noFill/>
          <a:ln>
            <a:noFill/>
          </a:ln>
        </p:spPr>
      </p:pic>
      <p:pic>
        <p:nvPicPr>
          <p:cNvPr id="835" name="Google Shape;835;p48"/>
          <p:cNvPicPr preferRelativeResize="0"/>
          <p:nvPr/>
        </p:nvPicPr>
        <p:blipFill rotWithShape="1">
          <a:blip r:embed="rId8">
            <a:alphaModFix/>
          </a:blip>
          <a:srcRect/>
          <a:stretch/>
        </p:blipFill>
        <p:spPr>
          <a:xfrm>
            <a:off x="3251538" y="3474072"/>
            <a:ext cx="2019042" cy="1162253"/>
          </a:xfrm>
          <a:prstGeom prst="rect">
            <a:avLst/>
          </a:prstGeom>
          <a:noFill/>
          <a:ln>
            <a:noFill/>
          </a:ln>
        </p:spPr>
      </p:pic>
    </p:spTree>
  </p:cSld>
  <p:clrMapOvr>
    <a:masterClrMapping/>
  </p:clrMapOvr>
  <p:transition>
    <p:push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841" name="Google Shape;841;p49"/>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42" name="Google Shape;842;p49"/>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4. Como é que sei que uma loja online é de confiança?</a:t>
            </a:r>
            <a:endParaRPr sz="2400">
              <a:solidFill>
                <a:schemeClr val="lt1"/>
              </a:solidFill>
            </a:endParaRPr>
          </a:p>
        </p:txBody>
      </p:sp>
      <p:sp>
        <p:nvSpPr>
          <p:cNvPr id="843" name="Google Shape;843;p49"/>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49</a:t>
            </a:r>
            <a:endParaRPr sz="1400" b="0" i="0" u="none" strike="noStrike" cap="none">
              <a:solidFill>
                <a:srgbClr val="000000"/>
              </a:solidFill>
              <a:latin typeface="Arial"/>
              <a:ea typeface="Arial"/>
              <a:cs typeface="Arial"/>
              <a:sym typeface="Arial"/>
            </a:endParaRPr>
          </a:p>
        </p:txBody>
      </p:sp>
      <p:pic>
        <p:nvPicPr>
          <p:cNvPr id="844" name="Google Shape;844;p49"/>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845" name="Google Shape;845;p49"/>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846" name="Google Shape;846;p49"/>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847" name="Google Shape;847;p49"/>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848" name="Google Shape;848;p49"/>
          <p:cNvSpPr txBox="1"/>
          <p:nvPr/>
        </p:nvSpPr>
        <p:spPr>
          <a:xfrm>
            <a:off x="539549" y="1419625"/>
            <a:ext cx="6571719"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Considerar as medidas de segurança da loja</a:t>
            </a:r>
            <a:endParaRPr sz="2200" b="1" i="0" u="none" strike="noStrike" cap="none">
              <a:solidFill>
                <a:srgbClr val="000000"/>
              </a:solidFill>
              <a:latin typeface="Calibri"/>
              <a:ea typeface="Calibri"/>
              <a:cs typeface="Calibri"/>
              <a:sym typeface="Calibri"/>
            </a:endParaRPr>
          </a:p>
        </p:txBody>
      </p:sp>
      <p:sp>
        <p:nvSpPr>
          <p:cNvPr id="849" name="Google Shape;849;p49"/>
          <p:cNvSpPr txBox="1"/>
          <p:nvPr/>
        </p:nvSpPr>
        <p:spPr>
          <a:xfrm>
            <a:off x="532102" y="2000549"/>
            <a:ext cx="7704900" cy="132339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Procure sinais de que a loja utiliza encriptação e outras medidas de segurança para proteger as suas informações, como um ícone de cadeado na barra de endereço do seu navegador Web ou a utilização de HTTPS no endereço Web da loja.</a:t>
            </a:r>
            <a:endParaRPr sz="2000" b="0" i="0" u="none" strike="noStrike" cap="none">
              <a:solidFill>
                <a:srgbClr val="000000"/>
              </a:solidFill>
              <a:latin typeface="Calibri"/>
              <a:ea typeface="Calibri"/>
              <a:cs typeface="Calibri"/>
              <a:sym typeface="Calibri"/>
            </a:endParaRPr>
          </a:p>
        </p:txBody>
      </p:sp>
      <p:pic>
        <p:nvPicPr>
          <p:cNvPr id="850" name="Google Shape;850;p49"/>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851" name="Google Shape;851;p49"/>
          <p:cNvPicPr preferRelativeResize="0"/>
          <p:nvPr/>
        </p:nvPicPr>
        <p:blipFill rotWithShape="1">
          <a:blip r:embed="rId7">
            <a:alphaModFix/>
          </a:blip>
          <a:srcRect/>
          <a:stretch/>
        </p:blipFill>
        <p:spPr>
          <a:xfrm>
            <a:off x="2306710" y="3817413"/>
            <a:ext cx="3649395" cy="527289"/>
          </a:xfrm>
          <a:prstGeom prst="rect">
            <a:avLst/>
          </a:prstGeom>
          <a:noFill/>
          <a:ln>
            <a:noFill/>
          </a:ln>
        </p:spPr>
      </p:pic>
      <p:sp>
        <p:nvSpPr>
          <p:cNvPr id="852" name="Google Shape;852;p49"/>
          <p:cNvSpPr/>
          <p:nvPr/>
        </p:nvSpPr>
        <p:spPr>
          <a:xfrm>
            <a:off x="2697151" y="3769433"/>
            <a:ext cx="427597" cy="480225"/>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transition>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5"/>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3" name="Google Shape;153;p5"/>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1.3      Auto-avaliação</a:t>
            </a:r>
            <a:endParaRPr sz="2400">
              <a:solidFill>
                <a:schemeClr val="lt1"/>
              </a:solidFill>
            </a:endParaRPr>
          </a:p>
        </p:txBody>
      </p:sp>
      <p:sp>
        <p:nvSpPr>
          <p:cNvPr id="154" name="Google Shape;154;p5"/>
          <p:cNvSpPr/>
          <p:nvPr/>
        </p:nvSpPr>
        <p:spPr>
          <a:xfrm>
            <a:off x="7812360" y="4744040"/>
            <a:ext cx="1800200"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5</a:t>
            </a:r>
            <a:endParaRPr sz="1400" b="0" i="0" u="none" strike="noStrike" cap="none">
              <a:solidFill>
                <a:srgbClr val="000000"/>
              </a:solidFill>
              <a:latin typeface="Arial"/>
              <a:ea typeface="Arial"/>
              <a:cs typeface="Arial"/>
              <a:sym typeface="Arial"/>
            </a:endParaRPr>
          </a:p>
        </p:txBody>
      </p:sp>
      <p:pic>
        <p:nvPicPr>
          <p:cNvPr id="155" name="Google Shape;155;p5"/>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56" name="Google Shape;156;p5"/>
          <p:cNvSpPr/>
          <p:nvPr/>
        </p:nvSpPr>
        <p:spPr>
          <a:xfrm>
            <a:off x="0" y="260960"/>
            <a:ext cx="9144000" cy="2308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57" name="Google Shape;157;p5"/>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58" name="Google Shape;158;p5"/>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59" name="Google Shape;159;p5"/>
          <p:cNvSpPr txBox="1"/>
          <p:nvPr/>
        </p:nvSpPr>
        <p:spPr>
          <a:xfrm>
            <a:off x="539550" y="1837150"/>
            <a:ext cx="5761800" cy="2940000"/>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chemeClr val="dk1"/>
              </a:buClr>
              <a:buSzPts val="1100"/>
              <a:buFont typeface="Arial"/>
              <a:buChar char="•"/>
            </a:pPr>
            <a:r>
              <a:rPr lang="en-US" sz="2000" b="0" i="0" u="none" strike="noStrike" cap="none">
                <a:solidFill>
                  <a:schemeClr val="dk1"/>
                </a:solidFill>
                <a:latin typeface="Calibri"/>
                <a:ea typeface="Calibri"/>
                <a:cs typeface="Calibri"/>
                <a:sym typeface="Calibri"/>
              </a:rPr>
              <a:t>Que conhecimentos tem sobre e-pagamentos e métodos de e-pagamento?</a:t>
            </a:r>
            <a:endParaRPr/>
          </a:p>
          <a:p>
            <a:pPr marL="342900" marR="0" lvl="0" indent="-342900" algn="just" rtl="0">
              <a:lnSpc>
                <a:spcPct val="100000"/>
              </a:lnSpc>
              <a:spcBef>
                <a:spcPts val="0"/>
              </a:spcBef>
              <a:spcAft>
                <a:spcPts val="0"/>
              </a:spcAft>
              <a:buClr>
                <a:schemeClr val="dk1"/>
              </a:buClr>
              <a:buSzPts val="1100"/>
              <a:buFont typeface="Arial"/>
              <a:buChar char="•"/>
            </a:pPr>
            <a:r>
              <a:rPr lang="en-US" sz="2000" b="0" i="0" u="none" strike="noStrike" cap="none">
                <a:solidFill>
                  <a:schemeClr val="dk1"/>
                </a:solidFill>
                <a:latin typeface="Calibri"/>
                <a:ea typeface="Calibri"/>
                <a:cs typeface="Calibri"/>
                <a:sym typeface="Calibri"/>
              </a:rPr>
              <a:t>Até que ponto se sente confortável com a utilização dos vários métodos?</a:t>
            </a:r>
            <a:endParaRPr/>
          </a:p>
          <a:p>
            <a:pPr marL="342900" marR="0" lvl="0" indent="-342900" algn="just" rtl="0">
              <a:lnSpc>
                <a:spcPct val="100000"/>
              </a:lnSpc>
              <a:spcBef>
                <a:spcPts val="0"/>
              </a:spcBef>
              <a:spcAft>
                <a:spcPts val="0"/>
              </a:spcAft>
              <a:buClr>
                <a:schemeClr val="dk1"/>
              </a:buClr>
              <a:buSzPts val="1100"/>
              <a:buFont typeface="Arial"/>
              <a:buChar char="•"/>
            </a:pPr>
            <a:r>
              <a:rPr lang="en-US" sz="2000" b="0" i="0" u="none" strike="noStrike" cap="none">
                <a:solidFill>
                  <a:schemeClr val="dk1"/>
                </a:solidFill>
                <a:latin typeface="Calibri"/>
                <a:ea typeface="Calibri"/>
                <a:cs typeface="Calibri"/>
                <a:sym typeface="Calibri"/>
              </a:rPr>
              <a:t>Sente-se autónomo no pagamento online?</a:t>
            </a: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600"/>
              </a:spcBef>
              <a:spcAft>
                <a:spcPts val="0"/>
              </a:spcAft>
              <a:buClr>
                <a:schemeClr val="dk1"/>
              </a:buClr>
              <a:buSzPts val="1100"/>
              <a:buFont typeface="Arial"/>
              <a:buNone/>
            </a:pP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Preencha a auto-avaliação para saber até que ponto se sente confiante com estas ferramentas</a:t>
            </a:r>
            <a:endParaRPr sz="2000" b="0" i="0" u="none" strike="noStrike" cap="none">
              <a:solidFill>
                <a:schemeClr val="dk1"/>
              </a:solidFill>
              <a:latin typeface="Calibri"/>
              <a:ea typeface="Calibri"/>
              <a:cs typeface="Calibri"/>
              <a:sym typeface="Calibri"/>
            </a:endParaRPr>
          </a:p>
        </p:txBody>
      </p:sp>
      <p:pic>
        <p:nvPicPr>
          <p:cNvPr id="160" name="Google Shape;160;p5"/>
          <p:cNvPicPr preferRelativeResize="0"/>
          <p:nvPr/>
        </p:nvPicPr>
        <p:blipFill rotWithShape="1">
          <a:blip r:embed="rId6">
            <a:alphaModFix/>
          </a:blip>
          <a:srcRect/>
          <a:stretch/>
        </p:blipFill>
        <p:spPr>
          <a:xfrm>
            <a:off x="6155232" y="2858718"/>
            <a:ext cx="2711226" cy="1029500"/>
          </a:xfrm>
          <a:prstGeom prst="rect">
            <a:avLst/>
          </a:prstGeom>
          <a:noFill/>
          <a:ln>
            <a:noFill/>
          </a:ln>
        </p:spPr>
      </p:pic>
      <p:pic>
        <p:nvPicPr>
          <p:cNvPr id="161" name="Google Shape;161;p5"/>
          <p:cNvPicPr preferRelativeResize="0"/>
          <p:nvPr/>
        </p:nvPicPr>
        <p:blipFill rotWithShape="1">
          <a:blip r:embed="rId7">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Google Shape;858;p5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9" name="Google Shape;859;p50"/>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4. Como é que sei que uma loja online é de confiança?</a:t>
            </a:r>
            <a:endParaRPr sz="2400">
              <a:solidFill>
                <a:schemeClr val="lt1"/>
              </a:solidFill>
            </a:endParaRPr>
          </a:p>
        </p:txBody>
      </p:sp>
      <p:sp>
        <p:nvSpPr>
          <p:cNvPr id="860" name="Google Shape;860;p5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50</a:t>
            </a:r>
            <a:endParaRPr sz="1400" b="0" i="0" u="none" strike="noStrike" cap="none">
              <a:solidFill>
                <a:srgbClr val="000000"/>
              </a:solidFill>
              <a:latin typeface="Arial"/>
              <a:ea typeface="Arial"/>
              <a:cs typeface="Arial"/>
              <a:sym typeface="Arial"/>
            </a:endParaRPr>
          </a:p>
        </p:txBody>
      </p:sp>
      <p:pic>
        <p:nvPicPr>
          <p:cNvPr id="861" name="Google Shape;861;p50"/>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862" name="Google Shape;862;p5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863" name="Google Shape;863;p50"/>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864" name="Google Shape;864;p50"/>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865" name="Google Shape;865;p50"/>
          <p:cNvSpPr txBox="1"/>
          <p:nvPr/>
        </p:nvSpPr>
        <p:spPr>
          <a:xfrm>
            <a:off x="539549" y="1419625"/>
            <a:ext cx="7943400"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Pesquisar as políticas de devolução e reembolso da loja</a:t>
            </a:r>
            <a:endParaRPr sz="2200" b="1" i="0" u="none" strike="noStrike" cap="none">
              <a:solidFill>
                <a:srgbClr val="000000"/>
              </a:solidFill>
              <a:latin typeface="Calibri"/>
              <a:ea typeface="Calibri"/>
              <a:cs typeface="Calibri"/>
              <a:sym typeface="Calibri"/>
            </a:endParaRPr>
          </a:p>
        </p:txBody>
      </p:sp>
      <p:sp>
        <p:nvSpPr>
          <p:cNvPr id="866" name="Google Shape;866;p50"/>
          <p:cNvSpPr txBox="1"/>
          <p:nvPr/>
        </p:nvSpPr>
        <p:spPr>
          <a:xfrm>
            <a:off x="532102" y="2000549"/>
            <a:ext cx="7704900" cy="163117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Antes de comprar numa loja online, é importante pesquisar as políticas de devolução e reembolso da loja. Uma loja online de confiança terá políticas claras e justas para proteger os seus direitos enquanto cliente e será transparente quanto a essas políticas antes de efetuar uma compra.</a:t>
            </a:r>
            <a:endParaRPr sz="1400" b="0" i="0" u="none" strike="noStrike" cap="none">
              <a:solidFill>
                <a:srgbClr val="000000"/>
              </a:solidFill>
              <a:latin typeface="Arial"/>
              <a:ea typeface="Arial"/>
              <a:cs typeface="Arial"/>
              <a:sym typeface="Arial"/>
            </a:endParaRPr>
          </a:p>
        </p:txBody>
      </p:sp>
      <p:pic>
        <p:nvPicPr>
          <p:cNvPr id="867" name="Google Shape;867;p50"/>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868" name="Google Shape;868;p50"/>
          <p:cNvPicPr preferRelativeResize="0"/>
          <p:nvPr/>
        </p:nvPicPr>
        <p:blipFill rotWithShape="1">
          <a:blip r:embed="rId7">
            <a:alphaModFix/>
          </a:blip>
          <a:srcRect/>
          <a:stretch/>
        </p:blipFill>
        <p:spPr>
          <a:xfrm>
            <a:off x="8172400" y="1419623"/>
            <a:ext cx="914400" cy="914400"/>
          </a:xfrm>
          <a:prstGeom prst="rect">
            <a:avLst/>
          </a:prstGeom>
          <a:noFill/>
          <a:ln>
            <a:noFill/>
          </a:ln>
        </p:spPr>
      </p:pic>
    </p:spTree>
  </p:cSld>
  <p:clrMapOvr>
    <a:masterClrMapping/>
  </p:clrMapOvr>
  <p:transition>
    <p:push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sp>
        <p:nvSpPr>
          <p:cNvPr id="874" name="Google Shape;874;p51"/>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75" name="Google Shape;875;p51"/>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4. Como é que sei que uma loja online é de confiança?</a:t>
            </a:r>
            <a:endParaRPr sz="2400">
              <a:solidFill>
                <a:schemeClr val="lt1"/>
              </a:solidFill>
            </a:endParaRPr>
          </a:p>
        </p:txBody>
      </p:sp>
      <p:sp>
        <p:nvSpPr>
          <p:cNvPr id="876" name="Google Shape;876;p51"/>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51</a:t>
            </a:r>
            <a:endParaRPr sz="1400" b="0" i="0" u="none" strike="noStrike" cap="none">
              <a:solidFill>
                <a:srgbClr val="000000"/>
              </a:solidFill>
              <a:latin typeface="Arial"/>
              <a:ea typeface="Arial"/>
              <a:cs typeface="Arial"/>
              <a:sym typeface="Arial"/>
            </a:endParaRPr>
          </a:p>
        </p:txBody>
      </p:sp>
      <p:pic>
        <p:nvPicPr>
          <p:cNvPr id="877" name="Google Shape;877;p51"/>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878" name="Google Shape;878;p51"/>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879" name="Google Shape;879;p51"/>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880" name="Google Shape;880;p51"/>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881" name="Google Shape;881;p51"/>
          <p:cNvSpPr txBox="1"/>
          <p:nvPr/>
        </p:nvSpPr>
        <p:spPr>
          <a:xfrm>
            <a:off x="539549" y="1419625"/>
            <a:ext cx="6571719"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Procure uma política de privacidade</a:t>
            </a:r>
            <a:endParaRPr sz="2200" b="1" i="0" u="none" strike="noStrike" cap="none">
              <a:solidFill>
                <a:srgbClr val="000000"/>
              </a:solidFill>
              <a:latin typeface="Calibri"/>
              <a:ea typeface="Calibri"/>
              <a:cs typeface="Calibri"/>
              <a:sym typeface="Calibri"/>
            </a:endParaRPr>
          </a:p>
        </p:txBody>
      </p:sp>
      <p:sp>
        <p:nvSpPr>
          <p:cNvPr id="882" name="Google Shape;882;p51"/>
          <p:cNvSpPr txBox="1"/>
          <p:nvPr/>
        </p:nvSpPr>
        <p:spPr>
          <a:xfrm>
            <a:off x="532102" y="2000549"/>
            <a:ext cx="7704900" cy="193895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Uma loja online de confiança terá uma política de privacidade claramente definida que explica como recolhe, utiliza e protege as suas informações pessoais e financeiras. Esta política deve ser fácil de encontrar e compreender e fornecer-lhe as informações de que necessita para tomar uma decisão informada sobre a possibilidade de efetuar compras na loja online.</a:t>
            </a:r>
            <a:endParaRPr sz="1400" b="0" i="0" u="none" strike="noStrike" cap="none">
              <a:solidFill>
                <a:srgbClr val="000000"/>
              </a:solidFill>
              <a:latin typeface="Arial"/>
              <a:ea typeface="Arial"/>
              <a:cs typeface="Arial"/>
              <a:sym typeface="Arial"/>
            </a:endParaRPr>
          </a:p>
        </p:txBody>
      </p:sp>
      <p:pic>
        <p:nvPicPr>
          <p:cNvPr id="883" name="Google Shape;883;p51"/>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884" name="Google Shape;884;p51"/>
          <p:cNvPicPr preferRelativeResize="0"/>
          <p:nvPr/>
        </p:nvPicPr>
        <p:blipFill rotWithShape="1">
          <a:blip r:embed="rId7">
            <a:alphaModFix/>
          </a:blip>
          <a:srcRect/>
          <a:stretch/>
        </p:blipFill>
        <p:spPr>
          <a:xfrm>
            <a:off x="8172400" y="1419623"/>
            <a:ext cx="914400" cy="914400"/>
          </a:xfrm>
          <a:prstGeom prst="rect">
            <a:avLst/>
          </a:prstGeom>
          <a:noFill/>
          <a:ln>
            <a:noFill/>
          </a:ln>
        </p:spPr>
      </p:pic>
    </p:spTree>
  </p:cSld>
  <p:clrMapOvr>
    <a:masterClrMapping/>
  </p:clrMapOvr>
  <p:transition>
    <p:push dir="r"/>
  </p:transition>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9"/>
        <p:cNvGrpSpPr/>
        <p:nvPr/>
      </p:nvGrpSpPr>
      <p:grpSpPr>
        <a:xfrm>
          <a:off x="0" y="0"/>
          <a:ext cx="0" cy="0"/>
          <a:chOff x="0" y="0"/>
          <a:chExt cx="0" cy="0"/>
        </a:xfrm>
      </p:grpSpPr>
      <p:grpSp>
        <p:nvGrpSpPr>
          <p:cNvPr id="890" name="Google Shape;890;p52"/>
          <p:cNvGrpSpPr/>
          <p:nvPr/>
        </p:nvGrpSpPr>
        <p:grpSpPr>
          <a:xfrm>
            <a:off x="3491883" y="-20537"/>
            <a:ext cx="5626094" cy="4918933"/>
            <a:chOff x="0" y="0"/>
            <a:chExt cx="31038" cy="95810"/>
          </a:xfrm>
        </p:grpSpPr>
        <p:sp>
          <p:nvSpPr>
            <p:cNvPr id="891" name="Google Shape;891;p52"/>
            <p:cNvSpPr/>
            <p:nvPr/>
          </p:nvSpPr>
          <p:spPr>
            <a:xfrm>
              <a:off x="138" y="0"/>
              <a:ext cx="30900" cy="237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892" name="Google Shape;892;p52"/>
            <p:cNvSpPr/>
            <p:nvPr/>
          </p:nvSpPr>
          <p:spPr>
            <a:xfrm>
              <a:off x="0" y="67610"/>
              <a:ext cx="30900" cy="282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sp>
        <p:nvSpPr>
          <p:cNvPr id="893" name="Google Shape;893;p52"/>
          <p:cNvSpPr/>
          <p:nvPr/>
        </p:nvSpPr>
        <p:spPr>
          <a:xfrm>
            <a:off x="3816424" y="260960"/>
            <a:ext cx="5364000" cy="384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lt1"/>
                </a:solidFill>
                <a:latin typeface="Calibri"/>
                <a:ea typeface="Calibri"/>
                <a:cs typeface="Calibri"/>
                <a:sym typeface="Calibri"/>
              </a:rPr>
              <a:t>Project No: 2021-1-DE02-KA220-VET-000030542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894" name="Google Shape;894;p52"/>
          <p:cNvSpPr txBox="1"/>
          <p:nvPr/>
        </p:nvSpPr>
        <p:spPr>
          <a:xfrm>
            <a:off x="1115616" y="3626762"/>
            <a:ext cx="24372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EA535"/>
                </a:solidFill>
                <a:latin typeface="Calibri"/>
                <a:ea typeface="Calibri"/>
                <a:cs typeface="Calibri"/>
                <a:sym typeface="Calibri"/>
              </a:rPr>
              <a:t>Siga-nos no Facebook!</a:t>
            </a:r>
            <a:br>
              <a:rPr lang="en-US" sz="1800" b="1" i="0" u="none" strike="noStrike" cap="none">
                <a:solidFill>
                  <a:srgbClr val="0EA535"/>
                </a:solidFill>
                <a:latin typeface="Calibri"/>
                <a:ea typeface="Calibri"/>
                <a:cs typeface="Calibri"/>
                <a:sym typeface="Calibri"/>
              </a:rPr>
            </a:br>
            <a:br>
              <a:rPr lang="en-US" sz="1800" b="1" i="0" u="none" strike="noStrike" cap="none">
                <a:solidFill>
                  <a:srgbClr val="0EA535"/>
                </a:solidFill>
                <a:latin typeface="Calibri"/>
                <a:ea typeface="Calibri"/>
                <a:cs typeface="Calibri"/>
                <a:sym typeface="Calibri"/>
              </a:rPr>
            </a:br>
            <a:endParaRPr sz="1800" b="0" i="0" u="none" strike="noStrike" cap="none">
              <a:solidFill>
                <a:srgbClr val="0EA535"/>
              </a:solidFill>
              <a:latin typeface="Calibri"/>
              <a:ea typeface="Calibri"/>
              <a:cs typeface="Calibri"/>
              <a:sym typeface="Calibri"/>
            </a:endParaRPr>
          </a:p>
        </p:txBody>
      </p:sp>
      <p:sp>
        <p:nvSpPr>
          <p:cNvPr id="895" name="Google Shape;895;p52"/>
          <p:cNvSpPr/>
          <p:nvPr/>
        </p:nvSpPr>
        <p:spPr>
          <a:xfrm>
            <a:off x="-900608" y="830420"/>
            <a:ext cx="5364000" cy="1446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1F108C"/>
                </a:solidFill>
                <a:latin typeface="Play"/>
                <a:ea typeface="Play"/>
                <a:cs typeface="Play"/>
                <a:sym typeface="Play"/>
              </a:rPr>
              <a:t>      Obrigado!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endParaRPr sz="4400" b="1" i="0" u="none" strike="noStrike" cap="none">
              <a:solidFill>
                <a:srgbClr val="1F108C"/>
              </a:solidFill>
              <a:latin typeface="Play"/>
              <a:ea typeface="Play"/>
              <a:cs typeface="Play"/>
              <a:sym typeface="Play"/>
            </a:endParaRPr>
          </a:p>
        </p:txBody>
      </p:sp>
      <p:sp>
        <p:nvSpPr>
          <p:cNvPr id="896" name="Google Shape;896;p52"/>
          <p:cNvSpPr/>
          <p:nvPr/>
        </p:nvSpPr>
        <p:spPr>
          <a:xfrm>
            <a:off x="1497572" y="4782848"/>
            <a:ext cx="4514700" cy="361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dk1"/>
                </a:solidFill>
                <a:latin typeface="Calibri"/>
                <a:ea typeface="Calibri"/>
                <a:cs typeface="Calibri"/>
                <a:sym typeface="Calibri"/>
              </a:rPr>
              <a:t>Project No: 2021-1-IT02-KA220-ADU-000035139</a:t>
            </a:r>
            <a:endParaRPr sz="800" b="0" i="0" u="none" strike="noStrike" cap="none">
              <a:solidFill>
                <a:srgbClr val="5324D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pic>
        <p:nvPicPr>
          <p:cNvPr id="897" name="Google Shape;897;p52"/>
          <p:cNvPicPr preferRelativeResize="0"/>
          <p:nvPr/>
        </p:nvPicPr>
        <p:blipFill rotWithShape="1">
          <a:blip r:embed="rId4">
            <a:alphaModFix/>
          </a:blip>
          <a:srcRect/>
          <a:stretch/>
        </p:blipFill>
        <p:spPr>
          <a:xfrm>
            <a:off x="323528" y="4658303"/>
            <a:ext cx="1174044" cy="428821"/>
          </a:xfrm>
          <a:prstGeom prst="rect">
            <a:avLst/>
          </a:prstGeom>
          <a:noFill/>
          <a:ln>
            <a:noFill/>
          </a:ln>
        </p:spPr>
      </p:pic>
      <p:pic>
        <p:nvPicPr>
          <p:cNvPr id="898" name="Google Shape;898;p52" descr="Qr code&#10;&#10;Description automatically generated"/>
          <p:cNvPicPr preferRelativeResize="0"/>
          <p:nvPr/>
        </p:nvPicPr>
        <p:blipFill rotWithShape="1">
          <a:blip r:embed="rId5">
            <a:alphaModFix/>
          </a:blip>
          <a:srcRect/>
          <a:stretch/>
        </p:blipFill>
        <p:spPr>
          <a:xfrm>
            <a:off x="1086453" y="1771260"/>
            <a:ext cx="2437315" cy="1600980"/>
          </a:xfrm>
          <a:prstGeom prst="rect">
            <a:avLst/>
          </a:prstGeom>
          <a:noFill/>
          <a:ln>
            <a:noFill/>
          </a:ln>
        </p:spPr>
      </p:pic>
      <p:pic>
        <p:nvPicPr>
          <p:cNvPr id="899" name="Google Shape;899;p52"/>
          <p:cNvPicPr preferRelativeResize="0"/>
          <p:nvPr/>
        </p:nvPicPr>
        <p:blipFill rotWithShape="1">
          <a:blip r:embed="rId6">
            <a:alphaModFix/>
          </a:blip>
          <a:srcRect/>
          <a:stretch/>
        </p:blipFill>
        <p:spPr>
          <a:xfrm>
            <a:off x="6335625" y="4504601"/>
            <a:ext cx="2707523" cy="568475"/>
          </a:xfrm>
          <a:prstGeom prst="rect">
            <a:avLst/>
          </a:prstGeom>
          <a:noFill/>
          <a:ln>
            <a:noFill/>
          </a:ln>
        </p:spPr>
      </p:pic>
    </p:spTree>
  </p:cSld>
  <p:clrMapOvr>
    <a:masterClrMapping/>
  </p:clrMapOvr>
  <p:transition>
    <p:push dir="r"/>
  </p:transition>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04"/>
        <p:cNvGrpSpPr/>
        <p:nvPr/>
      </p:nvGrpSpPr>
      <p:grpSpPr>
        <a:xfrm>
          <a:off x="0" y="0"/>
          <a:ext cx="0" cy="0"/>
          <a:chOff x="0" y="0"/>
          <a:chExt cx="0" cy="0"/>
        </a:xfrm>
      </p:grpSpPr>
      <p:sp>
        <p:nvSpPr>
          <p:cNvPr id="905" name="Google Shape;905;p53"/>
          <p:cNvSpPr/>
          <p:nvPr/>
        </p:nvSpPr>
        <p:spPr>
          <a:xfrm>
            <a:off x="0" y="4731990"/>
            <a:ext cx="9144000" cy="411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906" name="Google Shape;906;p53"/>
          <p:cNvGrpSpPr/>
          <p:nvPr/>
        </p:nvGrpSpPr>
        <p:grpSpPr>
          <a:xfrm>
            <a:off x="251520" y="-9534"/>
            <a:ext cx="8919571" cy="5260856"/>
            <a:chOff x="216024" y="-27709"/>
            <a:chExt cx="8919571" cy="5260856"/>
          </a:xfrm>
        </p:grpSpPr>
        <p:sp>
          <p:nvSpPr>
            <p:cNvPr id="907" name="Google Shape;907;p53"/>
            <p:cNvSpPr/>
            <p:nvPr/>
          </p:nvSpPr>
          <p:spPr>
            <a:xfrm>
              <a:off x="3516895" y="-27709"/>
              <a:ext cx="5618700" cy="12207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pic>
          <p:nvPicPr>
            <p:cNvPr id="908" name="Google Shape;908;p53"/>
            <p:cNvPicPr preferRelativeResize="0"/>
            <p:nvPr/>
          </p:nvPicPr>
          <p:blipFill rotWithShape="1">
            <a:blip r:embed="rId4">
              <a:alphaModFix/>
            </a:blip>
            <a:srcRect/>
            <a:stretch/>
          </p:blipFill>
          <p:spPr>
            <a:xfrm>
              <a:off x="6491202" y="4812141"/>
              <a:ext cx="590911" cy="168502"/>
            </a:xfrm>
            <a:prstGeom prst="rect">
              <a:avLst/>
            </a:prstGeom>
            <a:noFill/>
            <a:ln>
              <a:noFill/>
            </a:ln>
          </p:spPr>
        </p:pic>
        <p:sp>
          <p:nvSpPr>
            <p:cNvPr id="909" name="Google Shape;909;p53"/>
            <p:cNvSpPr/>
            <p:nvPr/>
          </p:nvSpPr>
          <p:spPr>
            <a:xfrm>
              <a:off x="216024" y="4842034"/>
              <a:ext cx="3015000" cy="3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1F108C"/>
                  </a:solidFill>
                  <a:latin typeface="Calibri"/>
                  <a:ea typeface="Calibri"/>
                  <a:cs typeface="Calibri"/>
                  <a:sym typeface="Calibri"/>
                </a:rPr>
                <a:t>Project No: </a:t>
              </a:r>
              <a:r>
                <a:rPr lang="en-US" sz="600" b="0" i="0" u="none" strike="noStrike" cap="none">
                  <a:solidFill>
                    <a:srgbClr val="1F108C"/>
                  </a:solidFill>
                  <a:latin typeface="Calibri"/>
                  <a:ea typeface="Calibri"/>
                  <a:cs typeface="Calibri"/>
                  <a:sym typeface="Calibri"/>
                </a:rPr>
                <a:t>2021-1-IT02-KA220-ADU-000035139</a:t>
              </a:r>
              <a:endParaRPr sz="600" b="0" i="0" u="none" strike="noStrike" cap="none">
                <a:solidFill>
                  <a:srgbClr val="1F108C"/>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sp>
          <p:nvSpPr>
            <p:cNvPr id="910" name="Google Shape;910;p53"/>
            <p:cNvSpPr txBox="1"/>
            <p:nvPr/>
          </p:nvSpPr>
          <p:spPr>
            <a:xfrm>
              <a:off x="7056784" y="4786747"/>
              <a:ext cx="1912500" cy="4464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300"/>
                <a:buFont typeface="Arial"/>
                <a:buNone/>
              </a:pPr>
              <a:r>
                <a:rPr lang="en-US" sz="300" b="0" i="0" u="none" strike="noStrike" cap="none">
                  <a:solidFill>
                    <a:srgbClr val="033782"/>
                  </a:solidFill>
                  <a:latin typeface="Calibri"/>
                  <a:ea typeface="Calibri"/>
                  <a:cs typeface="Calibri"/>
                  <a:sym typeface="Calibri"/>
                </a:rPr>
                <a:t>This project has been funded with the support of the European Commission. This publication reflects the views only of the author and the Commission cannot be held responsible for any use which may be made of the information contained therein.</a:t>
              </a:r>
              <a:endParaRPr sz="300" b="0" i="0" u="none" strike="noStrike" cap="none">
                <a:solidFill>
                  <a:srgbClr val="03378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
        <p:nvSpPr>
          <p:cNvPr id="911" name="Google Shape;911;p53"/>
          <p:cNvSpPr txBox="1">
            <a:spLocks noGrp="1"/>
          </p:cNvSpPr>
          <p:nvPr>
            <p:ph type="ctrTitle"/>
          </p:nvPr>
        </p:nvSpPr>
        <p:spPr>
          <a:xfrm>
            <a:off x="5385498" y="1619895"/>
            <a:ext cx="3895800" cy="1102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F108C"/>
              </a:buClr>
              <a:buSzPts val="3600"/>
              <a:buFont typeface="Calibri"/>
              <a:buNone/>
            </a:pPr>
            <a:r>
              <a:rPr lang="en-US" sz="3600" b="1">
                <a:solidFill>
                  <a:srgbClr val="1F108C"/>
                </a:solidFill>
              </a:rPr>
              <a:t>e-pagamento</a:t>
            </a:r>
            <a:endParaRPr sz="3600" b="1">
              <a:solidFill>
                <a:srgbClr val="1F108C"/>
              </a:solidFill>
            </a:endParaRPr>
          </a:p>
        </p:txBody>
      </p:sp>
      <p:sp>
        <p:nvSpPr>
          <p:cNvPr id="912" name="Google Shape;912;p53"/>
          <p:cNvSpPr/>
          <p:nvPr/>
        </p:nvSpPr>
        <p:spPr>
          <a:xfrm>
            <a:off x="1296103" y="4819150"/>
            <a:ext cx="5364000" cy="253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1F108C"/>
                </a:solidFill>
                <a:latin typeface="Calibri"/>
                <a:ea typeface="Calibri"/>
                <a:cs typeface="Calibri"/>
                <a:sym typeface="Calibri"/>
              </a:rPr>
              <a:t>                Developed by Polygonal   |     </a:t>
            </a:r>
            <a:r>
              <a:rPr lang="en-US" sz="900" b="0" i="0" u="none" strike="noStrike" cap="none">
                <a:solidFill>
                  <a:srgbClr val="1F108C"/>
                </a:solidFill>
                <a:latin typeface="Calibri"/>
                <a:ea typeface="Calibri"/>
                <a:cs typeface="Calibri"/>
                <a:sym typeface="Calibri"/>
              </a:rPr>
              <a:t>Dec, 2022</a:t>
            </a:r>
            <a:endParaRPr sz="1400" b="0" i="0" u="none" strike="noStrike" cap="none">
              <a:solidFill>
                <a:srgbClr val="000000"/>
              </a:solidFill>
              <a:latin typeface="Arial"/>
              <a:ea typeface="Arial"/>
              <a:cs typeface="Arial"/>
              <a:sym typeface="Arial"/>
            </a:endParaRPr>
          </a:p>
        </p:txBody>
      </p:sp>
      <p:sp>
        <p:nvSpPr>
          <p:cNvPr id="913" name="Google Shape;913;p53"/>
          <p:cNvSpPr txBox="1">
            <a:spLocks noGrp="1"/>
          </p:cNvSpPr>
          <p:nvPr>
            <p:ph type="subTitle" idx="1"/>
          </p:nvPr>
        </p:nvSpPr>
        <p:spPr>
          <a:xfrm>
            <a:off x="5275304" y="2770339"/>
            <a:ext cx="3895800" cy="972300"/>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100000"/>
              </a:lnSpc>
              <a:spcBef>
                <a:spcPts val="0"/>
              </a:spcBef>
              <a:spcAft>
                <a:spcPts val="0"/>
              </a:spcAft>
              <a:buClr>
                <a:srgbClr val="1F108C"/>
              </a:buClr>
              <a:buSzPct val="100000"/>
              <a:buNone/>
            </a:pPr>
            <a:endParaRPr sz="8000" b="1">
              <a:solidFill>
                <a:srgbClr val="1F108C"/>
              </a:solidFill>
            </a:endParaRPr>
          </a:p>
          <a:p>
            <a:pPr marL="0" lvl="0" indent="0" algn="ctr" rtl="0">
              <a:lnSpc>
                <a:spcPct val="100000"/>
              </a:lnSpc>
              <a:spcBef>
                <a:spcPts val="0"/>
              </a:spcBef>
              <a:spcAft>
                <a:spcPts val="0"/>
              </a:spcAft>
              <a:buClr>
                <a:srgbClr val="1F108C"/>
              </a:buClr>
              <a:buSzPct val="100000"/>
              <a:buNone/>
            </a:pPr>
            <a:r>
              <a:rPr lang="en-US" sz="8000" b="1">
                <a:solidFill>
                  <a:srgbClr val="1F108C"/>
                </a:solidFill>
              </a:rPr>
              <a:t>Como é que eu uso … ?</a:t>
            </a:r>
            <a:endParaRPr sz="8000" b="1">
              <a:solidFill>
                <a:srgbClr val="1F108C"/>
              </a:solidFill>
            </a:endParaRPr>
          </a:p>
          <a:p>
            <a:pPr marL="0" lvl="0" indent="0" algn="ctr" rtl="0">
              <a:lnSpc>
                <a:spcPct val="100000"/>
              </a:lnSpc>
              <a:spcBef>
                <a:spcPts val="360"/>
              </a:spcBef>
              <a:spcAft>
                <a:spcPts val="0"/>
              </a:spcAft>
              <a:buClr>
                <a:srgbClr val="888888"/>
              </a:buClr>
              <a:buSzPct val="100000"/>
              <a:buNone/>
            </a:pPr>
            <a:endParaRPr sz="7200" b="1">
              <a:solidFill>
                <a:srgbClr val="1F108C"/>
              </a:solidFill>
            </a:endParaRPr>
          </a:p>
          <a:p>
            <a:pPr marL="0" lvl="0" indent="0" algn="ctr" rtl="0">
              <a:lnSpc>
                <a:spcPct val="100000"/>
              </a:lnSpc>
              <a:spcBef>
                <a:spcPts val="360"/>
              </a:spcBef>
              <a:spcAft>
                <a:spcPts val="0"/>
              </a:spcAft>
              <a:buClr>
                <a:srgbClr val="1F108C"/>
              </a:buClr>
              <a:buSzPct val="100000"/>
              <a:buNone/>
            </a:pPr>
            <a:endParaRPr sz="7200" b="1">
              <a:solidFill>
                <a:srgbClr val="1F108C"/>
              </a:solidFill>
            </a:endParaRPr>
          </a:p>
          <a:p>
            <a:pPr marL="0" lvl="0" indent="0" algn="ctr" rtl="0">
              <a:lnSpc>
                <a:spcPct val="100000"/>
              </a:lnSpc>
              <a:spcBef>
                <a:spcPts val="280"/>
              </a:spcBef>
              <a:spcAft>
                <a:spcPts val="0"/>
              </a:spcAft>
              <a:buClr>
                <a:srgbClr val="5324D6"/>
              </a:buClr>
              <a:buSzPct val="100000"/>
              <a:buNone/>
            </a:pPr>
            <a:r>
              <a:rPr lang="en-US" sz="5600">
                <a:solidFill>
                  <a:srgbClr val="5324D6"/>
                </a:solidFill>
              </a:rPr>
              <a:t> </a:t>
            </a:r>
            <a:r>
              <a:rPr lang="en-US">
                <a:solidFill>
                  <a:srgbClr val="5324D6"/>
                </a:solidFill>
              </a:rPr>
              <a:t> </a:t>
            </a:r>
            <a:endParaRPr/>
          </a:p>
          <a:p>
            <a:pPr marL="0" lvl="0" indent="0" algn="ctr" rtl="0">
              <a:lnSpc>
                <a:spcPct val="100000"/>
              </a:lnSpc>
              <a:spcBef>
                <a:spcPts val="160"/>
              </a:spcBef>
              <a:spcAft>
                <a:spcPts val="0"/>
              </a:spcAft>
              <a:buClr>
                <a:srgbClr val="5324D6"/>
              </a:buClr>
              <a:buSzPct val="100000"/>
              <a:buNone/>
            </a:pPr>
            <a:r>
              <a:rPr lang="en-US">
                <a:solidFill>
                  <a:srgbClr val="5324D6"/>
                </a:solidFill>
              </a:rPr>
              <a:t> </a:t>
            </a:r>
            <a:endParaRPr/>
          </a:p>
        </p:txBody>
      </p:sp>
      <p:pic>
        <p:nvPicPr>
          <p:cNvPr id="914" name="Google Shape;914;p53" descr="Logo&#10;&#10;Description automatically generated with medium confidence"/>
          <p:cNvPicPr preferRelativeResize="0"/>
          <p:nvPr/>
        </p:nvPicPr>
        <p:blipFill rotWithShape="1">
          <a:blip r:embed="rId5">
            <a:alphaModFix/>
          </a:blip>
          <a:srcRect/>
          <a:stretch/>
        </p:blipFill>
        <p:spPr>
          <a:xfrm>
            <a:off x="6078844" y="-9534"/>
            <a:ext cx="3065157" cy="1354107"/>
          </a:xfrm>
          <a:prstGeom prst="rect">
            <a:avLst/>
          </a:prstGeom>
          <a:noFill/>
          <a:ln>
            <a:noFill/>
          </a:ln>
        </p:spPr>
      </p:pic>
      <p:pic>
        <p:nvPicPr>
          <p:cNvPr id="915" name="Google Shape;915;p53"/>
          <p:cNvPicPr preferRelativeResize="0"/>
          <p:nvPr/>
        </p:nvPicPr>
        <p:blipFill rotWithShape="1">
          <a:blip r:embed="rId6">
            <a:alphaModFix/>
          </a:blip>
          <a:srcRect/>
          <a:stretch/>
        </p:blipFill>
        <p:spPr>
          <a:xfrm>
            <a:off x="6335625" y="4504601"/>
            <a:ext cx="2707523" cy="568475"/>
          </a:xfrm>
          <a:prstGeom prst="rect">
            <a:avLst/>
          </a:prstGeom>
          <a:noFill/>
          <a:ln>
            <a:noFill/>
          </a:ln>
        </p:spPr>
      </p:pic>
      <p:sp>
        <p:nvSpPr>
          <p:cNvPr id="916" name="Google Shape;916;p53"/>
          <p:cNvSpPr txBox="1"/>
          <p:nvPr/>
        </p:nvSpPr>
        <p:spPr>
          <a:xfrm>
            <a:off x="6027375" y="3638175"/>
            <a:ext cx="3000000" cy="939000"/>
          </a:xfrm>
          <a:prstGeom prst="rect">
            <a:avLst/>
          </a:prstGeom>
          <a:noFill/>
          <a:ln>
            <a:noFill/>
          </a:ln>
        </p:spPr>
        <p:txBody>
          <a:bodyPr spcFirstLastPara="1" wrap="square" lIns="91425" tIns="91425" rIns="91425" bIns="91425" anchor="t" anchorCtr="0">
            <a:spAutoFit/>
          </a:bodyPr>
          <a:lstStyle/>
          <a:p>
            <a:pPr marL="0" lvl="0" indent="0" algn="just" rtl="0">
              <a:lnSpc>
                <a:spcPct val="120000"/>
              </a:lnSpc>
              <a:spcBef>
                <a:spcPts val="0"/>
              </a:spcBef>
              <a:spcAft>
                <a:spcPts val="1000"/>
              </a:spcAft>
              <a:buClr>
                <a:schemeClr val="dk1"/>
              </a:buClr>
              <a:buSzPts val="700"/>
              <a:buFont typeface="Arial"/>
              <a:buNone/>
            </a:pPr>
            <a:r>
              <a:rPr lang="en-US" sz="700">
                <a:solidFill>
                  <a:srgbClr val="00005F"/>
                </a:solidFill>
                <a:latin typeface="Open Sans"/>
                <a:ea typeface="Open Sans"/>
                <a:cs typeface="Open Sans"/>
                <a:sym typeface="Open Sans"/>
              </a:rPr>
              <a:t>Financiado pela União Europeia. No entanto, os pontos de vista e opiniões expressos são da exclusiva responsabilidade do(s) autor(es) e não reflectem necessariamente os da União Europeia ou da Agência de Execução relativa à Educação, ao Audiovisual e à Cultura (EACEA). Nem a União Europeia nem a EACEA podem ser responsabilizadas pelas mesmas.</a:t>
            </a:r>
            <a:endParaRPr sz="700" b="0" i="0" u="none" strike="noStrike" cap="none">
              <a:solidFill>
                <a:srgbClr val="00005F"/>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sp>
        <p:nvSpPr>
          <p:cNvPr id="922" name="Google Shape;922;p54"/>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23" name="Google Shape;923;p54"/>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Como posso criar e utilizar uma conta PayPal?</a:t>
            </a:r>
            <a:endParaRPr sz="2400">
              <a:solidFill>
                <a:schemeClr val="lt1"/>
              </a:solidFill>
            </a:endParaRPr>
          </a:p>
        </p:txBody>
      </p:sp>
      <p:sp>
        <p:nvSpPr>
          <p:cNvPr id="924" name="Google Shape;924;p54"/>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54</a:t>
            </a:r>
            <a:endParaRPr sz="1400" b="0" i="0" u="none" strike="noStrike" cap="none">
              <a:solidFill>
                <a:srgbClr val="000000"/>
              </a:solidFill>
              <a:latin typeface="Arial"/>
              <a:ea typeface="Arial"/>
              <a:cs typeface="Arial"/>
              <a:sym typeface="Arial"/>
            </a:endParaRPr>
          </a:p>
        </p:txBody>
      </p:sp>
      <p:pic>
        <p:nvPicPr>
          <p:cNvPr id="925" name="Google Shape;925;p54"/>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926" name="Google Shape;926;p54"/>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927" name="Google Shape;927;p54"/>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928" name="Google Shape;928;p54"/>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929" name="Google Shape;929;p54"/>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930" name="Google Shape;930;p54"/>
          <p:cNvSpPr txBox="1"/>
          <p:nvPr/>
        </p:nvSpPr>
        <p:spPr>
          <a:xfrm>
            <a:off x="680875" y="1850425"/>
            <a:ext cx="77049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Arial"/>
              <a:ea typeface="Arial"/>
              <a:cs typeface="Arial"/>
              <a:sym typeface="Arial"/>
            </a:endParaRPr>
          </a:p>
        </p:txBody>
      </p:sp>
      <p:sp>
        <p:nvSpPr>
          <p:cNvPr id="931" name="Google Shape;931;p54"/>
          <p:cNvSpPr txBox="1"/>
          <p:nvPr/>
        </p:nvSpPr>
        <p:spPr>
          <a:xfrm>
            <a:off x="130629" y="1278946"/>
            <a:ext cx="9144000" cy="3924121"/>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None/>
            </a:pPr>
            <a:r>
              <a:rPr lang="en-US" sz="1800" b="0" i="0" u="none" strike="noStrike" cap="none">
                <a:solidFill>
                  <a:srgbClr val="000000"/>
                </a:solidFill>
                <a:latin typeface="Calibri"/>
                <a:ea typeface="Calibri"/>
                <a:cs typeface="Calibri"/>
                <a:sym typeface="Calibri"/>
              </a:rPr>
              <a:t>Como configurar o PayPal no seu telemóvel.</a:t>
            </a:r>
            <a:endParaRPr/>
          </a:p>
          <a:p>
            <a:pPr marL="457200" marR="0" lvl="0" indent="-342900" algn="l" rtl="0">
              <a:lnSpc>
                <a:spcPct val="150000"/>
              </a:lnSpc>
              <a:spcBef>
                <a:spcPts val="0"/>
              </a:spcBef>
              <a:spcAft>
                <a:spcPts val="0"/>
              </a:spcAft>
              <a:buClr>
                <a:srgbClr val="000000"/>
              </a:buClr>
              <a:buSzPts val="1800"/>
              <a:buFont typeface="Calibri"/>
              <a:buAutoNum type="arabicPeriod"/>
            </a:pPr>
            <a:r>
              <a:rPr lang="en-US" sz="1800" b="0" i="0" u="none" strike="noStrike" cap="none">
                <a:solidFill>
                  <a:srgbClr val="000000"/>
                </a:solidFill>
                <a:latin typeface="Calibri"/>
                <a:ea typeface="Calibri"/>
                <a:cs typeface="Calibri"/>
                <a:sym typeface="Calibri"/>
              </a:rPr>
              <a:t>iPhone: Se tiver um iPhone, vá para a App Store; </a:t>
            </a:r>
            <a:endParaRPr/>
          </a:p>
          <a:p>
            <a:pPr marL="457200" marR="0" lvl="0" indent="-342900" algn="l" rtl="0">
              <a:lnSpc>
                <a:spcPct val="150000"/>
              </a:lnSpc>
              <a:spcBef>
                <a:spcPts val="0"/>
              </a:spcBef>
              <a:spcAft>
                <a:spcPts val="0"/>
              </a:spcAft>
              <a:buClr>
                <a:srgbClr val="000000"/>
              </a:buClr>
              <a:buSzPts val="1800"/>
              <a:buFont typeface="Calibri"/>
              <a:buAutoNum type="arabicPeriod"/>
            </a:pPr>
            <a:r>
              <a:rPr lang="en-US" sz="1800" b="0" i="0" u="none" strike="noStrike" cap="none">
                <a:solidFill>
                  <a:srgbClr val="000000"/>
                </a:solidFill>
                <a:latin typeface="Calibri"/>
                <a:ea typeface="Calibri"/>
                <a:cs typeface="Calibri"/>
                <a:sym typeface="Calibri"/>
              </a:rPr>
              <a:t>Não é iPhone: Se não tiver um iPhone, vá para a Play Store</a:t>
            </a:r>
            <a:endParaRPr sz="1800" b="0" i="0" u="none" strike="noStrike" cap="none">
              <a:solidFill>
                <a:srgbClr val="000000"/>
              </a:solidFill>
              <a:latin typeface="Calibri"/>
              <a:ea typeface="Calibri"/>
              <a:cs typeface="Calibri"/>
              <a:sym typeface="Calibri"/>
            </a:endParaRPr>
          </a:p>
          <a:p>
            <a:pPr marL="457200" marR="0" lvl="0" indent="-342900" algn="l" rtl="0">
              <a:lnSpc>
                <a:spcPct val="150000"/>
              </a:lnSpc>
              <a:spcBef>
                <a:spcPts val="0"/>
              </a:spcBef>
              <a:spcAft>
                <a:spcPts val="0"/>
              </a:spcAft>
              <a:buClr>
                <a:srgbClr val="000000"/>
              </a:buClr>
              <a:buSzPts val="1800"/>
              <a:buFont typeface="Calibri"/>
              <a:buAutoNum type="arabicPeriod"/>
            </a:pPr>
            <a:r>
              <a:rPr lang="en-US" sz="1800" b="0" i="0" u="none" strike="noStrike" cap="none">
                <a:solidFill>
                  <a:srgbClr val="000000"/>
                </a:solidFill>
                <a:latin typeface="Calibri"/>
                <a:ea typeface="Calibri"/>
                <a:cs typeface="Calibri"/>
                <a:sym typeface="Calibri"/>
              </a:rPr>
              <a:t>Clique no separador de pesquisa e introduza "PayPal" e prima "pesquisar“</a:t>
            </a:r>
            <a:endParaRPr/>
          </a:p>
          <a:p>
            <a:pPr marL="457200" marR="0" lvl="0" indent="-342900" algn="l" rtl="0">
              <a:lnSpc>
                <a:spcPct val="150000"/>
              </a:lnSpc>
              <a:spcBef>
                <a:spcPts val="0"/>
              </a:spcBef>
              <a:spcAft>
                <a:spcPts val="0"/>
              </a:spcAft>
              <a:buClr>
                <a:srgbClr val="000000"/>
              </a:buClr>
              <a:buSzPts val="1800"/>
              <a:buFont typeface="Calibri"/>
              <a:buAutoNum type="arabicPeriod"/>
            </a:pPr>
            <a:r>
              <a:rPr lang="en-US" sz="1800" b="0" i="0" u="none" strike="noStrike" cap="none">
                <a:solidFill>
                  <a:srgbClr val="000000"/>
                </a:solidFill>
                <a:latin typeface="Calibri"/>
                <a:ea typeface="Calibri"/>
                <a:cs typeface="Calibri"/>
                <a:sym typeface="Calibri"/>
              </a:rPr>
              <a:t>Nos resultados, a aplicação PayPal será apresentada com um ícone com o seguinte aspeto </a:t>
            </a:r>
            <a:endParaRPr/>
          </a:p>
          <a:p>
            <a:pPr marL="457200" marR="0" lvl="0" indent="-342900" algn="l" rtl="0">
              <a:lnSpc>
                <a:spcPct val="150000"/>
              </a:lnSpc>
              <a:spcBef>
                <a:spcPts val="0"/>
              </a:spcBef>
              <a:spcAft>
                <a:spcPts val="0"/>
              </a:spcAft>
              <a:buClr>
                <a:srgbClr val="000000"/>
              </a:buClr>
              <a:buSzPts val="1800"/>
              <a:buFont typeface="Calibri"/>
              <a:buAutoNum type="arabicPeriod"/>
            </a:pPr>
            <a:r>
              <a:rPr lang="en-US" sz="1800" b="0" i="0" u="none" strike="noStrike" cap="none">
                <a:solidFill>
                  <a:srgbClr val="000000"/>
                </a:solidFill>
                <a:latin typeface="Calibri"/>
                <a:ea typeface="Calibri"/>
                <a:cs typeface="Calibri"/>
                <a:sym typeface="Calibri"/>
              </a:rPr>
              <a:t>Clique no resultado da pesquisa do PayPal</a:t>
            </a:r>
            <a:endParaRPr sz="1800" b="0" i="0" u="none" strike="noStrike" cap="none">
              <a:solidFill>
                <a:srgbClr val="000000"/>
              </a:solidFill>
              <a:latin typeface="Calibri"/>
              <a:ea typeface="Calibri"/>
              <a:cs typeface="Calibri"/>
              <a:sym typeface="Calibri"/>
            </a:endParaRPr>
          </a:p>
          <a:p>
            <a:pPr marL="457200" marR="0" lvl="0" indent="-342900" algn="l" rtl="0">
              <a:lnSpc>
                <a:spcPct val="150000"/>
              </a:lnSpc>
              <a:spcBef>
                <a:spcPts val="0"/>
              </a:spcBef>
              <a:spcAft>
                <a:spcPts val="0"/>
              </a:spcAft>
              <a:buClr>
                <a:srgbClr val="000000"/>
              </a:buClr>
              <a:buSzPts val="1800"/>
              <a:buFont typeface="Calibri"/>
              <a:buAutoNum type="arabicPeriod"/>
            </a:pPr>
            <a:r>
              <a:rPr lang="en-US" sz="1800" b="0" i="0" u="none" strike="noStrike" cap="none">
                <a:solidFill>
                  <a:srgbClr val="000000"/>
                </a:solidFill>
                <a:latin typeface="Calibri"/>
                <a:ea typeface="Calibri"/>
                <a:cs typeface="Calibri"/>
                <a:sym typeface="Calibri"/>
              </a:rPr>
              <a:t>Clique em "instalar“</a:t>
            </a:r>
            <a:endParaRPr/>
          </a:p>
          <a:p>
            <a:pPr marL="457200" marR="0" lvl="0" indent="-342900" algn="l" rtl="0">
              <a:lnSpc>
                <a:spcPct val="150000"/>
              </a:lnSpc>
              <a:spcBef>
                <a:spcPts val="0"/>
              </a:spcBef>
              <a:spcAft>
                <a:spcPts val="0"/>
              </a:spcAft>
              <a:buClr>
                <a:srgbClr val="000000"/>
              </a:buClr>
              <a:buSzPts val="1800"/>
              <a:buFont typeface="Calibri"/>
              <a:buAutoNum type="arabicPeriod"/>
            </a:pPr>
            <a:r>
              <a:rPr lang="en-US" sz="1800" b="0" i="0" u="none" strike="noStrike" cap="none">
                <a:solidFill>
                  <a:srgbClr val="000000"/>
                </a:solidFill>
                <a:latin typeface="Calibri"/>
                <a:ea typeface="Calibri"/>
                <a:cs typeface="Calibri"/>
                <a:sym typeface="Calibri"/>
              </a:rPr>
              <a:t>Depois de instalada, abra o PayPal clicando no ícone da aplicação</a:t>
            </a:r>
            <a:endParaRPr/>
          </a:p>
          <a:p>
            <a:pPr marL="457200" marR="0" lvl="0" indent="-342900" algn="l" rtl="0">
              <a:lnSpc>
                <a:spcPct val="150000"/>
              </a:lnSpc>
              <a:spcBef>
                <a:spcPts val="0"/>
              </a:spcBef>
              <a:spcAft>
                <a:spcPts val="0"/>
              </a:spcAft>
              <a:buClr>
                <a:srgbClr val="000000"/>
              </a:buClr>
              <a:buSzPts val="1800"/>
              <a:buFont typeface="Calibri"/>
              <a:buAutoNum type="arabicPeriod"/>
            </a:pPr>
            <a:r>
              <a:rPr lang="en-US" sz="1800" b="0" i="0" u="none" strike="noStrike" cap="none">
                <a:solidFill>
                  <a:srgbClr val="000000"/>
                </a:solidFill>
                <a:latin typeface="Calibri"/>
                <a:ea typeface="Calibri"/>
                <a:cs typeface="Calibri"/>
                <a:sym typeface="Calibri"/>
              </a:rPr>
              <a:t>Clique em "Registar" e preencha todas as informações necessárias.</a:t>
            </a:r>
            <a:endParaRPr sz="1800" b="1" i="0" u="none" strike="noStrike" cap="none">
              <a:solidFill>
                <a:schemeClr val="dk1"/>
              </a:solidFill>
              <a:latin typeface="Calibri"/>
              <a:ea typeface="Calibri"/>
              <a:cs typeface="Calibri"/>
              <a:sym typeface="Calibri"/>
            </a:endParaRPr>
          </a:p>
        </p:txBody>
      </p:sp>
      <p:pic>
        <p:nvPicPr>
          <p:cNvPr id="932" name="Google Shape;932;p54"/>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933" name="Google Shape;933;p54"/>
          <p:cNvPicPr preferRelativeResize="0"/>
          <p:nvPr/>
        </p:nvPicPr>
        <p:blipFill rotWithShape="1">
          <a:blip r:embed="rId7">
            <a:alphaModFix/>
          </a:blip>
          <a:srcRect/>
          <a:stretch/>
        </p:blipFill>
        <p:spPr>
          <a:xfrm>
            <a:off x="5265275" y="1689974"/>
            <a:ext cx="491250" cy="510675"/>
          </a:xfrm>
          <a:prstGeom prst="rect">
            <a:avLst/>
          </a:prstGeom>
          <a:noFill/>
          <a:ln>
            <a:noFill/>
          </a:ln>
        </p:spPr>
      </p:pic>
      <p:pic>
        <p:nvPicPr>
          <p:cNvPr id="934" name="Google Shape;934;p54"/>
          <p:cNvPicPr preferRelativeResize="0"/>
          <p:nvPr/>
        </p:nvPicPr>
        <p:blipFill rotWithShape="1">
          <a:blip r:embed="rId8">
            <a:alphaModFix/>
          </a:blip>
          <a:srcRect/>
          <a:stretch/>
        </p:blipFill>
        <p:spPr>
          <a:xfrm>
            <a:off x="6250342" y="2226747"/>
            <a:ext cx="1719907" cy="400200"/>
          </a:xfrm>
          <a:prstGeom prst="rect">
            <a:avLst/>
          </a:prstGeom>
          <a:noFill/>
          <a:ln>
            <a:noFill/>
          </a:ln>
        </p:spPr>
      </p:pic>
      <p:pic>
        <p:nvPicPr>
          <p:cNvPr id="935" name="Google Shape;935;p54"/>
          <p:cNvPicPr preferRelativeResize="0"/>
          <p:nvPr/>
        </p:nvPicPr>
        <p:blipFill rotWithShape="1">
          <a:blip r:embed="rId9">
            <a:alphaModFix/>
          </a:blip>
          <a:srcRect/>
          <a:stretch/>
        </p:blipFill>
        <p:spPr>
          <a:xfrm>
            <a:off x="8502694" y="3399860"/>
            <a:ext cx="510677" cy="691175"/>
          </a:xfrm>
          <a:prstGeom prst="rect">
            <a:avLst/>
          </a:prstGeom>
          <a:noFill/>
          <a:ln>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3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3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3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Google Shape;941;p5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2" name="Google Shape;942;p55"/>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Como posso criar e utilizar uma conta PayPal?</a:t>
            </a:r>
            <a:endParaRPr sz="2400">
              <a:solidFill>
                <a:schemeClr val="lt1"/>
              </a:solidFill>
            </a:endParaRPr>
          </a:p>
        </p:txBody>
      </p:sp>
      <p:sp>
        <p:nvSpPr>
          <p:cNvPr id="943" name="Google Shape;943;p5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55</a:t>
            </a:r>
            <a:endParaRPr sz="1400" b="0" i="0" u="none" strike="noStrike" cap="none">
              <a:solidFill>
                <a:srgbClr val="000000"/>
              </a:solidFill>
              <a:latin typeface="Arial"/>
              <a:ea typeface="Arial"/>
              <a:cs typeface="Arial"/>
              <a:sym typeface="Arial"/>
            </a:endParaRPr>
          </a:p>
        </p:txBody>
      </p:sp>
      <p:pic>
        <p:nvPicPr>
          <p:cNvPr id="944" name="Google Shape;944;p55"/>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945" name="Google Shape;945;p5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946" name="Google Shape;946;p55"/>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947" name="Google Shape;947;p55"/>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948" name="Google Shape;948;p55"/>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949" name="Google Shape;949;p55"/>
          <p:cNvSpPr txBox="1"/>
          <p:nvPr/>
        </p:nvSpPr>
        <p:spPr>
          <a:xfrm>
            <a:off x="369350" y="1650791"/>
            <a:ext cx="3897850" cy="121107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Calibri"/>
                <a:ea typeface="Calibri"/>
                <a:cs typeface="Calibri"/>
                <a:sym typeface="Calibri"/>
              </a:rPr>
              <a:t>9. Adicione o seu número de telefone e clique em Seguinte:</a:t>
            </a:r>
            <a:endParaRPr sz="1800" b="0" i="0" u="none" strike="noStrike" cap="none">
              <a:solidFill>
                <a:srgbClr val="000000"/>
              </a:solidFill>
              <a:latin typeface="Calibri"/>
              <a:ea typeface="Calibri"/>
              <a:cs typeface="Calibri"/>
              <a:sym typeface="Calibri"/>
            </a:endParaRPr>
          </a:p>
          <a:p>
            <a:pPr marL="0" marR="0" lvl="0" indent="0" algn="l" rtl="0">
              <a:lnSpc>
                <a:spcPct val="115000"/>
              </a:lnSpc>
              <a:spcBef>
                <a:spcPts val="600"/>
              </a:spcBef>
              <a:spcAft>
                <a:spcPts val="60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pic>
        <p:nvPicPr>
          <p:cNvPr id="950" name="Google Shape;950;p55"/>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951" name="Google Shape;951;p55"/>
          <p:cNvPicPr preferRelativeResize="0"/>
          <p:nvPr/>
        </p:nvPicPr>
        <p:blipFill rotWithShape="1">
          <a:blip r:embed="rId7">
            <a:alphaModFix/>
          </a:blip>
          <a:srcRect/>
          <a:stretch/>
        </p:blipFill>
        <p:spPr>
          <a:xfrm>
            <a:off x="680875" y="2365475"/>
            <a:ext cx="2130823" cy="2018675"/>
          </a:xfrm>
          <a:prstGeom prst="rect">
            <a:avLst/>
          </a:prstGeom>
          <a:noFill/>
          <a:ln>
            <a:noFill/>
          </a:ln>
        </p:spPr>
      </p:pic>
      <p:sp>
        <p:nvSpPr>
          <p:cNvPr id="952" name="Google Shape;952;p55"/>
          <p:cNvSpPr txBox="1"/>
          <p:nvPr/>
        </p:nvSpPr>
        <p:spPr>
          <a:xfrm>
            <a:off x="4384550" y="1508401"/>
            <a:ext cx="4432200" cy="73863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10. Configure o seu perfil e clique em Seguinte:</a:t>
            </a:r>
            <a:endParaRPr sz="1800" b="0" i="0" u="none" strike="noStrike" cap="none">
              <a:solidFill>
                <a:srgbClr val="000000"/>
              </a:solidFill>
              <a:latin typeface="Calibri"/>
              <a:ea typeface="Calibri"/>
              <a:cs typeface="Calibri"/>
              <a:sym typeface="Calibri"/>
            </a:endParaRPr>
          </a:p>
        </p:txBody>
      </p:sp>
      <p:pic>
        <p:nvPicPr>
          <p:cNvPr id="953" name="Google Shape;953;p55"/>
          <p:cNvPicPr preferRelativeResize="0"/>
          <p:nvPr/>
        </p:nvPicPr>
        <p:blipFill rotWithShape="1">
          <a:blip r:embed="rId8">
            <a:alphaModFix/>
          </a:blip>
          <a:srcRect/>
          <a:stretch/>
        </p:blipFill>
        <p:spPr>
          <a:xfrm>
            <a:off x="4631125" y="2161400"/>
            <a:ext cx="1867875" cy="2686050"/>
          </a:xfrm>
          <a:prstGeom prst="rect">
            <a:avLst/>
          </a:prstGeom>
          <a:noFill/>
          <a:ln>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sp>
        <p:nvSpPr>
          <p:cNvPr id="959" name="Google Shape;959;p56"/>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60" name="Google Shape;960;p56"/>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Como posso criar e utilizar uma conta PayPal?</a:t>
            </a:r>
            <a:endParaRPr sz="2400">
              <a:solidFill>
                <a:schemeClr val="lt1"/>
              </a:solidFill>
            </a:endParaRPr>
          </a:p>
        </p:txBody>
      </p:sp>
      <p:sp>
        <p:nvSpPr>
          <p:cNvPr id="961" name="Google Shape;961;p56"/>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56</a:t>
            </a:r>
            <a:endParaRPr sz="1400" b="0" i="0" u="none" strike="noStrike" cap="none">
              <a:solidFill>
                <a:srgbClr val="000000"/>
              </a:solidFill>
              <a:latin typeface="Arial"/>
              <a:ea typeface="Arial"/>
              <a:cs typeface="Arial"/>
              <a:sym typeface="Arial"/>
            </a:endParaRPr>
          </a:p>
        </p:txBody>
      </p:sp>
      <p:pic>
        <p:nvPicPr>
          <p:cNvPr id="962" name="Google Shape;962;p56"/>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963" name="Google Shape;963;p56"/>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964" name="Google Shape;964;p56"/>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965" name="Google Shape;965;p56"/>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966" name="Google Shape;966;p56"/>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967" name="Google Shape;967;p56"/>
          <p:cNvSpPr txBox="1"/>
          <p:nvPr/>
        </p:nvSpPr>
        <p:spPr>
          <a:xfrm>
            <a:off x="680875" y="1850425"/>
            <a:ext cx="77049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Arial"/>
              <a:ea typeface="Arial"/>
              <a:cs typeface="Arial"/>
              <a:sym typeface="Arial"/>
            </a:endParaRPr>
          </a:p>
        </p:txBody>
      </p:sp>
      <p:sp>
        <p:nvSpPr>
          <p:cNvPr id="968" name="Google Shape;968;p56"/>
          <p:cNvSpPr txBox="1"/>
          <p:nvPr/>
        </p:nvSpPr>
        <p:spPr>
          <a:xfrm>
            <a:off x="465955" y="1475743"/>
            <a:ext cx="3518435" cy="148806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Calibri"/>
                <a:ea typeface="Calibri"/>
                <a:cs typeface="Calibri"/>
                <a:sym typeface="Calibri"/>
              </a:rPr>
              <a:t>11. Agora adicione o seu endereço e depois concorde e crie uma conta:</a:t>
            </a:r>
            <a:endParaRPr sz="1800" b="0" i="0" u="none" strike="noStrike" cap="none">
              <a:solidFill>
                <a:srgbClr val="000000"/>
              </a:solidFill>
              <a:latin typeface="Calibri"/>
              <a:ea typeface="Calibri"/>
              <a:cs typeface="Calibri"/>
              <a:sym typeface="Calibri"/>
            </a:endParaRPr>
          </a:p>
          <a:p>
            <a:pPr marL="0" marR="0" lvl="0" indent="0" algn="l" rtl="0">
              <a:lnSpc>
                <a:spcPct val="115000"/>
              </a:lnSpc>
              <a:spcBef>
                <a:spcPts val="600"/>
              </a:spcBef>
              <a:spcAft>
                <a:spcPts val="60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pic>
        <p:nvPicPr>
          <p:cNvPr id="969" name="Google Shape;969;p56"/>
          <p:cNvPicPr preferRelativeResize="0"/>
          <p:nvPr/>
        </p:nvPicPr>
        <p:blipFill rotWithShape="1">
          <a:blip r:embed="rId6">
            <a:alphaModFix/>
          </a:blip>
          <a:srcRect/>
          <a:stretch/>
        </p:blipFill>
        <p:spPr>
          <a:xfrm>
            <a:off x="390412" y="201674"/>
            <a:ext cx="1099479" cy="230850"/>
          </a:xfrm>
          <a:prstGeom prst="rect">
            <a:avLst/>
          </a:prstGeom>
          <a:noFill/>
          <a:ln>
            <a:noFill/>
          </a:ln>
        </p:spPr>
      </p:pic>
      <p:sp>
        <p:nvSpPr>
          <p:cNvPr id="970" name="Google Shape;970;p56"/>
          <p:cNvSpPr txBox="1"/>
          <p:nvPr/>
        </p:nvSpPr>
        <p:spPr>
          <a:xfrm>
            <a:off x="4323845" y="1504054"/>
            <a:ext cx="4432200" cy="101563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12. Poderá ser-lhe pedido que associe um cartão de débito ou de crédito, o que pode fazer ou não:</a:t>
            </a:r>
            <a:endParaRPr sz="1800" b="0" i="0" u="none" strike="noStrike" cap="none">
              <a:solidFill>
                <a:srgbClr val="000000"/>
              </a:solidFill>
              <a:latin typeface="Calibri"/>
              <a:ea typeface="Calibri"/>
              <a:cs typeface="Calibri"/>
              <a:sym typeface="Calibri"/>
            </a:endParaRPr>
          </a:p>
        </p:txBody>
      </p:sp>
      <p:pic>
        <p:nvPicPr>
          <p:cNvPr id="971" name="Google Shape;971;p56"/>
          <p:cNvPicPr preferRelativeResize="0"/>
          <p:nvPr/>
        </p:nvPicPr>
        <p:blipFill rotWithShape="1">
          <a:blip r:embed="rId7">
            <a:alphaModFix/>
          </a:blip>
          <a:srcRect/>
          <a:stretch/>
        </p:blipFill>
        <p:spPr>
          <a:xfrm>
            <a:off x="865750" y="2400750"/>
            <a:ext cx="1955575" cy="1283900"/>
          </a:xfrm>
          <a:prstGeom prst="rect">
            <a:avLst/>
          </a:prstGeom>
          <a:noFill/>
          <a:ln>
            <a:noFill/>
          </a:ln>
        </p:spPr>
      </p:pic>
      <p:pic>
        <p:nvPicPr>
          <p:cNvPr id="972" name="Google Shape;972;p56"/>
          <p:cNvPicPr preferRelativeResize="0"/>
          <p:nvPr/>
        </p:nvPicPr>
        <p:blipFill rotWithShape="1">
          <a:blip r:embed="rId8">
            <a:alphaModFix/>
          </a:blip>
          <a:srcRect/>
          <a:stretch/>
        </p:blipFill>
        <p:spPr>
          <a:xfrm>
            <a:off x="4707000" y="2665000"/>
            <a:ext cx="2317789" cy="1769200"/>
          </a:xfrm>
          <a:prstGeom prst="rect">
            <a:avLst/>
          </a:prstGeom>
          <a:noFill/>
          <a:ln>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77"/>
        <p:cNvGrpSpPr/>
        <p:nvPr/>
      </p:nvGrpSpPr>
      <p:grpSpPr>
        <a:xfrm>
          <a:off x="0" y="0"/>
          <a:ext cx="0" cy="0"/>
          <a:chOff x="0" y="0"/>
          <a:chExt cx="0" cy="0"/>
        </a:xfrm>
      </p:grpSpPr>
      <p:sp>
        <p:nvSpPr>
          <p:cNvPr id="978" name="Google Shape;978;p57"/>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9" name="Google Shape;979;p57"/>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Como posso criar e utilizar uma conta PayPal?</a:t>
            </a:r>
            <a:endParaRPr sz="2400">
              <a:solidFill>
                <a:schemeClr val="lt1"/>
              </a:solidFill>
            </a:endParaRPr>
          </a:p>
        </p:txBody>
      </p:sp>
      <p:sp>
        <p:nvSpPr>
          <p:cNvPr id="980" name="Google Shape;980;p57"/>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57</a:t>
            </a:r>
            <a:endParaRPr sz="1400" b="0" i="0" u="none" strike="noStrike" cap="none">
              <a:solidFill>
                <a:srgbClr val="000000"/>
              </a:solidFill>
              <a:latin typeface="Arial"/>
              <a:ea typeface="Arial"/>
              <a:cs typeface="Arial"/>
              <a:sym typeface="Arial"/>
            </a:endParaRPr>
          </a:p>
        </p:txBody>
      </p:sp>
      <p:pic>
        <p:nvPicPr>
          <p:cNvPr id="981" name="Google Shape;981;p57"/>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982" name="Google Shape;982;p57"/>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983" name="Google Shape;983;p57"/>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984" name="Google Shape;984;p57"/>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985" name="Google Shape;985;p57"/>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986" name="Google Shape;986;p57"/>
          <p:cNvSpPr txBox="1"/>
          <p:nvPr/>
        </p:nvSpPr>
        <p:spPr>
          <a:xfrm>
            <a:off x="680875" y="1850425"/>
            <a:ext cx="77049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Arial"/>
              <a:ea typeface="Arial"/>
              <a:cs typeface="Arial"/>
              <a:sym typeface="Arial"/>
            </a:endParaRPr>
          </a:p>
        </p:txBody>
      </p:sp>
      <p:sp>
        <p:nvSpPr>
          <p:cNvPr id="987" name="Google Shape;987;p57"/>
          <p:cNvSpPr txBox="1"/>
          <p:nvPr/>
        </p:nvSpPr>
        <p:spPr>
          <a:xfrm>
            <a:off x="210074" y="1534850"/>
            <a:ext cx="4111555" cy="176506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Calibri"/>
                <a:ea typeface="Calibri"/>
                <a:cs typeface="Calibri"/>
                <a:sym typeface="Calibri"/>
              </a:rPr>
              <a:t>13. Ser-lhe-á agora pedido que sincronize os seus contactos (recomendamos que ignore):</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15000"/>
              </a:lnSpc>
              <a:spcBef>
                <a:spcPts val="600"/>
              </a:spcBef>
              <a:spcAft>
                <a:spcPts val="60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pic>
        <p:nvPicPr>
          <p:cNvPr id="988" name="Google Shape;988;p57"/>
          <p:cNvPicPr preferRelativeResize="0"/>
          <p:nvPr/>
        </p:nvPicPr>
        <p:blipFill rotWithShape="1">
          <a:blip r:embed="rId6">
            <a:alphaModFix/>
          </a:blip>
          <a:srcRect/>
          <a:stretch/>
        </p:blipFill>
        <p:spPr>
          <a:xfrm>
            <a:off x="390412" y="201674"/>
            <a:ext cx="1099479" cy="230850"/>
          </a:xfrm>
          <a:prstGeom prst="rect">
            <a:avLst/>
          </a:prstGeom>
          <a:noFill/>
          <a:ln>
            <a:noFill/>
          </a:ln>
        </p:spPr>
      </p:pic>
      <p:sp>
        <p:nvSpPr>
          <p:cNvPr id="989" name="Google Shape;989;p57"/>
          <p:cNvSpPr txBox="1"/>
          <p:nvPr/>
        </p:nvSpPr>
        <p:spPr>
          <a:xfrm>
            <a:off x="4398150" y="1699700"/>
            <a:ext cx="2596775" cy="156963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14. Aparece agora o ecrã inicial.</a:t>
            </a:r>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Para associar uma conta bancária ou um cartão de crédito/débito, clique em</a:t>
            </a:r>
            <a:endParaRPr sz="1800" b="0" i="0" u="none" strike="noStrike" cap="none">
              <a:solidFill>
                <a:srgbClr val="000000"/>
              </a:solidFill>
              <a:latin typeface="Calibri"/>
              <a:ea typeface="Calibri"/>
              <a:cs typeface="Calibri"/>
              <a:sym typeface="Calibri"/>
            </a:endParaRPr>
          </a:p>
        </p:txBody>
      </p:sp>
      <p:pic>
        <p:nvPicPr>
          <p:cNvPr id="990" name="Google Shape;990;p57"/>
          <p:cNvPicPr preferRelativeResize="0"/>
          <p:nvPr/>
        </p:nvPicPr>
        <p:blipFill rotWithShape="1">
          <a:blip r:embed="rId7">
            <a:alphaModFix/>
          </a:blip>
          <a:srcRect/>
          <a:stretch/>
        </p:blipFill>
        <p:spPr>
          <a:xfrm>
            <a:off x="947026" y="2438600"/>
            <a:ext cx="1683206" cy="2332075"/>
          </a:xfrm>
          <a:prstGeom prst="rect">
            <a:avLst/>
          </a:prstGeom>
          <a:noFill/>
          <a:ln>
            <a:noFill/>
          </a:ln>
        </p:spPr>
      </p:pic>
      <p:pic>
        <p:nvPicPr>
          <p:cNvPr id="991" name="Google Shape;991;p57"/>
          <p:cNvPicPr preferRelativeResize="0"/>
          <p:nvPr/>
        </p:nvPicPr>
        <p:blipFill rotWithShape="1">
          <a:blip r:embed="rId8">
            <a:alphaModFix/>
          </a:blip>
          <a:srcRect/>
          <a:stretch/>
        </p:blipFill>
        <p:spPr>
          <a:xfrm>
            <a:off x="7150100" y="1468575"/>
            <a:ext cx="1581651" cy="3125501"/>
          </a:xfrm>
          <a:prstGeom prst="rect">
            <a:avLst/>
          </a:prstGeom>
          <a:noFill/>
          <a:ln>
            <a:noFill/>
          </a:ln>
        </p:spPr>
      </p:pic>
      <p:cxnSp>
        <p:nvCxnSpPr>
          <p:cNvPr id="992" name="Google Shape;992;p57"/>
          <p:cNvCxnSpPr/>
          <p:nvPr/>
        </p:nvCxnSpPr>
        <p:spPr>
          <a:xfrm>
            <a:off x="6994925" y="3087450"/>
            <a:ext cx="1551900" cy="1401600"/>
          </a:xfrm>
          <a:prstGeom prst="straightConnector1">
            <a:avLst/>
          </a:prstGeom>
          <a:noFill/>
          <a:ln w="19050" cap="flat" cmpd="sng">
            <a:solidFill>
              <a:srgbClr val="FF0000"/>
            </a:solidFill>
            <a:prstDash val="solid"/>
            <a:round/>
            <a:headEnd type="none" w="sm" len="sm"/>
            <a:tailEnd type="triangle" w="med" len="med"/>
          </a:ln>
        </p:spPr>
      </p:cxn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997"/>
        <p:cNvGrpSpPr/>
        <p:nvPr/>
      </p:nvGrpSpPr>
      <p:grpSpPr>
        <a:xfrm>
          <a:off x="0" y="0"/>
          <a:ext cx="0" cy="0"/>
          <a:chOff x="0" y="0"/>
          <a:chExt cx="0" cy="0"/>
        </a:xfrm>
      </p:grpSpPr>
      <p:sp>
        <p:nvSpPr>
          <p:cNvPr id="998" name="Google Shape;998;p58"/>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9" name="Google Shape;999;p58"/>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Como posso criar e utilizar uma conta PayPal?</a:t>
            </a:r>
            <a:endParaRPr sz="2400">
              <a:solidFill>
                <a:schemeClr val="lt1"/>
              </a:solidFill>
            </a:endParaRPr>
          </a:p>
        </p:txBody>
      </p:sp>
      <p:sp>
        <p:nvSpPr>
          <p:cNvPr id="1000" name="Google Shape;1000;p58"/>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58</a:t>
            </a:r>
            <a:endParaRPr sz="1400" b="0" i="0" u="none" strike="noStrike" cap="none">
              <a:solidFill>
                <a:srgbClr val="000000"/>
              </a:solidFill>
              <a:latin typeface="Arial"/>
              <a:ea typeface="Arial"/>
              <a:cs typeface="Arial"/>
              <a:sym typeface="Arial"/>
            </a:endParaRPr>
          </a:p>
        </p:txBody>
      </p:sp>
      <p:pic>
        <p:nvPicPr>
          <p:cNvPr id="1001" name="Google Shape;1001;p58"/>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002" name="Google Shape;1002;p58"/>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003" name="Google Shape;1003;p58"/>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004" name="Google Shape;1004;p58"/>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005" name="Google Shape;1005;p58"/>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1006" name="Google Shape;1006;p58"/>
          <p:cNvSpPr txBox="1"/>
          <p:nvPr/>
        </p:nvSpPr>
        <p:spPr>
          <a:xfrm>
            <a:off x="680875" y="1850425"/>
            <a:ext cx="77049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Arial"/>
              <a:ea typeface="Arial"/>
              <a:cs typeface="Arial"/>
              <a:sym typeface="Arial"/>
            </a:endParaRPr>
          </a:p>
        </p:txBody>
      </p:sp>
      <p:sp>
        <p:nvSpPr>
          <p:cNvPr id="1007" name="Google Shape;1007;p58"/>
          <p:cNvSpPr txBox="1"/>
          <p:nvPr/>
        </p:nvSpPr>
        <p:spPr>
          <a:xfrm>
            <a:off x="585479" y="1699700"/>
            <a:ext cx="7986900" cy="93407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Calibri"/>
                <a:ea typeface="Calibri"/>
                <a:cs typeface="Calibri"/>
                <a:sym typeface="Calibri"/>
              </a:rPr>
              <a:t>15. Clicar no ícone leva-o até aqui:</a:t>
            </a:r>
            <a:endParaRPr sz="1800" b="0" i="0" u="none" strike="noStrike" cap="none">
              <a:solidFill>
                <a:srgbClr val="000000"/>
              </a:solidFill>
              <a:latin typeface="Calibri"/>
              <a:ea typeface="Calibri"/>
              <a:cs typeface="Calibri"/>
              <a:sym typeface="Calibri"/>
            </a:endParaRPr>
          </a:p>
          <a:p>
            <a:pPr marL="0" marR="0" lvl="0" indent="0" algn="l" rtl="0">
              <a:lnSpc>
                <a:spcPct val="115000"/>
              </a:lnSpc>
              <a:spcBef>
                <a:spcPts val="600"/>
              </a:spcBef>
              <a:spcAft>
                <a:spcPts val="60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pic>
        <p:nvPicPr>
          <p:cNvPr id="1008" name="Google Shape;1008;p58"/>
          <p:cNvPicPr preferRelativeResize="0"/>
          <p:nvPr/>
        </p:nvPicPr>
        <p:blipFill rotWithShape="1">
          <a:blip r:embed="rId6">
            <a:alphaModFix/>
          </a:blip>
          <a:srcRect/>
          <a:stretch/>
        </p:blipFill>
        <p:spPr>
          <a:xfrm>
            <a:off x="390412" y="201674"/>
            <a:ext cx="1099479" cy="230850"/>
          </a:xfrm>
          <a:prstGeom prst="rect">
            <a:avLst/>
          </a:prstGeom>
          <a:noFill/>
          <a:ln>
            <a:noFill/>
          </a:ln>
        </p:spPr>
      </p:pic>
      <p:sp>
        <p:nvSpPr>
          <p:cNvPr id="1009" name="Google Shape;1009;p58"/>
          <p:cNvSpPr txBox="1"/>
          <p:nvPr/>
        </p:nvSpPr>
        <p:spPr>
          <a:xfrm>
            <a:off x="4384550" y="1477199"/>
            <a:ext cx="4580400" cy="156963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16. Para associar uma conta bancária, clique em "adicionar bancos e cartões" e depois em "Bancos".</a:t>
            </a:r>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Em seguida, aparece este ecrã onde tem de introduzir o nome do seu banco e selecioná-lo:</a:t>
            </a:r>
            <a:endParaRPr sz="1800" b="0" i="0" u="none" strike="noStrike" cap="none">
              <a:solidFill>
                <a:srgbClr val="000000"/>
              </a:solidFill>
              <a:latin typeface="Calibri"/>
              <a:ea typeface="Calibri"/>
              <a:cs typeface="Calibri"/>
              <a:sym typeface="Calibri"/>
            </a:endParaRPr>
          </a:p>
        </p:txBody>
      </p:sp>
      <p:pic>
        <p:nvPicPr>
          <p:cNvPr id="1010" name="Google Shape;1010;p58"/>
          <p:cNvPicPr preferRelativeResize="0"/>
          <p:nvPr/>
        </p:nvPicPr>
        <p:blipFill rotWithShape="1">
          <a:blip r:embed="rId7">
            <a:alphaModFix/>
          </a:blip>
          <a:srcRect/>
          <a:stretch/>
        </p:blipFill>
        <p:spPr>
          <a:xfrm>
            <a:off x="1195275" y="2313200"/>
            <a:ext cx="1976425" cy="2615149"/>
          </a:xfrm>
          <a:prstGeom prst="rect">
            <a:avLst/>
          </a:prstGeom>
          <a:noFill/>
          <a:ln>
            <a:noFill/>
          </a:ln>
        </p:spPr>
      </p:pic>
      <p:pic>
        <p:nvPicPr>
          <p:cNvPr id="1011" name="Google Shape;1011;p58"/>
          <p:cNvPicPr preferRelativeResize="0"/>
          <p:nvPr/>
        </p:nvPicPr>
        <p:blipFill rotWithShape="1">
          <a:blip r:embed="rId8">
            <a:alphaModFix/>
          </a:blip>
          <a:srcRect/>
          <a:stretch/>
        </p:blipFill>
        <p:spPr>
          <a:xfrm>
            <a:off x="5107425" y="3269600"/>
            <a:ext cx="2307968" cy="1769200"/>
          </a:xfrm>
          <a:prstGeom prst="rect">
            <a:avLst/>
          </a:prstGeom>
          <a:noFill/>
          <a:ln>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016"/>
        <p:cNvGrpSpPr/>
        <p:nvPr/>
      </p:nvGrpSpPr>
      <p:grpSpPr>
        <a:xfrm>
          <a:off x="0" y="0"/>
          <a:ext cx="0" cy="0"/>
          <a:chOff x="0" y="0"/>
          <a:chExt cx="0" cy="0"/>
        </a:xfrm>
      </p:grpSpPr>
      <p:sp>
        <p:nvSpPr>
          <p:cNvPr id="1017" name="Google Shape;1017;p59"/>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8" name="Google Shape;1018;p59"/>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Como posso criar e utilizar uma conta PayPal?</a:t>
            </a:r>
            <a:endParaRPr sz="2400">
              <a:solidFill>
                <a:schemeClr val="lt1"/>
              </a:solidFill>
            </a:endParaRPr>
          </a:p>
        </p:txBody>
      </p:sp>
      <p:sp>
        <p:nvSpPr>
          <p:cNvPr id="1019" name="Google Shape;1019;p59"/>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59</a:t>
            </a:r>
            <a:endParaRPr sz="1400" b="0" i="0" u="none" strike="noStrike" cap="none">
              <a:solidFill>
                <a:srgbClr val="000000"/>
              </a:solidFill>
              <a:latin typeface="Arial"/>
              <a:ea typeface="Arial"/>
              <a:cs typeface="Arial"/>
              <a:sym typeface="Arial"/>
            </a:endParaRPr>
          </a:p>
        </p:txBody>
      </p:sp>
      <p:pic>
        <p:nvPicPr>
          <p:cNvPr id="1020" name="Google Shape;1020;p59"/>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021" name="Google Shape;1021;p59"/>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022" name="Google Shape;1022;p59"/>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023" name="Google Shape;1023;p59"/>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024" name="Google Shape;1024;p59"/>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1025" name="Google Shape;1025;p59"/>
          <p:cNvSpPr txBox="1"/>
          <p:nvPr/>
        </p:nvSpPr>
        <p:spPr>
          <a:xfrm>
            <a:off x="680875" y="1850425"/>
            <a:ext cx="77049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Arial"/>
              <a:ea typeface="Arial"/>
              <a:cs typeface="Arial"/>
              <a:sym typeface="Arial"/>
            </a:endParaRPr>
          </a:p>
        </p:txBody>
      </p:sp>
      <p:sp>
        <p:nvSpPr>
          <p:cNvPr id="1026" name="Google Shape;1026;p59"/>
          <p:cNvSpPr txBox="1"/>
          <p:nvPr/>
        </p:nvSpPr>
        <p:spPr>
          <a:xfrm>
            <a:off x="541650" y="1513940"/>
            <a:ext cx="3856500" cy="1015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Calibri"/>
                <a:ea typeface="Calibri"/>
                <a:cs typeface="Calibri"/>
                <a:sym typeface="Calibri"/>
              </a:rPr>
              <a:t>17.  Ser-lhe-á agora pedido que introduza as credenciais da sua conta bancária online:</a:t>
            </a:r>
            <a:endParaRPr sz="1800" b="0" i="0" u="none" strike="noStrike" cap="none">
              <a:solidFill>
                <a:srgbClr val="000000"/>
              </a:solidFill>
              <a:latin typeface="Calibri"/>
              <a:ea typeface="Calibri"/>
              <a:cs typeface="Calibri"/>
              <a:sym typeface="Calibri"/>
            </a:endParaRPr>
          </a:p>
        </p:txBody>
      </p:sp>
      <p:pic>
        <p:nvPicPr>
          <p:cNvPr id="1027" name="Google Shape;1027;p59"/>
          <p:cNvPicPr preferRelativeResize="0"/>
          <p:nvPr/>
        </p:nvPicPr>
        <p:blipFill rotWithShape="1">
          <a:blip r:embed="rId6">
            <a:alphaModFix/>
          </a:blip>
          <a:srcRect/>
          <a:stretch/>
        </p:blipFill>
        <p:spPr>
          <a:xfrm>
            <a:off x="390412" y="201674"/>
            <a:ext cx="1099479" cy="230850"/>
          </a:xfrm>
          <a:prstGeom prst="rect">
            <a:avLst/>
          </a:prstGeom>
          <a:noFill/>
          <a:ln>
            <a:noFill/>
          </a:ln>
        </p:spPr>
      </p:pic>
      <p:sp>
        <p:nvSpPr>
          <p:cNvPr id="1028" name="Google Shape;1028;p59"/>
          <p:cNvSpPr txBox="1"/>
          <p:nvPr/>
        </p:nvSpPr>
        <p:spPr>
          <a:xfrm>
            <a:off x="4398150" y="1699700"/>
            <a:ext cx="4432200" cy="3232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18. O processo após esta etapa pode variar de banco para banco/país para país. Provavelmente, ser-lhe-á pedido que introduza um PIN que foi enviado para a sua aplicação bancária. Depois de o ter introduzido, o PayPal irá verificar com o seu banco se o código está correto. Se for esse o caso, será apresentado um resumo onde pode selecionar a conta que pretende ligar à sua conta PayPal.</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1029" name="Google Shape;1029;p59"/>
          <p:cNvPicPr preferRelativeResize="0"/>
          <p:nvPr/>
        </p:nvPicPr>
        <p:blipFill rotWithShape="1">
          <a:blip r:embed="rId7">
            <a:alphaModFix/>
          </a:blip>
          <a:srcRect/>
          <a:stretch/>
        </p:blipFill>
        <p:spPr>
          <a:xfrm>
            <a:off x="1674000" y="2400750"/>
            <a:ext cx="1572775" cy="2470025"/>
          </a:xfrm>
          <a:prstGeom prst="rect">
            <a:avLst/>
          </a:prstGeom>
          <a:noFill/>
          <a:ln>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6"/>
        <p:cNvGrpSpPr/>
        <p:nvPr/>
      </p:nvGrpSpPr>
      <p:grpSpPr>
        <a:xfrm>
          <a:off x="0" y="0"/>
          <a:ext cx="0" cy="0"/>
          <a:chOff x="0" y="0"/>
          <a:chExt cx="0" cy="0"/>
        </a:xfrm>
      </p:grpSpPr>
      <p:grpSp>
        <p:nvGrpSpPr>
          <p:cNvPr id="167" name="Google Shape;167;p6"/>
          <p:cNvGrpSpPr/>
          <p:nvPr/>
        </p:nvGrpSpPr>
        <p:grpSpPr>
          <a:xfrm>
            <a:off x="3491883" y="-20537"/>
            <a:ext cx="5643857" cy="4925766"/>
            <a:chOff x="0" y="0"/>
            <a:chExt cx="31136" cy="95943"/>
          </a:xfrm>
        </p:grpSpPr>
        <p:sp>
          <p:nvSpPr>
            <p:cNvPr id="168" name="Google Shape;168;p6"/>
            <p:cNvSpPr/>
            <p:nvPr/>
          </p:nvSpPr>
          <p:spPr>
            <a:xfrm>
              <a:off x="138" y="0"/>
              <a:ext cx="30998" cy="23774"/>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169" name="Google Shape;169;p6"/>
            <p:cNvSpPr/>
            <p:nvPr/>
          </p:nvSpPr>
          <p:spPr>
            <a:xfrm>
              <a:off x="0" y="67610"/>
              <a:ext cx="30895" cy="28333"/>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sp>
        <p:nvSpPr>
          <p:cNvPr id="170" name="Google Shape;170;p6"/>
          <p:cNvSpPr/>
          <p:nvPr/>
        </p:nvSpPr>
        <p:spPr>
          <a:xfrm>
            <a:off x="3816424" y="260960"/>
            <a:ext cx="5364088" cy="38472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lt1"/>
                </a:solidFill>
                <a:latin typeface="Calibri"/>
                <a:ea typeface="Calibri"/>
                <a:cs typeface="Calibri"/>
                <a:sym typeface="Calibri"/>
              </a:rPr>
              <a:t>Project No: 2021-1-DE02-KA220-VET-000030542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171" name="Google Shape;171;p6"/>
          <p:cNvSpPr txBox="1"/>
          <p:nvPr/>
        </p:nvSpPr>
        <p:spPr>
          <a:xfrm>
            <a:off x="1115616" y="3626762"/>
            <a:ext cx="2437314"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EA535"/>
                </a:solidFill>
                <a:latin typeface="Calibri"/>
                <a:ea typeface="Calibri"/>
                <a:cs typeface="Calibri"/>
                <a:sym typeface="Calibri"/>
              </a:rPr>
              <a:t>Siga-nos no Facebook!</a:t>
            </a:r>
            <a:br>
              <a:rPr lang="en-US" sz="1800" b="1" i="0" u="none" strike="noStrike" cap="none">
                <a:solidFill>
                  <a:srgbClr val="0EA535"/>
                </a:solidFill>
                <a:latin typeface="Calibri"/>
                <a:ea typeface="Calibri"/>
                <a:cs typeface="Calibri"/>
                <a:sym typeface="Calibri"/>
              </a:rPr>
            </a:br>
            <a:br>
              <a:rPr lang="en-US" sz="1800" b="1" i="0" u="none" strike="noStrike" cap="none">
                <a:solidFill>
                  <a:srgbClr val="0EA535"/>
                </a:solidFill>
                <a:latin typeface="Calibri"/>
                <a:ea typeface="Calibri"/>
                <a:cs typeface="Calibri"/>
                <a:sym typeface="Calibri"/>
              </a:rPr>
            </a:br>
            <a:endParaRPr sz="1800" b="0" i="0" u="none" strike="noStrike" cap="none">
              <a:solidFill>
                <a:srgbClr val="0EA535"/>
              </a:solidFill>
              <a:latin typeface="Calibri"/>
              <a:ea typeface="Calibri"/>
              <a:cs typeface="Calibri"/>
              <a:sym typeface="Calibri"/>
            </a:endParaRPr>
          </a:p>
        </p:txBody>
      </p:sp>
      <p:sp>
        <p:nvSpPr>
          <p:cNvPr id="172" name="Google Shape;172;p6"/>
          <p:cNvSpPr/>
          <p:nvPr/>
        </p:nvSpPr>
        <p:spPr>
          <a:xfrm>
            <a:off x="-900608" y="830420"/>
            <a:ext cx="5364088" cy="14465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1F108C"/>
                </a:solidFill>
                <a:latin typeface="Play"/>
                <a:ea typeface="Play"/>
                <a:cs typeface="Play"/>
                <a:sym typeface="Play"/>
              </a:rPr>
              <a:t>      Obrigado!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endParaRPr sz="4400" b="1" i="0" u="none" strike="noStrike" cap="none">
              <a:solidFill>
                <a:srgbClr val="1F108C"/>
              </a:solidFill>
              <a:latin typeface="Play"/>
              <a:ea typeface="Play"/>
              <a:cs typeface="Play"/>
              <a:sym typeface="Play"/>
            </a:endParaRPr>
          </a:p>
        </p:txBody>
      </p:sp>
      <p:sp>
        <p:nvSpPr>
          <p:cNvPr id="173" name="Google Shape;173;p6"/>
          <p:cNvSpPr/>
          <p:nvPr/>
        </p:nvSpPr>
        <p:spPr>
          <a:xfrm>
            <a:off x="1497572" y="4782848"/>
            <a:ext cx="4514588" cy="36163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dk1"/>
                </a:solidFill>
                <a:latin typeface="Calibri"/>
                <a:ea typeface="Calibri"/>
                <a:cs typeface="Calibri"/>
                <a:sym typeface="Calibri"/>
              </a:rPr>
              <a:t>Project No: 2021-1-IT02-KA220-ADU-000035139</a:t>
            </a:r>
            <a:endParaRPr sz="800" b="0" i="0" u="none" strike="noStrike" cap="none">
              <a:solidFill>
                <a:srgbClr val="5324D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pic>
        <p:nvPicPr>
          <p:cNvPr id="174" name="Google Shape;174;p6"/>
          <p:cNvPicPr preferRelativeResize="0"/>
          <p:nvPr/>
        </p:nvPicPr>
        <p:blipFill rotWithShape="1">
          <a:blip r:embed="rId4">
            <a:alphaModFix/>
          </a:blip>
          <a:srcRect/>
          <a:stretch/>
        </p:blipFill>
        <p:spPr>
          <a:xfrm>
            <a:off x="323528" y="4658303"/>
            <a:ext cx="1174044" cy="428821"/>
          </a:xfrm>
          <a:prstGeom prst="rect">
            <a:avLst/>
          </a:prstGeom>
          <a:noFill/>
          <a:ln>
            <a:noFill/>
          </a:ln>
        </p:spPr>
      </p:pic>
      <p:pic>
        <p:nvPicPr>
          <p:cNvPr id="175" name="Google Shape;175;p6" descr="Qr code&#10;&#10;Description automatically generated"/>
          <p:cNvPicPr preferRelativeResize="0"/>
          <p:nvPr/>
        </p:nvPicPr>
        <p:blipFill rotWithShape="1">
          <a:blip r:embed="rId5">
            <a:alphaModFix/>
          </a:blip>
          <a:srcRect/>
          <a:stretch/>
        </p:blipFill>
        <p:spPr>
          <a:xfrm>
            <a:off x="1086453" y="1771260"/>
            <a:ext cx="2437314" cy="1600980"/>
          </a:xfrm>
          <a:prstGeom prst="rect">
            <a:avLst/>
          </a:prstGeom>
          <a:noFill/>
          <a:ln>
            <a:noFill/>
          </a:ln>
        </p:spPr>
      </p:pic>
      <p:pic>
        <p:nvPicPr>
          <p:cNvPr id="176" name="Google Shape;176;p6"/>
          <p:cNvPicPr preferRelativeResize="0"/>
          <p:nvPr/>
        </p:nvPicPr>
        <p:blipFill rotWithShape="1">
          <a:blip r:embed="rId6">
            <a:alphaModFix/>
          </a:blip>
          <a:srcRect/>
          <a:stretch/>
        </p:blipFill>
        <p:spPr>
          <a:xfrm>
            <a:off x="6335625" y="4504601"/>
            <a:ext cx="2707523" cy="568475"/>
          </a:xfrm>
          <a:prstGeom prst="rect">
            <a:avLst/>
          </a:prstGeom>
          <a:noFill/>
          <a:ln>
            <a:noFill/>
          </a:ln>
        </p:spPr>
      </p:pic>
    </p:spTree>
  </p:cSld>
  <p:clrMapOvr>
    <a:masterClrMapping/>
  </p:clrMapOvr>
  <p:transition>
    <p:push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sp>
        <p:nvSpPr>
          <p:cNvPr id="1035" name="Google Shape;1035;p6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36" name="Google Shape;1036;p60"/>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Como é que faço uma compra utilizando o PayPal?</a:t>
            </a:r>
            <a:endParaRPr sz="2400">
              <a:solidFill>
                <a:schemeClr val="lt1"/>
              </a:solidFill>
            </a:endParaRPr>
          </a:p>
        </p:txBody>
      </p:sp>
      <p:sp>
        <p:nvSpPr>
          <p:cNvPr id="1037" name="Google Shape;1037;p6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60</a:t>
            </a:r>
            <a:endParaRPr sz="1400" b="0" i="0" u="none" strike="noStrike" cap="none">
              <a:solidFill>
                <a:srgbClr val="000000"/>
              </a:solidFill>
              <a:latin typeface="Arial"/>
              <a:ea typeface="Arial"/>
              <a:cs typeface="Arial"/>
              <a:sym typeface="Arial"/>
            </a:endParaRPr>
          </a:p>
        </p:txBody>
      </p:sp>
      <p:pic>
        <p:nvPicPr>
          <p:cNvPr id="1038" name="Google Shape;1038;p60"/>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039" name="Google Shape;1039;p6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040" name="Google Shape;1040;p60"/>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041" name="Google Shape;1041;p60"/>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042" name="Google Shape;1042;p60"/>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1043" name="Google Shape;1043;p60"/>
          <p:cNvSpPr txBox="1"/>
          <p:nvPr/>
        </p:nvSpPr>
        <p:spPr>
          <a:xfrm>
            <a:off x="680875" y="1850425"/>
            <a:ext cx="77049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Arial"/>
              <a:ea typeface="Arial"/>
              <a:cs typeface="Arial"/>
              <a:sym typeface="Arial"/>
            </a:endParaRPr>
          </a:p>
        </p:txBody>
      </p:sp>
      <p:sp>
        <p:nvSpPr>
          <p:cNvPr id="1044" name="Google Shape;1044;p60"/>
          <p:cNvSpPr txBox="1"/>
          <p:nvPr/>
        </p:nvSpPr>
        <p:spPr>
          <a:xfrm>
            <a:off x="535772" y="1465600"/>
            <a:ext cx="7986900" cy="3678900"/>
          </a:xfrm>
          <a:prstGeom prst="rect">
            <a:avLst/>
          </a:prstGeom>
          <a:noFill/>
          <a:ln>
            <a:noFill/>
          </a:ln>
        </p:spPr>
        <p:txBody>
          <a:bodyPr spcFirstLastPara="1" wrap="square" lIns="91425" tIns="91425" rIns="91425" bIns="91425" anchor="t" anchorCtr="0">
            <a:spAutoFit/>
          </a:bodyPr>
          <a:lstStyle/>
          <a:p>
            <a:pPr marL="342900" marR="0" lvl="0" indent="-342900" algn="l" rtl="0">
              <a:lnSpc>
                <a:spcPct val="100000"/>
              </a:lnSpc>
              <a:spcBef>
                <a:spcPts val="0"/>
              </a:spcBef>
              <a:spcAft>
                <a:spcPts val="0"/>
              </a:spcAft>
              <a:buClr>
                <a:srgbClr val="000000"/>
              </a:buClr>
              <a:buSzPts val="1600"/>
              <a:buFont typeface="Arial"/>
              <a:buAutoNum type="arabicPeriod"/>
            </a:pPr>
            <a:r>
              <a:rPr lang="en-US" sz="1600" b="0" i="0" u="none" strike="noStrike" cap="none">
                <a:solidFill>
                  <a:srgbClr val="000000"/>
                </a:solidFill>
                <a:latin typeface="Calibri"/>
                <a:ea typeface="Calibri"/>
                <a:cs typeface="Calibri"/>
                <a:sym typeface="Calibri"/>
              </a:rPr>
              <a:t>Navegue no sítio Web e encontre o artigo que pretende comprar.</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00"/>
              </a:spcBef>
              <a:spcAft>
                <a:spcPts val="0"/>
              </a:spcAft>
              <a:buClr>
                <a:srgbClr val="000000"/>
              </a:buClr>
              <a:buSzPts val="1600"/>
              <a:buFont typeface="Arial"/>
              <a:buAutoNum type="arabicPeriod"/>
            </a:pPr>
            <a:r>
              <a:rPr lang="en-US" sz="1600" b="0" i="0" u="none" strike="noStrike" cap="none">
                <a:solidFill>
                  <a:srgbClr val="000000"/>
                </a:solidFill>
                <a:latin typeface="Calibri"/>
                <a:ea typeface="Calibri"/>
                <a:cs typeface="Calibri"/>
                <a:sym typeface="Calibri"/>
              </a:rPr>
              <a:t>Adicione o artigo ao seu carrinho de compras e avance para o checkout.</a:t>
            </a:r>
            <a:endParaRPr/>
          </a:p>
          <a:p>
            <a:pPr marL="342900" marR="0" lvl="0" indent="-342900" algn="l" rtl="0">
              <a:lnSpc>
                <a:spcPct val="100000"/>
              </a:lnSpc>
              <a:spcBef>
                <a:spcPts val="600"/>
              </a:spcBef>
              <a:spcAft>
                <a:spcPts val="0"/>
              </a:spcAft>
              <a:buClr>
                <a:srgbClr val="000000"/>
              </a:buClr>
              <a:buSzPts val="1600"/>
              <a:buFont typeface="Arial"/>
              <a:buAutoNum type="arabicPeriod"/>
            </a:pPr>
            <a:r>
              <a:rPr lang="en-US" sz="1600" b="0" i="0" u="none" strike="noStrike" cap="none">
                <a:solidFill>
                  <a:srgbClr val="000000"/>
                </a:solidFill>
                <a:latin typeface="Calibri"/>
                <a:ea typeface="Calibri"/>
                <a:cs typeface="Calibri"/>
                <a:sym typeface="Calibri"/>
              </a:rPr>
              <a:t>Na página de pagamento, </a:t>
            </a:r>
            <a:r>
              <a:rPr lang="en-US" sz="1600">
                <a:latin typeface="Calibri"/>
                <a:ea typeface="Calibri"/>
                <a:cs typeface="Calibri"/>
                <a:sym typeface="Calibri"/>
              </a:rPr>
              <a:t>seleccione</a:t>
            </a:r>
            <a:r>
              <a:rPr lang="en-US" sz="1600" b="0" i="0" u="none" strike="noStrike" cap="none">
                <a:solidFill>
                  <a:srgbClr val="000000"/>
                </a:solidFill>
                <a:latin typeface="Calibri"/>
                <a:ea typeface="Calibri"/>
                <a:cs typeface="Calibri"/>
                <a:sym typeface="Calibri"/>
              </a:rPr>
              <a:t> PayPal como método de pagamento.</a:t>
            </a:r>
            <a:endParaRPr/>
          </a:p>
          <a:p>
            <a:pPr marL="342900" marR="0" lvl="0" indent="-342900" algn="l" rtl="0">
              <a:lnSpc>
                <a:spcPct val="100000"/>
              </a:lnSpc>
              <a:spcBef>
                <a:spcPts val="600"/>
              </a:spcBef>
              <a:spcAft>
                <a:spcPts val="0"/>
              </a:spcAft>
              <a:buClr>
                <a:srgbClr val="000000"/>
              </a:buClr>
              <a:buSzPts val="1600"/>
              <a:buFont typeface="Arial"/>
              <a:buAutoNum type="arabicPeriod"/>
            </a:pPr>
            <a:r>
              <a:rPr lang="en-US" sz="1600" b="0" i="0" u="none" strike="noStrike" cap="none">
                <a:solidFill>
                  <a:srgbClr val="000000"/>
                </a:solidFill>
                <a:latin typeface="Calibri"/>
                <a:ea typeface="Calibri"/>
                <a:cs typeface="Calibri"/>
                <a:sym typeface="Calibri"/>
              </a:rPr>
              <a:t>Será redirecionado para o site do PayPal, onde lhe será pedido que inicie sessão na sua conta PayPal.</a:t>
            </a:r>
            <a:endParaRPr/>
          </a:p>
          <a:p>
            <a:pPr marL="342900" marR="0" lvl="0" indent="-342900" algn="l" rtl="0">
              <a:lnSpc>
                <a:spcPct val="100000"/>
              </a:lnSpc>
              <a:spcBef>
                <a:spcPts val="600"/>
              </a:spcBef>
              <a:spcAft>
                <a:spcPts val="0"/>
              </a:spcAft>
              <a:buClr>
                <a:srgbClr val="000000"/>
              </a:buClr>
              <a:buSzPts val="1600"/>
              <a:buFont typeface="Arial"/>
              <a:buAutoNum type="arabicPeriod"/>
            </a:pPr>
            <a:r>
              <a:rPr lang="en-US" sz="1600" b="0" i="0" u="none" strike="noStrike" cap="none">
                <a:solidFill>
                  <a:srgbClr val="000000"/>
                </a:solidFill>
                <a:latin typeface="Calibri"/>
                <a:ea typeface="Calibri"/>
                <a:cs typeface="Calibri"/>
                <a:sym typeface="Calibri"/>
              </a:rPr>
              <a:t>Inicie sessão na sua conta PayPal e reveja os detalhes do pagamento, como o montante e o endereço de envio.</a:t>
            </a:r>
            <a:endParaRPr/>
          </a:p>
          <a:p>
            <a:pPr marL="342900" marR="0" lvl="0" indent="-342900" algn="l" rtl="0">
              <a:lnSpc>
                <a:spcPct val="100000"/>
              </a:lnSpc>
              <a:spcBef>
                <a:spcPts val="600"/>
              </a:spcBef>
              <a:spcAft>
                <a:spcPts val="0"/>
              </a:spcAft>
              <a:buClr>
                <a:srgbClr val="000000"/>
              </a:buClr>
              <a:buSzPts val="1600"/>
              <a:buFont typeface="Arial"/>
              <a:buAutoNum type="arabicPeriod"/>
            </a:pPr>
            <a:r>
              <a:rPr lang="en-US" sz="1600" b="0" i="0" u="none" strike="noStrike" cap="none">
                <a:solidFill>
                  <a:srgbClr val="000000"/>
                </a:solidFill>
                <a:latin typeface="Calibri"/>
                <a:ea typeface="Calibri"/>
                <a:cs typeface="Calibri"/>
                <a:sym typeface="Calibri"/>
              </a:rPr>
              <a:t>Confirme o pagamento clicando no botão "Pagar".</a:t>
            </a:r>
            <a:endParaRPr/>
          </a:p>
          <a:p>
            <a:pPr marL="342900" marR="0" lvl="0" indent="-342900" algn="l" rtl="0">
              <a:lnSpc>
                <a:spcPct val="100000"/>
              </a:lnSpc>
              <a:spcBef>
                <a:spcPts val="600"/>
              </a:spcBef>
              <a:spcAft>
                <a:spcPts val="0"/>
              </a:spcAft>
              <a:buClr>
                <a:srgbClr val="000000"/>
              </a:buClr>
              <a:buSzPts val="1600"/>
              <a:buFont typeface="Arial"/>
              <a:buAutoNum type="arabicPeriod"/>
            </a:pPr>
            <a:r>
              <a:rPr lang="en-US" sz="1600" b="0" i="0" u="none" strike="noStrike" cap="none">
                <a:solidFill>
                  <a:srgbClr val="000000"/>
                </a:solidFill>
                <a:latin typeface="Calibri"/>
                <a:ea typeface="Calibri"/>
                <a:cs typeface="Calibri"/>
                <a:sym typeface="Calibri"/>
              </a:rPr>
              <a:t>Assim que o pagamento for processado, será redireccionado para o site e receberá um e-mail de confirmação do PayPal indicando que o pagamento foi bem sucedido.</a:t>
            </a:r>
            <a:endParaRPr/>
          </a:p>
          <a:p>
            <a:pPr marL="0" marR="0" lvl="0" indent="0" algn="l" rtl="0">
              <a:lnSpc>
                <a:spcPct val="100000"/>
              </a:lnSpc>
              <a:spcBef>
                <a:spcPts val="600"/>
              </a:spcBef>
              <a:spcAft>
                <a:spcPts val="0"/>
              </a:spcAft>
              <a:buNone/>
            </a:pPr>
            <a:r>
              <a:rPr lang="en-US" sz="1600" b="1" i="0" u="none" strike="noStrike" cap="none">
                <a:solidFill>
                  <a:srgbClr val="000000"/>
                </a:solidFill>
                <a:latin typeface="Calibri"/>
                <a:ea typeface="Calibri"/>
                <a:cs typeface="Calibri"/>
                <a:sym typeface="Calibri"/>
              </a:rPr>
              <a:t>Nota:  Os passos exatos podem variar ligeiramente, dependendo do site que está a utilizar e das definições específicas da sua conta PayPal.</a:t>
            </a:r>
            <a:endParaRPr sz="1600" b="1" i="0" u="none" strike="noStrike" cap="none">
              <a:solidFill>
                <a:schemeClr val="dk1"/>
              </a:solidFill>
              <a:latin typeface="Calibri"/>
              <a:ea typeface="Calibri"/>
              <a:cs typeface="Calibri"/>
              <a:sym typeface="Calibri"/>
            </a:endParaRPr>
          </a:p>
        </p:txBody>
      </p:sp>
      <p:pic>
        <p:nvPicPr>
          <p:cNvPr id="1045" name="Google Shape;1045;p60"/>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1046" name="Google Shape;1046;p60"/>
          <p:cNvPicPr preferRelativeResize="0"/>
          <p:nvPr/>
        </p:nvPicPr>
        <p:blipFill rotWithShape="1">
          <a:blip r:embed="rId7">
            <a:alphaModFix/>
          </a:blip>
          <a:srcRect/>
          <a:stretch/>
        </p:blipFill>
        <p:spPr>
          <a:xfrm>
            <a:off x="6979073" y="1627438"/>
            <a:ext cx="677132" cy="528719"/>
          </a:xfrm>
          <a:prstGeom prst="rect">
            <a:avLst/>
          </a:prstGeom>
          <a:noFill/>
          <a:ln>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4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4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4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4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sp>
        <p:nvSpPr>
          <p:cNvPr id="1052" name="Google Shape;1052;p61"/>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53" name="Google Shape;1053;p61"/>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Exemplos para compra com PayPal</a:t>
            </a:r>
            <a:endParaRPr sz="2400">
              <a:solidFill>
                <a:schemeClr val="lt1"/>
              </a:solidFill>
            </a:endParaRPr>
          </a:p>
        </p:txBody>
      </p:sp>
      <p:sp>
        <p:nvSpPr>
          <p:cNvPr id="1054" name="Google Shape;1054;p61"/>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61</a:t>
            </a:r>
            <a:endParaRPr sz="1400" b="0" i="0" u="none" strike="noStrike" cap="none">
              <a:solidFill>
                <a:srgbClr val="000000"/>
              </a:solidFill>
              <a:latin typeface="Arial"/>
              <a:ea typeface="Arial"/>
              <a:cs typeface="Arial"/>
              <a:sym typeface="Arial"/>
            </a:endParaRPr>
          </a:p>
        </p:txBody>
      </p:sp>
      <p:pic>
        <p:nvPicPr>
          <p:cNvPr id="1055" name="Google Shape;1055;p61"/>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056" name="Google Shape;1056;p61"/>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057" name="Google Shape;1057;p61"/>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058" name="Google Shape;1058;p61"/>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059" name="Google Shape;1059;p61"/>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1060" name="Google Shape;1060;p61"/>
          <p:cNvSpPr txBox="1"/>
          <p:nvPr/>
        </p:nvSpPr>
        <p:spPr>
          <a:xfrm>
            <a:off x="680875" y="1850425"/>
            <a:ext cx="77049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Arial"/>
              <a:ea typeface="Arial"/>
              <a:cs typeface="Arial"/>
              <a:sym typeface="Arial"/>
            </a:endParaRPr>
          </a:p>
        </p:txBody>
      </p:sp>
      <p:sp>
        <p:nvSpPr>
          <p:cNvPr id="1061" name="Google Shape;1061;p61"/>
          <p:cNvSpPr txBox="1"/>
          <p:nvPr/>
        </p:nvSpPr>
        <p:spPr>
          <a:xfrm>
            <a:off x="585479" y="1462888"/>
            <a:ext cx="7986900" cy="507801"/>
          </a:xfrm>
          <a:prstGeom prst="rect">
            <a:avLst/>
          </a:prstGeom>
          <a:noFill/>
          <a:ln>
            <a:noFill/>
          </a:ln>
        </p:spPr>
        <p:txBody>
          <a:bodyPr spcFirstLastPara="1" wrap="square" lIns="91425" tIns="91425" rIns="91425" bIns="91425" anchor="t" anchorCtr="0">
            <a:spAutoFit/>
          </a:bodyPr>
          <a:lstStyle/>
          <a:p>
            <a:pPr marL="342900" marR="0" lvl="0" indent="-342900" algn="l" rtl="0">
              <a:lnSpc>
                <a:spcPct val="100000"/>
              </a:lnSpc>
              <a:spcBef>
                <a:spcPts val="600"/>
              </a:spcBef>
              <a:spcAft>
                <a:spcPts val="0"/>
              </a:spcAft>
              <a:buClr>
                <a:srgbClr val="000000"/>
              </a:buClr>
              <a:buSzPts val="1600"/>
              <a:buFont typeface="Arial"/>
              <a:buAutoNum type="arabicPeriod"/>
            </a:pPr>
            <a:r>
              <a:rPr lang="en-US" sz="1600" b="0" i="0" u="none" strike="noStrike" cap="none">
                <a:solidFill>
                  <a:srgbClr val="000000"/>
                </a:solidFill>
                <a:latin typeface="Calibri"/>
                <a:ea typeface="Calibri"/>
                <a:cs typeface="Calibri"/>
                <a:sym typeface="Calibri"/>
              </a:rPr>
              <a:t>Exemplo de como poderiam ser os checkouts com PayPal:</a:t>
            </a:r>
            <a:endParaRPr sz="1600" b="1" i="0" u="none" strike="noStrike" cap="none">
              <a:solidFill>
                <a:schemeClr val="dk1"/>
              </a:solidFill>
              <a:latin typeface="Calibri"/>
              <a:ea typeface="Calibri"/>
              <a:cs typeface="Calibri"/>
              <a:sym typeface="Calibri"/>
            </a:endParaRPr>
          </a:p>
        </p:txBody>
      </p:sp>
      <p:pic>
        <p:nvPicPr>
          <p:cNvPr id="1062" name="Google Shape;1062;p61"/>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1063" name="Google Shape;1063;p61"/>
          <p:cNvPicPr preferRelativeResize="0"/>
          <p:nvPr/>
        </p:nvPicPr>
        <p:blipFill rotWithShape="1">
          <a:blip r:embed="rId7">
            <a:alphaModFix/>
          </a:blip>
          <a:srcRect/>
          <a:stretch/>
        </p:blipFill>
        <p:spPr>
          <a:xfrm>
            <a:off x="390400" y="1850425"/>
            <a:ext cx="2528222" cy="2857024"/>
          </a:xfrm>
          <a:prstGeom prst="rect">
            <a:avLst/>
          </a:prstGeom>
          <a:noFill/>
          <a:ln>
            <a:noFill/>
          </a:ln>
        </p:spPr>
      </p:pic>
      <p:pic>
        <p:nvPicPr>
          <p:cNvPr id="1064" name="Google Shape;1064;p61"/>
          <p:cNvPicPr preferRelativeResize="0"/>
          <p:nvPr/>
        </p:nvPicPr>
        <p:blipFill rotWithShape="1">
          <a:blip r:embed="rId8">
            <a:alphaModFix/>
          </a:blip>
          <a:srcRect/>
          <a:stretch/>
        </p:blipFill>
        <p:spPr>
          <a:xfrm>
            <a:off x="6064798" y="871875"/>
            <a:ext cx="1830225" cy="4185750"/>
          </a:xfrm>
          <a:prstGeom prst="rect">
            <a:avLst/>
          </a:prstGeom>
          <a:noFill/>
          <a:ln>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069"/>
        <p:cNvGrpSpPr/>
        <p:nvPr/>
      </p:nvGrpSpPr>
      <p:grpSpPr>
        <a:xfrm>
          <a:off x="0" y="0"/>
          <a:ext cx="0" cy="0"/>
          <a:chOff x="0" y="0"/>
          <a:chExt cx="0" cy="0"/>
        </a:xfrm>
      </p:grpSpPr>
      <p:sp>
        <p:nvSpPr>
          <p:cNvPr id="1070" name="Google Shape;1070;p62"/>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71" name="Google Shape;1071;p62"/>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Como posso configurar o Apple Pay?</a:t>
            </a:r>
            <a:endParaRPr sz="2400">
              <a:solidFill>
                <a:schemeClr val="lt1"/>
              </a:solidFill>
            </a:endParaRPr>
          </a:p>
        </p:txBody>
      </p:sp>
      <p:sp>
        <p:nvSpPr>
          <p:cNvPr id="1072" name="Google Shape;1072;p62"/>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62</a:t>
            </a:r>
            <a:endParaRPr sz="1400" b="0" i="0" u="none" strike="noStrike" cap="none">
              <a:solidFill>
                <a:srgbClr val="000000"/>
              </a:solidFill>
              <a:latin typeface="Arial"/>
              <a:ea typeface="Arial"/>
              <a:cs typeface="Arial"/>
              <a:sym typeface="Arial"/>
            </a:endParaRPr>
          </a:p>
        </p:txBody>
      </p:sp>
      <p:pic>
        <p:nvPicPr>
          <p:cNvPr id="1073" name="Google Shape;1073;p62"/>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074" name="Google Shape;1074;p62"/>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075" name="Google Shape;1075;p62"/>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076" name="Google Shape;1076;p62"/>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077" name="Google Shape;1077;p62"/>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1078" name="Google Shape;1078;p62"/>
          <p:cNvSpPr txBox="1"/>
          <p:nvPr/>
        </p:nvSpPr>
        <p:spPr>
          <a:xfrm>
            <a:off x="680875" y="1850425"/>
            <a:ext cx="77049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Arial"/>
              <a:ea typeface="Arial"/>
              <a:cs typeface="Arial"/>
              <a:sym typeface="Arial"/>
            </a:endParaRPr>
          </a:p>
        </p:txBody>
      </p:sp>
      <p:sp>
        <p:nvSpPr>
          <p:cNvPr id="1079" name="Google Shape;1079;p62"/>
          <p:cNvSpPr txBox="1"/>
          <p:nvPr/>
        </p:nvSpPr>
        <p:spPr>
          <a:xfrm>
            <a:off x="0" y="1449017"/>
            <a:ext cx="7704900" cy="3023100"/>
          </a:xfrm>
          <a:prstGeom prst="rect">
            <a:avLst/>
          </a:prstGeom>
          <a:noFill/>
          <a:ln>
            <a:noFill/>
          </a:ln>
        </p:spPr>
        <p:txBody>
          <a:bodyPr spcFirstLastPara="1" wrap="square" lIns="91425" tIns="91425" rIns="91425" bIns="91425" anchor="t" anchorCtr="0">
            <a:spAutoFit/>
          </a:bodyPr>
          <a:lstStyle/>
          <a:p>
            <a:pPr marL="457200" marR="0" lvl="0" indent="-330200" algn="l" rtl="0">
              <a:lnSpc>
                <a:spcPct val="100000"/>
              </a:lnSpc>
              <a:spcBef>
                <a:spcPts val="600"/>
              </a:spcBef>
              <a:spcAft>
                <a:spcPts val="0"/>
              </a:spcAft>
              <a:buClr>
                <a:schemeClr val="dk1"/>
              </a:buClr>
              <a:buSzPts val="1600"/>
              <a:buFont typeface="Calibri"/>
              <a:buAutoNum type="arabicPeriod"/>
            </a:pPr>
            <a:r>
              <a:rPr lang="en-US" sz="1600" b="0" i="0" u="none" strike="noStrike" cap="none">
                <a:solidFill>
                  <a:schemeClr val="dk1"/>
                </a:solidFill>
                <a:latin typeface="Calibri"/>
                <a:ea typeface="Calibri"/>
                <a:cs typeface="Calibri"/>
                <a:sym typeface="Calibri"/>
              </a:rPr>
              <a:t>Abra a aplicação Wallet - o ícone tem o seguinte </a:t>
            </a:r>
            <a:r>
              <a:rPr lang="en-US" sz="1600">
                <a:solidFill>
                  <a:schemeClr val="dk1"/>
                </a:solidFill>
                <a:latin typeface="Calibri"/>
                <a:ea typeface="Calibri"/>
                <a:cs typeface="Calibri"/>
                <a:sym typeface="Calibri"/>
              </a:rPr>
              <a:t>aspeto</a:t>
            </a:r>
            <a:r>
              <a:rPr lang="en-US" sz="1600" b="0" i="0" u="none" strike="noStrike" cap="none">
                <a:solidFill>
                  <a:schemeClr val="dk1"/>
                </a:solidFill>
                <a:latin typeface="Calibri"/>
                <a:ea typeface="Calibri"/>
                <a:cs typeface="Calibri"/>
                <a:sym typeface="Calibri"/>
              </a:rPr>
              <a:t> </a:t>
            </a:r>
            <a:endParaRPr/>
          </a:p>
          <a:p>
            <a:pPr marL="457200" marR="0" lvl="0" indent="-330200" algn="l" rtl="0">
              <a:lnSpc>
                <a:spcPct val="100000"/>
              </a:lnSpc>
              <a:spcBef>
                <a:spcPts val="600"/>
              </a:spcBef>
              <a:spcAft>
                <a:spcPts val="0"/>
              </a:spcAft>
              <a:buClr>
                <a:schemeClr val="dk1"/>
              </a:buClr>
              <a:buSzPts val="1600"/>
              <a:buFont typeface="Calibri"/>
              <a:buAutoNum type="arabicPeriod"/>
            </a:pPr>
            <a:r>
              <a:rPr lang="en-US" sz="1600" b="0" i="0" u="none" strike="noStrike" cap="none">
                <a:solidFill>
                  <a:schemeClr val="dk1"/>
                </a:solidFill>
                <a:latin typeface="Calibri"/>
                <a:ea typeface="Calibri"/>
                <a:cs typeface="Calibri"/>
                <a:sym typeface="Calibri"/>
              </a:rPr>
              <a:t>Na aplicação Wallet, toque no botão </a:t>
            </a:r>
            <a:endParaRPr/>
          </a:p>
          <a:p>
            <a:pPr marL="457200" marR="0" lvl="0" indent="-330200" algn="l" rtl="0">
              <a:lnSpc>
                <a:spcPct val="100000"/>
              </a:lnSpc>
              <a:spcBef>
                <a:spcPts val="600"/>
              </a:spcBef>
              <a:spcAft>
                <a:spcPts val="0"/>
              </a:spcAft>
              <a:buClr>
                <a:schemeClr val="dk1"/>
              </a:buClr>
              <a:buSzPts val="1600"/>
              <a:buFont typeface="Calibri"/>
              <a:buAutoNum type="arabicPeriod"/>
            </a:pPr>
            <a:r>
              <a:rPr lang="en-US" sz="1600" b="0" i="0" u="none" strike="noStrike" cap="none">
                <a:solidFill>
                  <a:schemeClr val="dk1"/>
                </a:solidFill>
                <a:latin typeface="Calibri"/>
                <a:ea typeface="Calibri"/>
                <a:cs typeface="Calibri"/>
                <a:sym typeface="Calibri"/>
              </a:rPr>
              <a:t>Toque em Cartão de débito ou de crédito para adicionar um novo cartão</a:t>
            </a:r>
            <a:endParaRPr sz="1600" b="0" i="0" u="none" strike="noStrike" cap="none">
              <a:solidFill>
                <a:schemeClr val="dk1"/>
              </a:solidFill>
              <a:latin typeface="Calibri"/>
              <a:ea typeface="Calibri"/>
              <a:cs typeface="Calibri"/>
              <a:sym typeface="Calibri"/>
            </a:endParaRPr>
          </a:p>
          <a:p>
            <a:pPr marL="457200" marR="0" lvl="0" indent="-330200" algn="l" rtl="0">
              <a:lnSpc>
                <a:spcPct val="115000"/>
              </a:lnSpc>
              <a:spcBef>
                <a:spcPts val="0"/>
              </a:spcBef>
              <a:spcAft>
                <a:spcPts val="0"/>
              </a:spcAft>
              <a:buClr>
                <a:schemeClr val="dk1"/>
              </a:buClr>
              <a:buSzPts val="1600"/>
              <a:buFont typeface="Calibri"/>
              <a:buAutoNum type="arabicPeriod"/>
            </a:pPr>
            <a:r>
              <a:rPr lang="en-US" sz="1600" b="0" i="0" u="none" strike="noStrike" cap="none">
                <a:solidFill>
                  <a:schemeClr val="dk1"/>
                </a:solidFill>
                <a:latin typeface="Calibri"/>
                <a:ea typeface="Calibri"/>
                <a:cs typeface="Calibri"/>
                <a:sym typeface="Calibri"/>
              </a:rPr>
              <a:t>Toque em Continuar</a:t>
            </a:r>
            <a:endParaRPr sz="1600" b="0" i="0" u="none" strike="noStrike" cap="none">
              <a:solidFill>
                <a:schemeClr val="dk1"/>
              </a:solidFill>
              <a:latin typeface="Calibri"/>
              <a:ea typeface="Calibri"/>
              <a:cs typeface="Calibri"/>
              <a:sym typeface="Calibri"/>
            </a:endParaRPr>
          </a:p>
          <a:p>
            <a:pPr marL="457200" marR="0" lvl="0" indent="-330200" algn="l" rtl="0">
              <a:lnSpc>
                <a:spcPct val="115000"/>
              </a:lnSpc>
              <a:spcBef>
                <a:spcPts val="0"/>
              </a:spcBef>
              <a:spcAft>
                <a:spcPts val="0"/>
              </a:spcAft>
              <a:buClr>
                <a:schemeClr val="dk1"/>
              </a:buClr>
              <a:buSzPts val="1600"/>
              <a:buFont typeface="Calibri"/>
              <a:buAutoNum type="arabicPeriod"/>
            </a:pPr>
            <a:r>
              <a:rPr lang="en-US" sz="1600" b="0" i="0" u="none" strike="noStrike" cap="none">
                <a:solidFill>
                  <a:schemeClr val="dk1"/>
                </a:solidFill>
                <a:latin typeface="Calibri"/>
                <a:ea typeface="Calibri"/>
                <a:cs typeface="Calibri"/>
                <a:sym typeface="Calibri"/>
              </a:rPr>
              <a:t>Siga os passos apresentados no ecrã para adicionar um novo cartão.</a:t>
            </a:r>
            <a:endParaRPr sz="1600" b="0" i="0" u="none" strike="noStrike" cap="none">
              <a:solidFill>
                <a:schemeClr val="dk1"/>
              </a:solidFill>
              <a:latin typeface="Calibri"/>
              <a:ea typeface="Calibri"/>
              <a:cs typeface="Calibri"/>
              <a:sym typeface="Calibri"/>
            </a:endParaRPr>
          </a:p>
          <a:p>
            <a:pPr marL="457200" marR="0" lvl="0" indent="-330200" algn="l" rtl="0">
              <a:lnSpc>
                <a:spcPct val="115000"/>
              </a:lnSpc>
              <a:spcBef>
                <a:spcPts val="0"/>
              </a:spcBef>
              <a:spcAft>
                <a:spcPts val="0"/>
              </a:spcAft>
              <a:buClr>
                <a:schemeClr val="dk1"/>
              </a:buClr>
              <a:buSzPts val="1600"/>
              <a:buFont typeface="Calibri"/>
              <a:buAutoNum type="arabicPeriod"/>
            </a:pPr>
            <a:r>
              <a:rPr lang="en-US" sz="1600" b="0" i="0" u="none" strike="noStrike" cap="none">
                <a:solidFill>
                  <a:schemeClr val="dk1"/>
                </a:solidFill>
                <a:latin typeface="Calibri"/>
                <a:ea typeface="Calibri"/>
                <a:cs typeface="Calibri"/>
                <a:sym typeface="Calibri"/>
              </a:rPr>
              <a:t>Verifique as suas informações junto do seu banco ou entidade emissora do cartão. Poderão pedir-lhe que forneça mais informações ou que descarregue uma aplicação antes de aprovarem o cartão para utilização com o Apple Pay.</a:t>
            </a:r>
            <a:endParaRPr/>
          </a:p>
          <a:p>
            <a:pPr marL="457200" marR="0" lvl="0" indent="-330200" algn="l" rtl="0">
              <a:lnSpc>
                <a:spcPct val="115000"/>
              </a:lnSpc>
              <a:spcBef>
                <a:spcPts val="0"/>
              </a:spcBef>
              <a:spcAft>
                <a:spcPts val="0"/>
              </a:spcAft>
              <a:buClr>
                <a:schemeClr val="dk1"/>
              </a:buClr>
              <a:buSzPts val="1600"/>
              <a:buFont typeface="Calibri"/>
              <a:buAutoNum type="arabicPeriod"/>
            </a:pPr>
            <a:r>
              <a:rPr lang="en-US" sz="1600" b="0" i="0" u="none" strike="noStrike" cap="none">
                <a:solidFill>
                  <a:schemeClr val="dk1"/>
                </a:solidFill>
                <a:latin typeface="Calibri"/>
                <a:ea typeface="Calibri"/>
                <a:cs typeface="Calibri"/>
                <a:sym typeface="Calibri"/>
              </a:rPr>
              <a:t>Se tiver um Apple Watch emparelhado, tem a opção de também adicionar o cartão ao relógio.</a:t>
            </a:r>
            <a:endParaRPr sz="1600" b="1" i="0" u="none" strike="noStrike" cap="none">
              <a:solidFill>
                <a:schemeClr val="dk1"/>
              </a:solidFill>
              <a:latin typeface="Calibri"/>
              <a:ea typeface="Calibri"/>
              <a:cs typeface="Calibri"/>
              <a:sym typeface="Calibri"/>
            </a:endParaRPr>
          </a:p>
        </p:txBody>
      </p:sp>
      <p:pic>
        <p:nvPicPr>
          <p:cNvPr id="1080" name="Google Shape;1080;p62"/>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1081" name="Google Shape;1081;p62"/>
          <p:cNvPicPr preferRelativeResize="0"/>
          <p:nvPr/>
        </p:nvPicPr>
        <p:blipFill rotWithShape="1">
          <a:blip r:embed="rId7">
            <a:alphaModFix/>
          </a:blip>
          <a:srcRect/>
          <a:stretch/>
        </p:blipFill>
        <p:spPr>
          <a:xfrm>
            <a:off x="5300831" y="1367887"/>
            <a:ext cx="595063" cy="612325"/>
          </a:xfrm>
          <a:prstGeom prst="rect">
            <a:avLst/>
          </a:prstGeom>
          <a:noFill/>
          <a:ln>
            <a:noFill/>
          </a:ln>
        </p:spPr>
      </p:pic>
      <p:pic>
        <p:nvPicPr>
          <p:cNvPr id="1082" name="Google Shape;1082;p62"/>
          <p:cNvPicPr preferRelativeResize="0"/>
          <p:nvPr/>
        </p:nvPicPr>
        <p:blipFill rotWithShape="1">
          <a:blip r:embed="rId8">
            <a:alphaModFix/>
          </a:blip>
          <a:srcRect/>
          <a:stretch/>
        </p:blipFill>
        <p:spPr>
          <a:xfrm>
            <a:off x="3653927" y="1969949"/>
            <a:ext cx="237691" cy="230700"/>
          </a:xfrm>
          <a:prstGeom prst="rect">
            <a:avLst/>
          </a:prstGeom>
          <a:noFill/>
          <a:ln>
            <a:noFill/>
          </a:ln>
        </p:spPr>
      </p:pic>
      <p:pic>
        <p:nvPicPr>
          <p:cNvPr id="1083" name="Google Shape;1083;p62"/>
          <p:cNvPicPr preferRelativeResize="0"/>
          <p:nvPr/>
        </p:nvPicPr>
        <p:blipFill rotWithShape="1">
          <a:blip r:embed="rId9">
            <a:alphaModFix/>
          </a:blip>
          <a:srcRect/>
          <a:stretch/>
        </p:blipFill>
        <p:spPr>
          <a:xfrm>
            <a:off x="7571165" y="1412334"/>
            <a:ext cx="1583700" cy="3114075"/>
          </a:xfrm>
          <a:prstGeom prst="rect">
            <a:avLst/>
          </a:prstGeom>
          <a:noFill/>
          <a:ln>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7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7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088"/>
        <p:cNvGrpSpPr/>
        <p:nvPr/>
      </p:nvGrpSpPr>
      <p:grpSpPr>
        <a:xfrm>
          <a:off x="0" y="0"/>
          <a:ext cx="0" cy="0"/>
          <a:chOff x="0" y="0"/>
          <a:chExt cx="0" cy="0"/>
        </a:xfrm>
      </p:grpSpPr>
      <p:sp>
        <p:nvSpPr>
          <p:cNvPr id="1089" name="Google Shape;1089;p63"/>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90" name="Google Shape;1090;p63"/>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Como é que utilizo NFC com o Apple Pay?</a:t>
            </a:r>
            <a:endParaRPr sz="2400">
              <a:solidFill>
                <a:schemeClr val="lt1"/>
              </a:solidFill>
            </a:endParaRPr>
          </a:p>
        </p:txBody>
      </p:sp>
      <p:sp>
        <p:nvSpPr>
          <p:cNvPr id="1091" name="Google Shape;1091;p63"/>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63</a:t>
            </a:r>
            <a:endParaRPr sz="1400" b="0" i="0" u="none" strike="noStrike" cap="none">
              <a:solidFill>
                <a:srgbClr val="000000"/>
              </a:solidFill>
              <a:latin typeface="Arial"/>
              <a:ea typeface="Arial"/>
              <a:cs typeface="Arial"/>
              <a:sym typeface="Arial"/>
            </a:endParaRPr>
          </a:p>
        </p:txBody>
      </p:sp>
      <p:pic>
        <p:nvPicPr>
          <p:cNvPr id="1092" name="Google Shape;1092;p63"/>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093" name="Google Shape;1093;p63"/>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094" name="Google Shape;1094;p63"/>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095" name="Google Shape;1095;p63"/>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096" name="Google Shape;1096;p63"/>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1097" name="Google Shape;1097;p63"/>
          <p:cNvSpPr txBox="1"/>
          <p:nvPr/>
        </p:nvSpPr>
        <p:spPr>
          <a:xfrm>
            <a:off x="680875" y="1850425"/>
            <a:ext cx="77049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Arial"/>
              <a:ea typeface="Arial"/>
              <a:cs typeface="Arial"/>
              <a:sym typeface="Arial"/>
            </a:endParaRPr>
          </a:p>
        </p:txBody>
      </p:sp>
      <p:sp>
        <p:nvSpPr>
          <p:cNvPr id="1098" name="Google Shape;1098;p63"/>
          <p:cNvSpPr txBox="1"/>
          <p:nvPr/>
        </p:nvSpPr>
        <p:spPr>
          <a:xfrm>
            <a:off x="183155" y="1573263"/>
            <a:ext cx="7227000" cy="29805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600"/>
              </a:spcBef>
              <a:spcAft>
                <a:spcPts val="0"/>
              </a:spcAft>
              <a:buNone/>
            </a:pPr>
            <a:r>
              <a:rPr lang="en-US" sz="1600" b="0" i="0" u="none" strike="noStrike" cap="none">
                <a:solidFill>
                  <a:srgbClr val="000000"/>
                </a:solidFill>
                <a:latin typeface="Calibri"/>
                <a:ea typeface="Calibri"/>
                <a:cs typeface="Calibri"/>
                <a:sym typeface="Calibri"/>
              </a:rPr>
              <a:t>Sempre que vir estes símbolos, 			pode pagar com o Apple Pay.</a:t>
            </a:r>
            <a:endParaRPr/>
          </a:p>
          <a:p>
            <a:pPr marL="0" marR="0" lvl="0" indent="0" algn="l" rtl="0">
              <a:lnSpc>
                <a:spcPct val="115000"/>
              </a:lnSpc>
              <a:spcBef>
                <a:spcPts val="600"/>
              </a:spcBef>
              <a:spcAft>
                <a:spcPts val="0"/>
              </a:spcAft>
              <a:buNone/>
            </a:pPr>
            <a:r>
              <a:rPr lang="en-US" sz="1500" b="1" i="0" u="none" strike="noStrike" cap="none">
                <a:solidFill>
                  <a:schemeClr val="dk1"/>
                </a:solidFill>
                <a:latin typeface="Calibri"/>
                <a:ea typeface="Calibri"/>
                <a:cs typeface="Calibri"/>
                <a:sym typeface="Calibri"/>
              </a:rPr>
              <a:t>Pagar com o iPhone</a:t>
            </a:r>
            <a:endParaRPr sz="1500" b="1" i="0" u="none" strike="noStrike" cap="none">
              <a:solidFill>
                <a:schemeClr val="dk1"/>
              </a:solidFill>
              <a:latin typeface="Calibri"/>
              <a:ea typeface="Calibri"/>
              <a:cs typeface="Calibri"/>
              <a:sym typeface="Calibri"/>
            </a:endParaRPr>
          </a:p>
          <a:p>
            <a:pPr marL="457200" marR="0" lvl="0" indent="-311150" algn="l" rtl="0">
              <a:lnSpc>
                <a:spcPct val="115000"/>
              </a:lnSpc>
              <a:spcBef>
                <a:spcPts val="400"/>
              </a:spcBef>
              <a:spcAft>
                <a:spcPts val="0"/>
              </a:spcAft>
              <a:buClr>
                <a:schemeClr val="dk1"/>
              </a:buClr>
              <a:buSzPts val="1300"/>
              <a:buFont typeface="Calibri"/>
              <a:buAutoNum type="arabicPeriod"/>
            </a:pPr>
            <a:r>
              <a:rPr lang="en-US" sz="1300" b="0" i="0" u="none" strike="noStrike" cap="none">
                <a:solidFill>
                  <a:schemeClr val="dk1"/>
                </a:solidFill>
                <a:latin typeface="Calibri"/>
                <a:ea typeface="Calibri"/>
                <a:cs typeface="Calibri"/>
                <a:sym typeface="Calibri"/>
              </a:rPr>
              <a:t>Para utilizer o seu cartão predefinido:</a:t>
            </a:r>
            <a:endParaRPr sz="1300" b="0" i="0" u="none" strike="noStrike" cap="none">
              <a:solidFill>
                <a:schemeClr val="dk1"/>
              </a:solidFill>
              <a:latin typeface="Calibri"/>
              <a:ea typeface="Calibri"/>
              <a:cs typeface="Calibri"/>
              <a:sym typeface="Calibri"/>
            </a:endParaRPr>
          </a:p>
          <a:p>
            <a:pPr marL="914400" marR="0" lvl="1" indent="-311150" algn="l" rtl="0">
              <a:lnSpc>
                <a:spcPct val="115000"/>
              </a:lnSpc>
              <a:spcBef>
                <a:spcPts val="600"/>
              </a:spcBef>
              <a:spcAft>
                <a:spcPts val="0"/>
              </a:spcAft>
              <a:buClr>
                <a:schemeClr val="dk1"/>
              </a:buClr>
              <a:buSzPts val="1300"/>
              <a:buFont typeface="Calibri"/>
              <a:buChar char="○"/>
            </a:pPr>
            <a:r>
              <a:rPr lang="en-US" sz="1300" b="0" i="0" u="none" strike="noStrike" cap="none">
                <a:solidFill>
                  <a:schemeClr val="dk1"/>
                </a:solidFill>
                <a:latin typeface="Calibri"/>
                <a:ea typeface="Calibri"/>
                <a:cs typeface="Calibri"/>
                <a:sym typeface="Calibri"/>
              </a:rPr>
              <a:t>Se o iPhone tiver o Face ID, faça duplo clique no botão lateral. Se solicitado, autentique-se com o Face ID ou introduza o seu código de acesso para abrir a Apple Wallet.</a:t>
            </a:r>
            <a:endParaRPr/>
          </a:p>
          <a:p>
            <a:pPr marL="914400" marR="0" lvl="1" indent="-311150" algn="l" rtl="0">
              <a:lnSpc>
                <a:spcPct val="115000"/>
              </a:lnSpc>
              <a:spcBef>
                <a:spcPts val="600"/>
              </a:spcBef>
              <a:spcAft>
                <a:spcPts val="0"/>
              </a:spcAft>
              <a:buClr>
                <a:schemeClr val="dk1"/>
              </a:buClr>
              <a:buSzPts val="1300"/>
              <a:buFont typeface="Calibri"/>
              <a:buChar char="○"/>
            </a:pPr>
            <a:r>
              <a:rPr lang="en-US" sz="1300" b="0" i="0" u="none" strike="noStrike" cap="none">
                <a:solidFill>
                  <a:schemeClr val="dk1"/>
                </a:solidFill>
                <a:latin typeface="Calibri"/>
                <a:ea typeface="Calibri"/>
                <a:cs typeface="Calibri"/>
                <a:sym typeface="Calibri"/>
              </a:rPr>
              <a:t>Se o iPhone tiver o Touch ID, clique duas vezes no botão Início. </a:t>
            </a:r>
            <a:endParaRPr sz="1300" b="0" i="0" u="none" strike="noStrike" cap="none">
              <a:solidFill>
                <a:schemeClr val="dk1"/>
              </a:solidFill>
              <a:latin typeface="Calibri"/>
              <a:ea typeface="Calibri"/>
              <a:cs typeface="Calibri"/>
              <a:sym typeface="Calibri"/>
            </a:endParaRPr>
          </a:p>
          <a:p>
            <a:pPr marL="457200" marR="0" lvl="0" indent="-311150" algn="l" rtl="0">
              <a:lnSpc>
                <a:spcPct val="115000"/>
              </a:lnSpc>
              <a:spcBef>
                <a:spcPts val="600"/>
              </a:spcBef>
              <a:spcAft>
                <a:spcPts val="0"/>
              </a:spcAft>
              <a:buClr>
                <a:schemeClr val="dk1"/>
              </a:buClr>
              <a:buSzPts val="1300"/>
              <a:buFont typeface="Calibri"/>
              <a:buAutoNum type="arabicPeriod"/>
            </a:pPr>
            <a:r>
              <a:rPr lang="en-US" sz="1300" b="0" i="0" u="none" strike="noStrike" cap="none">
                <a:solidFill>
                  <a:schemeClr val="dk1"/>
                </a:solidFill>
                <a:latin typeface="Calibri"/>
                <a:ea typeface="Calibri"/>
                <a:cs typeface="Calibri"/>
                <a:sym typeface="Calibri"/>
              </a:rPr>
              <a:t>Para utilizar um cartão diferente, toque no cartão predefinido para ver os outros cartões. Toque num novo cartão e proceda à autenticação.</a:t>
            </a:r>
            <a:endParaRPr sz="1300" b="0" i="0" u="none" strike="noStrike" cap="none">
              <a:solidFill>
                <a:schemeClr val="dk1"/>
              </a:solidFill>
              <a:latin typeface="Calibri"/>
              <a:ea typeface="Calibri"/>
              <a:cs typeface="Calibri"/>
              <a:sym typeface="Calibri"/>
            </a:endParaRPr>
          </a:p>
          <a:p>
            <a:pPr marL="457200" marR="0" lvl="0" indent="-311150" algn="l" rtl="0">
              <a:lnSpc>
                <a:spcPct val="115000"/>
              </a:lnSpc>
              <a:spcBef>
                <a:spcPts val="600"/>
              </a:spcBef>
              <a:spcAft>
                <a:spcPts val="0"/>
              </a:spcAft>
              <a:buClr>
                <a:schemeClr val="dk1"/>
              </a:buClr>
              <a:buSzPts val="1300"/>
              <a:buFont typeface="Calibri"/>
              <a:buAutoNum type="arabicPeriod"/>
            </a:pPr>
            <a:r>
              <a:rPr lang="en-US" sz="1300" b="0" i="0" u="none" strike="noStrike" cap="none">
                <a:solidFill>
                  <a:schemeClr val="dk1"/>
                </a:solidFill>
                <a:latin typeface="Calibri"/>
                <a:ea typeface="Calibri"/>
                <a:cs typeface="Calibri"/>
                <a:sym typeface="Calibri"/>
              </a:rPr>
              <a:t>Mantenha a parte superior do iPhone perto do leitor sem contacto até que a opção </a:t>
            </a:r>
            <a:r>
              <a:rPr lang="en-US" sz="1300">
                <a:solidFill>
                  <a:schemeClr val="dk1"/>
                </a:solidFill>
                <a:latin typeface="Calibri"/>
                <a:ea typeface="Calibri"/>
                <a:cs typeface="Calibri"/>
                <a:sym typeface="Calibri"/>
              </a:rPr>
              <a:t>“</a:t>
            </a:r>
            <a:r>
              <a:rPr lang="en-US" sz="1300" b="0" i="0" u="none" strike="noStrike" cap="none">
                <a:solidFill>
                  <a:schemeClr val="dk1"/>
                </a:solidFill>
                <a:latin typeface="Calibri"/>
                <a:ea typeface="Calibri"/>
                <a:cs typeface="Calibri"/>
                <a:sym typeface="Calibri"/>
              </a:rPr>
              <a:t>Concluído</a:t>
            </a:r>
            <a:r>
              <a:rPr lang="en-US" sz="1300">
                <a:solidFill>
                  <a:schemeClr val="dk1"/>
                </a:solidFill>
                <a:latin typeface="Calibri"/>
                <a:ea typeface="Calibri"/>
                <a:cs typeface="Calibri"/>
                <a:sym typeface="Calibri"/>
              </a:rPr>
              <a:t>” </a:t>
            </a:r>
            <a:r>
              <a:rPr lang="en-US" sz="1300" b="0" i="0" u="none" strike="noStrike" cap="none">
                <a:solidFill>
                  <a:schemeClr val="dk1"/>
                </a:solidFill>
                <a:latin typeface="Calibri"/>
                <a:ea typeface="Calibri"/>
                <a:cs typeface="Calibri"/>
                <a:sym typeface="Calibri"/>
              </a:rPr>
              <a:t>e uma marca de verificação apareçam no ecrã. </a:t>
            </a:r>
            <a:endParaRPr sz="1600" b="0" i="0" u="none" strike="noStrike" cap="none">
              <a:solidFill>
                <a:srgbClr val="000000"/>
              </a:solidFill>
              <a:latin typeface="Calibri"/>
              <a:ea typeface="Calibri"/>
              <a:cs typeface="Calibri"/>
              <a:sym typeface="Calibri"/>
            </a:endParaRPr>
          </a:p>
        </p:txBody>
      </p:sp>
      <p:pic>
        <p:nvPicPr>
          <p:cNvPr id="1099" name="Google Shape;1099;p63"/>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1100" name="Google Shape;1100;p63"/>
          <p:cNvPicPr preferRelativeResize="0"/>
          <p:nvPr/>
        </p:nvPicPr>
        <p:blipFill rotWithShape="1">
          <a:blip r:embed="rId7">
            <a:alphaModFix/>
          </a:blip>
          <a:srcRect/>
          <a:stretch/>
        </p:blipFill>
        <p:spPr>
          <a:xfrm>
            <a:off x="3487550" y="1462900"/>
            <a:ext cx="1444431" cy="576000"/>
          </a:xfrm>
          <a:prstGeom prst="rect">
            <a:avLst/>
          </a:prstGeom>
          <a:noFill/>
          <a:ln>
            <a:noFill/>
          </a:ln>
        </p:spPr>
      </p:pic>
      <p:pic>
        <p:nvPicPr>
          <p:cNvPr id="1101" name="Google Shape;1101;p63"/>
          <p:cNvPicPr preferRelativeResize="0"/>
          <p:nvPr/>
        </p:nvPicPr>
        <p:blipFill rotWithShape="1">
          <a:blip r:embed="rId8">
            <a:alphaModFix/>
          </a:blip>
          <a:srcRect/>
          <a:stretch/>
        </p:blipFill>
        <p:spPr>
          <a:xfrm>
            <a:off x="7396565" y="1732223"/>
            <a:ext cx="1693328" cy="2804575"/>
          </a:xfrm>
          <a:prstGeom prst="rect">
            <a:avLst/>
          </a:prstGeom>
          <a:noFill/>
          <a:ln>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9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9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9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9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9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9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106"/>
        <p:cNvGrpSpPr/>
        <p:nvPr/>
      </p:nvGrpSpPr>
      <p:grpSpPr>
        <a:xfrm>
          <a:off x="0" y="0"/>
          <a:ext cx="0" cy="0"/>
          <a:chOff x="0" y="0"/>
          <a:chExt cx="0" cy="0"/>
        </a:xfrm>
      </p:grpSpPr>
      <p:sp>
        <p:nvSpPr>
          <p:cNvPr id="1107" name="Google Shape;1107;p64"/>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08" name="Google Shape;1108;p64"/>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Como é que configuro a Google Wallet?</a:t>
            </a:r>
            <a:endParaRPr sz="2400">
              <a:solidFill>
                <a:schemeClr val="lt1"/>
              </a:solidFill>
            </a:endParaRPr>
          </a:p>
        </p:txBody>
      </p:sp>
      <p:sp>
        <p:nvSpPr>
          <p:cNvPr id="1109" name="Google Shape;1109;p64"/>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64</a:t>
            </a:r>
            <a:endParaRPr sz="1400" b="0" i="0" u="none" strike="noStrike" cap="none">
              <a:solidFill>
                <a:srgbClr val="000000"/>
              </a:solidFill>
              <a:latin typeface="Arial"/>
              <a:ea typeface="Arial"/>
              <a:cs typeface="Arial"/>
              <a:sym typeface="Arial"/>
            </a:endParaRPr>
          </a:p>
        </p:txBody>
      </p:sp>
      <p:pic>
        <p:nvPicPr>
          <p:cNvPr id="1110" name="Google Shape;1110;p64"/>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111" name="Google Shape;1111;p64"/>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112" name="Google Shape;1112;p64"/>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113" name="Google Shape;1113;p64"/>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114" name="Google Shape;1114;p64"/>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1115" name="Google Shape;1115;p64"/>
          <p:cNvSpPr txBox="1"/>
          <p:nvPr/>
        </p:nvSpPr>
        <p:spPr>
          <a:xfrm>
            <a:off x="719550" y="2394025"/>
            <a:ext cx="7704900" cy="2185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Antes de começar: Certifique-se de que a sua versão do Android está atualizada, caso contrário poderá não funcionar.</a:t>
            </a:r>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AutoNum type="arabicPeriod"/>
            </a:pPr>
            <a:r>
              <a:rPr lang="en-US" sz="1400" b="0" i="0" u="none" strike="noStrike" cap="none">
                <a:solidFill>
                  <a:schemeClr val="dk1"/>
                </a:solidFill>
                <a:latin typeface="Calibri"/>
                <a:ea typeface="Calibri"/>
                <a:cs typeface="Calibri"/>
                <a:sym typeface="Calibri"/>
              </a:rPr>
              <a:t>Aceda a 		</a:t>
            </a:r>
            <a:r>
              <a:rPr lang="en-US">
                <a:solidFill>
                  <a:schemeClr val="dk1"/>
                </a:solidFill>
                <a:latin typeface="Calibri"/>
                <a:ea typeface="Calibri"/>
                <a:cs typeface="Calibri"/>
                <a:sym typeface="Calibri"/>
              </a:rPr>
              <a:t>		</a:t>
            </a:r>
            <a:r>
              <a:rPr lang="en-US" sz="1400" b="0" i="0" u="none" strike="noStrike" cap="none">
                <a:solidFill>
                  <a:schemeClr val="dk1"/>
                </a:solidFill>
                <a:latin typeface="Calibri"/>
                <a:ea typeface="Calibri"/>
                <a:cs typeface="Calibri"/>
                <a:sym typeface="Calibri"/>
              </a:rPr>
              <a:t>no seu telemóvel. </a:t>
            </a: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AutoNum type="arabicPeriod"/>
            </a:pPr>
            <a:r>
              <a:rPr lang="en-US" sz="1400" b="0" i="0" u="none" strike="noStrike" cap="none">
                <a:solidFill>
                  <a:schemeClr val="dk1"/>
                </a:solidFill>
                <a:latin typeface="Calibri"/>
                <a:ea typeface="Calibri"/>
                <a:cs typeface="Calibri"/>
                <a:sym typeface="Calibri"/>
              </a:rPr>
              <a:t>Escreva "Google Wallet" na barra de pesquisa e prima o botão de pesquisa.</a:t>
            </a:r>
            <a:endParaRPr/>
          </a:p>
          <a:p>
            <a:pPr marL="457200" marR="0" lvl="0" indent="-317500" algn="l" rtl="0">
              <a:lnSpc>
                <a:spcPct val="100000"/>
              </a:lnSpc>
              <a:spcBef>
                <a:spcPts val="0"/>
              </a:spcBef>
              <a:spcAft>
                <a:spcPts val="0"/>
              </a:spcAft>
              <a:buClr>
                <a:schemeClr val="dk1"/>
              </a:buClr>
              <a:buSzPts val="1400"/>
              <a:buFont typeface="Calibri"/>
              <a:buAutoNum type="arabicPeriod"/>
            </a:pPr>
            <a:r>
              <a:rPr lang="en-US" sz="1400" b="0" i="0" u="none" strike="noStrike" cap="none">
                <a:solidFill>
                  <a:schemeClr val="dk1"/>
                </a:solidFill>
                <a:latin typeface="Calibri"/>
                <a:ea typeface="Calibri"/>
                <a:cs typeface="Calibri"/>
                <a:sym typeface="Calibri"/>
              </a:rPr>
              <a:t>Em seguida, clique em Google Wallet.</a:t>
            </a:r>
            <a:endParaRPr sz="14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AutoNum type="arabicPeriod"/>
            </a:pPr>
            <a:r>
              <a:rPr lang="en-US" sz="1400" b="0" i="0" u="none" strike="noStrike" cap="none">
                <a:solidFill>
                  <a:schemeClr val="dk1"/>
                </a:solidFill>
                <a:latin typeface="Calibri"/>
                <a:ea typeface="Calibri"/>
                <a:cs typeface="Calibri"/>
                <a:sym typeface="Calibri"/>
              </a:rPr>
              <a:t>Em seguida, prima o botão “instalar”.</a:t>
            </a:r>
            <a:endParaRPr sz="1400" b="0" i="0" u="none" strike="noStrike" cap="none">
              <a:solidFill>
                <a:schemeClr val="dk1"/>
              </a:solidFill>
              <a:latin typeface="Calibri"/>
              <a:ea typeface="Calibri"/>
              <a:cs typeface="Calibri"/>
              <a:sym typeface="Calibri"/>
            </a:endParaRPr>
          </a:p>
        </p:txBody>
      </p:sp>
      <p:sp>
        <p:nvSpPr>
          <p:cNvPr id="1116" name="Google Shape;1116;p64"/>
          <p:cNvSpPr txBox="1"/>
          <p:nvPr/>
        </p:nvSpPr>
        <p:spPr>
          <a:xfrm>
            <a:off x="585479" y="1462888"/>
            <a:ext cx="7986900" cy="8682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457200" marR="0" lvl="0" indent="0" algn="l" rtl="0">
              <a:lnSpc>
                <a:spcPct val="100000"/>
              </a:lnSpc>
              <a:spcBef>
                <a:spcPts val="1200"/>
              </a:spcBef>
              <a:spcAft>
                <a:spcPts val="0"/>
              </a:spcAft>
              <a:buClr>
                <a:srgbClr val="000000"/>
              </a:buClr>
              <a:buSzPts val="1600"/>
              <a:buFont typeface="Arial"/>
              <a:buNone/>
            </a:pPr>
            <a:endParaRPr sz="1600" b="1" i="0" u="none" strike="noStrike" cap="none">
              <a:solidFill>
                <a:schemeClr val="dk1"/>
              </a:solidFill>
              <a:latin typeface="Calibri"/>
              <a:ea typeface="Calibri"/>
              <a:cs typeface="Calibri"/>
              <a:sym typeface="Calibri"/>
            </a:endParaRPr>
          </a:p>
        </p:txBody>
      </p:sp>
      <p:pic>
        <p:nvPicPr>
          <p:cNvPr id="1117" name="Google Shape;1117;p64"/>
          <p:cNvPicPr preferRelativeResize="0"/>
          <p:nvPr/>
        </p:nvPicPr>
        <p:blipFill rotWithShape="1">
          <a:blip r:embed="rId6">
            <a:alphaModFix/>
          </a:blip>
          <a:srcRect/>
          <a:stretch/>
        </p:blipFill>
        <p:spPr>
          <a:xfrm>
            <a:off x="390412" y="201674"/>
            <a:ext cx="1099479" cy="230850"/>
          </a:xfrm>
          <a:prstGeom prst="rect">
            <a:avLst/>
          </a:prstGeom>
          <a:noFill/>
          <a:ln>
            <a:noFill/>
          </a:ln>
        </p:spPr>
      </p:pic>
      <p:sp>
        <p:nvSpPr>
          <p:cNvPr id="1118" name="Google Shape;1118;p64"/>
          <p:cNvSpPr txBox="1"/>
          <p:nvPr/>
        </p:nvSpPr>
        <p:spPr>
          <a:xfrm>
            <a:off x="619675" y="1525825"/>
            <a:ext cx="7986900" cy="868200"/>
          </a:xfrm>
          <a:prstGeom prst="rect">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Calibri"/>
                <a:ea typeface="Calibri"/>
                <a:cs typeface="Calibri"/>
                <a:sym typeface="Calibri"/>
              </a:rPr>
              <a:t>Importante:</a:t>
            </a:r>
            <a:r>
              <a:rPr lang="en-US" sz="1200" b="0" i="0" u="none" strike="noStrike" cap="none">
                <a:solidFill>
                  <a:srgbClr val="000000"/>
                </a:solidFill>
                <a:latin typeface="Calibri"/>
                <a:ea typeface="Calibri"/>
                <a:cs typeface="Calibri"/>
                <a:sym typeface="Calibri"/>
              </a:rPr>
              <a:t> A aplicação Google Pay é agora a aplicação Google Wallet. Se já tem a aplicação Google Pay, não tem de transferir nada de novo. Da próxima vez que abrir a aplicação Google Pay, esta poderá aparecer como Google Wallet ou ser-lhe-á pedido que vá à Play Store e atualize a aplicação. Após a atualização, a aplicação aparecerá como Google Wallet.</a:t>
            </a:r>
            <a:endParaRPr sz="1500" b="0" i="0" u="none" strike="noStrike" cap="none">
              <a:solidFill>
                <a:srgbClr val="000000"/>
              </a:solidFill>
              <a:latin typeface="Calibri"/>
              <a:ea typeface="Calibri"/>
              <a:cs typeface="Calibri"/>
              <a:sym typeface="Calibri"/>
            </a:endParaRPr>
          </a:p>
        </p:txBody>
      </p:sp>
      <p:pic>
        <p:nvPicPr>
          <p:cNvPr id="1119" name="Google Shape;1119;p64"/>
          <p:cNvPicPr preferRelativeResize="0"/>
          <p:nvPr/>
        </p:nvPicPr>
        <p:blipFill rotWithShape="1">
          <a:blip r:embed="rId7">
            <a:alphaModFix/>
          </a:blip>
          <a:srcRect/>
          <a:stretch/>
        </p:blipFill>
        <p:spPr>
          <a:xfrm>
            <a:off x="6425078" y="866488"/>
            <a:ext cx="2462257" cy="400200"/>
          </a:xfrm>
          <a:prstGeom prst="rect">
            <a:avLst/>
          </a:prstGeom>
          <a:noFill/>
          <a:ln>
            <a:noFill/>
          </a:ln>
        </p:spPr>
      </p:pic>
      <p:pic>
        <p:nvPicPr>
          <p:cNvPr id="1120" name="Google Shape;1120;p64"/>
          <p:cNvPicPr preferRelativeResize="0"/>
          <p:nvPr/>
        </p:nvPicPr>
        <p:blipFill rotWithShape="1">
          <a:blip r:embed="rId8">
            <a:alphaModFix/>
          </a:blip>
          <a:srcRect/>
          <a:stretch/>
        </p:blipFill>
        <p:spPr>
          <a:xfrm>
            <a:off x="1978376" y="3302350"/>
            <a:ext cx="1458624" cy="400200"/>
          </a:xfrm>
          <a:prstGeom prst="rect">
            <a:avLst/>
          </a:prstGeom>
          <a:noFill/>
          <a:ln>
            <a:noFill/>
          </a:ln>
        </p:spPr>
      </p:pic>
      <p:pic>
        <p:nvPicPr>
          <p:cNvPr id="1121" name="Google Shape;1121;p64"/>
          <p:cNvPicPr preferRelativeResize="0"/>
          <p:nvPr/>
        </p:nvPicPr>
        <p:blipFill rotWithShape="1">
          <a:blip r:embed="rId9">
            <a:alphaModFix/>
          </a:blip>
          <a:srcRect/>
          <a:stretch/>
        </p:blipFill>
        <p:spPr>
          <a:xfrm>
            <a:off x="6732860" y="3144615"/>
            <a:ext cx="2154475" cy="1737875"/>
          </a:xfrm>
          <a:prstGeom prst="rect">
            <a:avLst/>
          </a:prstGeom>
          <a:noFill/>
          <a:ln>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sp>
        <p:nvSpPr>
          <p:cNvPr id="1127" name="Google Shape;1127;p6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28" name="Google Shape;1128;p65"/>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Como é que configuro a Google Wallet?</a:t>
            </a:r>
            <a:endParaRPr sz="2400">
              <a:solidFill>
                <a:schemeClr val="lt1"/>
              </a:solidFill>
            </a:endParaRPr>
          </a:p>
        </p:txBody>
      </p:sp>
      <p:sp>
        <p:nvSpPr>
          <p:cNvPr id="1129" name="Google Shape;1129;p6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65</a:t>
            </a:r>
            <a:endParaRPr sz="1400" b="0" i="0" u="none" strike="noStrike" cap="none">
              <a:solidFill>
                <a:srgbClr val="000000"/>
              </a:solidFill>
              <a:latin typeface="Arial"/>
              <a:ea typeface="Arial"/>
              <a:cs typeface="Arial"/>
              <a:sym typeface="Arial"/>
            </a:endParaRPr>
          </a:p>
        </p:txBody>
      </p:sp>
      <p:pic>
        <p:nvPicPr>
          <p:cNvPr id="1130" name="Google Shape;1130;p65"/>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131" name="Google Shape;1131;p6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132" name="Google Shape;1132;p65"/>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133" name="Google Shape;1133;p65"/>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134" name="Google Shape;1134;p65"/>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1135" name="Google Shape;1135;p65"/>
          <p:cNvSpPr txBox="1"/>
          <p:nvPr/>
        </p:nvSpPr>
        <p:spPr>
          <a:xfrm>
            <a:off x="135668" y="1259650"/>
            <a:ext cx="8872664" cy="432397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5. Quando a Google Wallet estiver instalada, abra-a.</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6. Siga as instruções de configuração.</a:t>
            </a:r>
            <a:endParaRPr sz="1800" b="0" i="0" u="none" strike="noStrike" cap="none">
              <a:solidFill>
                <a:schemeClr val="dk1"/>
              </a:solidFill>
              <a:latin typeface="Calibri"/>
              <a:ea typeface="Calibri"/>
              <a:cs typeface="Calibri"/>
              <a:sym typeface="Calibri"/>
            </a:endParaRPr>
          </a:p>
          <a:p>
            <a:pPr marL="914400" marR="0" lvl="1" indent="-311150" algn="l" rtl="0">
              <a:lnSpc>
                <a:spcPct val="115000"/>
              </a:lnSpc>
              <a:spcBef>
                <a:spcPts val="1000"/>
              </a:spcBef>
              <a:spcAft>
                <a:spcPts val="0"/>
              </a:spcAft>
              <a:buClr>
                <a:schemeClr val="dk1"/>
              </a:buClr>
              <a:buSzPts val="1300"/>
              <a:buFont typeface="Calibri"/>
              <a:buAutoNum type="alphaLcPeriod"/>
            </a:pPr>
            <a:r>
              <a:rPr lang="en-US" sz="1300" b="0" i="0" u="none" strike="noStrike" cap="none">
                <a:solidFill>
                  <a:schemeClr val="dk1"/>
                </a:solidFill>
                <a:latin typeface="Calibri"/>
                <a:ea typeface="Calibri"/>
                <a:cs typeface="Calibri"/>
                <a:sym typeface="Calibri"/>
              </a:rPr>
              <a:t>Se for novo na Google Wallet, ser-lhe-á pedido que adicione um cartão na primeira vez que abrir a aplicação. Pode utilizar a câmara para digitalizar um cartão de débito ou de crédito ou introduzir os dados manualmente. </a:t>
            </a:r>
            <a:endParaRPr sz="1300" b="0" i="0" u="none" strike="noStrike" cap="none">
              <a:solidFill>
                <a:schemeClr val="dk1"/>
              </a:solidFill>
              <a:latin typeface="Calibri"/>
              <a:ea typeface="Calibri"/>
              <a:cs typeface="Calibri"/>
              <a:sym typeface="Calibri"/>
            </a:endParaRPr>
          </a:p>
          <a:p>
            <a:pPr marL="914400" marR="0" lvl="1" indent="-311150" algn="l" rtl="0">
              <a:lnSpc>
                <a:spcPct val="115000"/>
              </a:lnSpc>
              <a:spcBef>
                <a:spcPts val="600"/>
              </a:spcBef>
              <a:spcAft>
                <a:spcPts val="0"/>
              </a:spcAft>
              <a:buClr>
                <a:schemeClr val="dk1"/>
              </a:buClr>
              <a:buSzPts val="1300"/>
              <a:buFont typeface="Calibri"/>
              <a:buAutoNum type="alphaLcPeriod"/>
            </a:pPr>
            <a:r>
              <a:rPr lang="en-US" sz="1300" b="0" i="0" u="none" strike="noStrike" cap="none">
                <a:solidFill>
                  <a:schemeClr val="dk1"/>
                </a:solidFill>
                <a:latin typeface="Calibri"/>
                <a:ea typeface="Calibri"/>
                <a:cs typeface="Calibri"/>
                <a:sym typeface="Calibri"/>
              </a:rPr>
              <a:t>Se já tiver adicionado cartões, bilhetes ou passes à sua carteira, estes deverão aparecer na sua Google Wallet.</a:t>
            </a:r>
            <a:endParaRPr sz="1300" b="0" i="0" u="none" strike="noStrike" cap="none">
              <a:solidFill>
                <a:schemeClr val="dk1"/>
              </a:solidFill>
              <a:latin typeface="Calibri"/>
              <a:ea typeface="Calibri"/>
              <a:cs typeface="Calibri"/>
              <a:sym typeface="Calibri"/>
            </a:endParaRPr>
          </a:p>
          <a:p>
            <a:pPr marL="914400" marR="0" lvl="1" indent="-311150" algn="l" rtl="0">
              <a:lnSpc>
                <a:spcPct val="115000"/>
              </a:lnSpc>
              <a:spcBef>
                <a:spcPts val="600"/>
              </a:spcBef>
              <a:spcAft>
                <a:spcPts val="0"/>
              </a:spcAft>
              <a:buClr>
                <a:schemeClr val="dk1"/>
              </a:buClr>
              <a:buSzPts val="1300"/>
              <a:buFont typeface="Calibri"/>
              <a:buAutoNum type="alphaLcPeriod"/>
            </a:pPr>
            <a:r>
              <a:rPr lang="en-US" sz="1300" b="0" i="0" u="none" strike="noStrike" cap="none">
                <a:solidFill>
                  <a:schemeClr val="dk1"/>
                </a:solidFill>
                <a:latin typeface="Calibri"/>
                <a:ea typeface="Calibri"/>
                <a:cs typeface="Calibri"/>
                <a:sym typeface="Calibri"/>
              </a:rPr>
              <a:t>Poderá ser-lhe pedido que configure um bloqueio de ecrã no seu dispositivo Android.</a:t>
            </a:r>
            <a:endParaRPr/>
          </a:p>
          <a:p>
            <a:pPr marL="603250" marR="0" lvl="1" indent="0" algn="l" rtl="0">
              <a:lnSpc>
                <a:spcPct val="115000"/>
              </a:lnSpc>
              <a:spcBef>
                <a:spcPts val="600"/>
              </a:spcBef>
              <a:spcAft>
                <a:spcPts val="0"/>
              </a:spcAft>
              <a:buNone/>
            </a:pPr>
            <a:endParaRPr sz="1300" b="0" i="0" u="none" strike="noStrike" cap="none">
              <a:solidFill>
                <a:schemeClr val="dk1"/>
              </a:solidFill>
              <a:latin typeface="Calibri"/>
              <a:ea typeface="Calibri"/>
              <a:cs typeface="Calibri"/>
              <a:sym typeface="Calibri"/>
            </a:endParaRPr>
          </a:p>
          <a:p>
            <a:pPr marL="603250" marR="0" lvl="1" indent="0" algn="l" rtl="0">
              <a:lnSpc>
                <a:spcPct val="115000"/>
              </a:lnSpc>
              <a:spcBef>
                <a:spcPts val="600"/>
              </a:spcBef>
              <a:spcAft>
                <a:spcPts val="0"/>
              </a:spcAft>
              <a:buNone/>
            </a:pPr>
            <a:r>
              <a:rPr lang="en-US" sz="1800" b="0" i="0" u="none" strike="noStrike" cap="none">
                <a:solidFill>
                  <a:schemeClr val="dk1"/>
                </a:solidFill>
                <a:latin typeface="Calibri"/>
                <a:ea typeface="Calibri"/>
                <a:cs typeface="Calibri"/>
                <a:sym typeface="Calibri"/>
              </a:rPr>
              <a:t>7. Para efetuar pagamentos sem contacto, certifique-se de que o seu telemóvel tem:</a:t>
            </a:r>
            <a:endParaRPr sz="1800" b="0" i="0" u="none" strike="noStrike" cap="none">
              <a:solidFill>
                <a:schemeClr val="dk1"/>
              </a:solidFill>
              <a:latin typeface="Calibri"/>
              <a:ea typeface="Calibri"/>
              <a:cs typeface="Calibri"/>
              <a:sym typeface="Calibri"/>
            </a:endParaRPr>
          </a:p>
          <a:p>
            <a:pPr marL="228600" marR="0" lvl="0" indent="-228600" algn="l" rtl="0">
              <a:lnSpc>
                <a:spcPct val="115000"/>
              </a:lnSpc>
              <a:spcBef>
                <a:spcPts val="120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 NFC, </a:t>
            </a:r>
            <a:endParaRPr sz="1600" b="0" i="0" u="none" strike="noStrike" cap="none">
              <a:solidFill>
                <a:schemeClr val="dk1"/>
              </a:solidFill>
              <a:latin typeface="Calibri"/>
              <a:ea typeface="Calibri"/>
              <a:cs typeface="Calibri"/>
              <a:sym typeface="Calibri"/>
            </a:endParaRPr>
          </a:p>
          <a:p>
            <a:pPr marL="228600" marR="0" lvl="0" indent="-228600" algn="l" rtl="0">
              <a:lnSpc>
                <a:spcPct val="115000"/>
              </a:lnSpc>
              <a:spcBef>
                <a:spcPts val="40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 NFC está ativo</a:t>
            </a:r>
            <a:endParaRPr sz="1600" b="0" i="0" u="none" strike="noStrike" cap="none">
              <a:solidFill>
                <a:schemeClr val="dk1"/>
              </a:solidFill>
              <a:latin typeface="Calibri"/>
              <a:ea typeface="Calibri"/>
              <a:cs typeface="Calibri"/>
              <a:sym typeface="Calibri"/>
            </a:endParaRPr>
          </a:p>
          <a:p>
            <a:pPr marL="228600" marR="0" lvl="0" indent="-228600" algn="l" rtl="0">
              <a:lnSpc>
                <a:spcPct val="115000"/>
              </a:lnSpc>
              <a:spcBef>
                <a:spcPts val="40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 O Google Pay está definido como a aplicação de pagamento predefinida -&gt; instruções no slide seguinte</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40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pic>
        <p:nvPicPr>
          <p:cNvPr id="1136" name="Google Shape;1136;p65"/>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1137" name="Google Shape;1137;p65"/>
          <p:cNvPicPr preferRelativeResize="0"/>
          <p:nvPr/>
        </p:nvPicPr>
        <p:blipFill rotWithShape="1">
          <a:blip r:embed="rId7">
            <a:alphaModFix/>
          </a:blip>
          <a:srcRect/>
          <a:stretch/>
        </p:blipFill>
        <p:spPr>
          <a:xfrm>
            <a:off x="6425078" y="859450"/>
            <a:ext cx="2462257" cy="400200"/>
          </a:xfrm>
          <a:prstGeom prst="rect">
            <a:avLst/>
          </a:prstGeom>
          <a:noFill/>
          <a:ln>
            <a:noFill/>
          </a:ln>
        </p:spPr>
      </p:pic>
    </p:spTree>
  </p:cSld>
  <p:clrMapOvr>
    <a:masterClrMapping/>
  </p:clrMapOvr>
  <p:transition>
    <p:push dir="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142"/>
        <p:cNvGrpSpPr/>
        <p:nvPr/>
      </p:nvGrpSpPr>
      <p:grpSpPr>
        <a:xfrm>
          <a:off x="0" y="0"/>
          <a:ext cx="0" cy="0"/>
          <a:chOff x="0" y="0"/>
          <a:chExt cx="0" cy="0"/>
        </a:xfrm>
      </p:grpSpPr>
      <p:sp>
        <p:nvSpPr>
          <p:cNvPr id="1143" name="Google Shape;1143;p66"/>
          <p:cNvSpPr txBox="1"/>
          <p:nvPr/>
        </p:nvSpPr>
        <p:spPr>
          <a:xfrm>
            <a:off x="412850" y="924525"/>
            <a:ext cx="8109600" cy="27834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400"/>
              </a:spcBef>
              <a:spcAft>
                <a:spcPts val="0"/>
              </a:spcAft>
              <a:buClr>
                <a:srgbClr val="000000"/>
              </a:buClr>
              <a:buSzPts val="1700"/>
              <a:buFont typeface="Arial"/>
              <a:buNone/>
            </a:pPr>
            <a:r>
              <a:rPr lang="en-US" sz="1700" b="1" i="0" u="none" strike="noStrike" cap="none">
                <a:solidFill>
                  <a:srgbClr val="000000"/>
                </a:solidFill>
                <a:latin typeface="Arial"/>
                <a:ea typeface="Arial"/>
                <a:cs typeface="Arial"/>
                <a:sym typeface="Arial"/>
              </a:rPr>
              <a:t>Encontrar o seu método de pagamento predefinido</a:t>
            </a:r>
            <a:endParaRPr sz="1700" b="1" i="0" u="none" strike="noStrike" cap="none">
              <a:solidFill>
                <a:srgbClr val="000000"/>
              </a:solidFill>
              <a:latin typeface="Arial"/>
              <a:ea typeface="Arial"/>
              <a:cs typeface="Arial"/>
              <a:sym typeface="Arial"/>
            </a:endParaRPr>
          </a:p>
          <a:p>
            <a:pPr marL="457200" marR="0" lvl="0" indent="-298450" algn="l" rtl="0">
              <a:lnSpc>
                <a:spcPct val="115000"/>
              </a:lnSpc>
              <a:spcBef>
                <a:spcPts val="1200"/>
              </a:spcBef>
              <a:spcAft>
                <a:spcPts val="0"/>
              </a:spcAft>
              <a:buClr>
                <a:srgbClr val="000000"/>
              </a:buClr>
              <a:buSzPts val="1100"/>
              <a:buFont typeface="Arial"/>
              <a:buAutoNum type="arabicPeriod"/>
            </a:pPr>
            <a:r>
              <a:rPr lang="en-US" sz="1100" b="0" i="0" u="none" strike="noStrike" cap="none">
                <a:solidFill>
                  <a:srgbClr val="000000"/>
                </a:solidFill>
                <a:latin typeface="Arial"/>
                <a:ea typeface="Arial"/>
                <a:cs typeface="Arial"/>
                <a:sym typeface="Arial"/>
              </a:rPr>
              <a:t>Abra a aplicação Google Wallet  </a:t>
            </a:r>
            <a:endParaRPr sz="1100" b="0" i="0" u="none" strike="noStrike" cap="none">
              <a:solidFill>
                <a:srgbClr val="000000"/>
              </a:solidFill>
              <a:latin typeface="Arial"/>
              <a:ea typeface="Arial"/>
              <a:cs typeface="Arial"/>
              <a:sym typeface="Arial"/>
            </a:endParaRPr>
          </a:p>
          <a:p>
            <a:pPr marL="457200" marR="0" lvl="0" indent="-298450" algn="l" rtl="0">
              <a:lnSpc>
                <a:spcPct val="115000"/>
              </a:lnSpc>
              <a:spcBef>
                <a:spcPts val="0"/>
              </a:spcBef>
              <a:spcAft>
                <a:spcPts val="0"/>
              </a:spcAft>
              <a:buClr>
                <a:srgbClr val="000000"/>
              </a:buClr>
              <a:buSzPts val="1100"/>
              <a:buFont typeface="Arial"/>
              <a:buAutoNum type="arabicPeriod"/>
            </a:pPr>
            <a:r>
              <a:rPr lang="en-US" sz="1100" b="0" i="0" u="none" strike="noStrike" cap="none">
                <a:solidFill>
                  <a:srgbClr val="000000"/>
                </a:solidFill>
                <a:latin typeface="Arial"/>
                <a:ea typeface="Arial"/>
                <a:cs typeface="Arial"/>
                <a:sym typeface="Arial"/>
              </a:rPr>
              <a:t>Na parte superior, nos seus métodos de pagamento, passe o dedo da margem direita do ecrã para a esquerda até chegar ao último. </a:t>
            </a:r>
            <a:endParaRPr sz="1100" b="0" i="0" u="none" strike="noStrike" cap="none">
              <a:solidFill>
                <a:srgbClr val="000000"/>
              </a:solidFill>
              <a:latin typeface="Arial"/>
              <a:ea typeface="Arial"/>
              <a:cs typeface="Arial"/>
              <a:sym typeface="Arial"/>
            </a:endParaRPr>
          </a:p>
          <a:p>
            <a:pPr marL="457200" marR="0" lvl="0" indent="-298450" algn="l" rtl="0">
              <a:lnSpc>
                <a:spcPct val="115000"/>
              </a:lnSpc>
              <a:spcBef>
                <a:spcPts val="0"/>
              </a:spcBef>
              <a:spcAft>
                <a:spcPts val="0"/>
              </a:spcAft>
              <a:buClr>
                <a:srgbClr val="000000"/>
              </a:buClr>
              <a:buSzPts val="1100"/>
              <a:buFont typeface="Arial"/>
              <a:buAutoNum type="arabicPeriod"/>
            </a:pPr>
            <a:r>
              <a:rPr lang="en-US" sz="1100" b="0" i="0" u="none" strike="noStrike" cap="none">
                <a:solidFill>
                  <a:srgbClr val="000000"/>
                </a:solidFill>
                <a:latin typeface="Arial"/>
                <a:ea typeface="Arial"/>
                <a:cs typeface="Arial"/>
                <a:sym typeface="Arial"/>
              </a:rPr>
              <a:t>Toque em Editar pedido de cartão.</a:t>
            </a:r>
            <a:endParaRPr sz="1100" b="0" i="0" u="none" strike="noStrike" cap="none">
              <a:solidFill>
                <a:srgbClr val="000000"/>
              </a:solidFill>
              <a:latin typeface="Arial"/>
              <a:ea typeface="Arial"/>
              <a:cs typeface="Arial"/>
              <a:sym typeface="Arial"/>
            </a:endParaRPr>
          </a:p>
          <a:p>
            <a:pPr marL="457200" marR="0" lvl="0" indent="-298450" algn="l" rtl="0">
              <a:lnSpc>
                <a:spcPct val="115000"/>
              </a:lnSpc>
              <a:spcBef>
                <a:spcPts val="0"/>
              </a:spcBef>
              <a:spcAft>
                <a:spcPts val="0"/>
              </a:spcAft>
              <a:buClr>
                <a:srgbClr val="000000"/>
              </a:buClr>
              <a:buSzPts val="1100"/>
              <a:buFont typeface="Arial"/>
              <a:buAutoNum type="arabicPeriod"/>
            </a:pPr>
            <a:r>
              <a:rPr lang="en-US" sz="1100" b="0" i="0" u="none" strike="noStrike" cap="none">
                <a:solidFill>
                  <a:srgbClr val="000000"/>
                </a:solidFill>
                <a:latin typeface="Arial"/>
                <a:ea typeface="Arial"/>
                <a:cs typeface="Arial"/>
                <a:sym typeface="Arial"/>
              </a:rPr>
              <a:t>O seu método predefinido tem um símbolo de “sem contacto”.</a:t>
            </a:r>
            <a:endParaRPr sz="1100" b="0" i="0" u="none" strike="noStrike" cap="none">
              <a:solidFill>
                <a:srgbClr val="000000"/>
              </a:solidFill>
              <a:latin typeface="Arial"/>
              <a:ea typeface="Arial"/>
              <a:cs typeface="Arial"/>
              <a:sym typeface="Arial"/>
            </a:endParaRPr>
          </a:p>
        </p:txBody>
      </p:sp>
      <p:sp>
        <p:nvSpPr>
          <p:cNvPr id="1144" name="Google Shape;1144;p66"/>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5" name="Google Shape;1145;p66"/>
          <p:cNvSpPr txBox="1">
            <a:spLocks noGrp="1"/>
          </p:cNvSpPr>
          <p:nvPr>
            <p:ph type="ctrTitle"/>
          </p:nvPr>
        </p:nvSpPr>
        <p:spPr>
          <a:xfrm>
            <a:off x="412850" y="483525"/>
            <a:ext cx="873115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Definir ou alterar o seu método de pagamento predefinido</a:t>
            </a:r>
            <a:endParaRPr sz="2400" b="1">
              <a:solidFill>
                <a:schemeClr val="lt1"/>
              </a:solidFill>
            </a:endParaRPr>
          </a:p>
        </p:txBody>
      </p:sp>
      <p:sp>
        <p:nvSpPr>
          <p:cNvPr id="1146" name="Google Shape;1146;p66"/>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66</a:t>
            </a:r>
            <a:endParaRPr sz="1400" b="0" i="0" u="none" strike="noStrike" cap="none">
              <a:solidFill>
                <a:srgbClr val="000000"/>
              </a:solidFill>
              <a:latin typeface="Arial"/>
              <a:ea typeface="Arial"/>
              <a:cs typeface="Arial"/>
              <a:sym typeface="Arial"/>
            </a:endParaRPr>
          </a:p>
        </p:txBody>
      </p:sp>
      <p:pic>
        <p:nvPicPr>
          <p:cNvPr id="1147" name="Google Shape;1147;p66"/>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148" name="Google Shape;1148;p66"/>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149" name="Google Shape;1149;p66"/>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150" name="Google Shape;1150;p66"/>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151" name="Google Shape;1151;p66"/>
          <p:cNvSpPr txBox="1"/>
          <p:nvPr/>
        </p:nvSpPr>
        <p:spPr>
          <a:xfrm>
            <a:off x="4495034" y="2828030"/>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1152" name="Google Shape;1152;p66"/>
          <p:cNvSpPr txBox="1"/>
          <p:nvPr/>
        </p:nvSpPr>
        <p:spPr>
          <a:xfrm>
            <a:off x="719550" y="634521"/>
            <a:ext cx="7704900" cy="1077900"/>
          </a:xfrm>
          <a:prstGeom prst="rect">
            <a:avLst/>
          </a:prstGeom>
          <a:noFill/>
          <a:ln>
            <a:noFill/>
          </a:ln>
        </p:spPr>
        <p:txBody>
          <a:bodyPr spcFirstLastPara="1" wrap="square" lIns="91425" tIns="91425" rIns="91425" bIns="91425" anchor="t" anchorCtr="0">
            <a:spAutoFit/>
          </a:bodyPr>
          <a:lstStyle/>
          <a:p>
            <a:pPr marL="228600" marR="0" lvl="0" indent="-228600" algn="l"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40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pic>
        <p:nvPicPr>
          <p:cNvPr id="1153" name="Google Shape;1153;p66"/>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1154" name="Google Shape;1154;p66"/>
          <p:cNvPicPr preferRelativeResize="0"/>
          <p:nvPr/>
        </p:nvPicPr>
        <p:blipFill rotWithShape="1">
          <a:blip r:embed="rId7">
            <a:alphaModFix/>
          </a:blip>
          <a:srcRect/>
          <a:stretch/>
        </p:blipFill>
        <p:spPr>
          <a:xfrm>
            <a:off x="6060325" y="1563553"/>
            <a:ext cx="1910982" cy="310600"/>
          </a:xfrm>
          <a:prstGeom prst="rect">
            <a:avLst/>
          </a:prstGeom>
          <a:noFill/>
          <a:ln>
            <a:noFill/>
          </a:ln>
        </p:spPr>
      </p:pic>
      <p:pic>
        <p:nvPicPr>
          <p:cNvPr id="1155" name="Google Shape;1155;p66"/>
          <p:cNvPicPr preferRelativeResize="0"/>
          <p:nvPr/>
        </p:nvPicPr>
        <p:blipFill rotWithShape="1">
          <a:blip r:embed="rId8">
            <a:alphaModFix/>
          </a:blip>
          <a:srcRect/>
          <a:stretch/>
        </p:blipFill>
        <p:spPr>
          <a:xfrm>
            <a:off x="3060311" y="2045724"/>
            <a:ext cx="171450" cy="171450"/>
          </a:xfrm>
          <a:prstGeom prst="rect">
            <a:avLst/>
          </a:prstGeom>
          <a:noFill/>
          <a:ln>
            <a:noFill/>
          </a:ln>
        </p:spPr>
      </p:pic>
      <p:pic>
        <p:nvPicPr>
          <p:cNvPr id="1156" name="Google Shape;1156;p66"/>
          <p:cNvPicPr preferRelativeResize="0"/>
          <p:nvPr/>
        </p:nvPicPr>
        <p:blipFill rotWithShape="1">
          <a:blip r:embed="rId9">
            <a:alphaModFix/>
          </a:blip>
          <a:srcRect/>
          <a:stretch/>
        </p:blipFill>
        <p:spPr>
          <a:xfrm>
            <a:off x="3231579" y="2663888"/>
            <a:ext cx="171450" cy="171450"/>
          </a:xfrm>
          <a:prstGeom prst="rect">
            <a:avLst/>
          </a:prstGeom>
          <a:noFill/>
          <a:ln>
            <a:noFill/>
          </a:ln>
        </p:spPr>
      </p:pic>
      <p:pic>
        <p:nvPicPr>
          <p:cNvPr id="1157" name="Google Shape;1157;p66"/>
          <p:cNvPicPr preferRelativeResize="0"/>
          <p:nvPr/>
        </p:nvPicPr>
        <p:blipFill rotWithShape="1">
          <a:blip r:embed="rId10">
            <a:alphaModFix/>
          </a:blip>
          <a:srcRect/>
          <a:stretch/>
        </p:blipFill>
        <p:spPr>
          <a:xfrm>
            <a:off x="4926682" y="2835338"/>
            <a:ext cx="171450" cy="171450"/>
          </a:xfrm>
          <a:prstGeom prst="rect">
            <a:avLst/>
          </a:prstGeom>
          <a:noFill/>
          <a:ln>
            <a:noFill/>
          </a:ln>
        </p:spPr>
      </p:pic>
      <p:sp>
        <p:nvSpPr>
          <p:cNvPr id="1158" name="Google Shape;1158;p66"/>
          <p:cNvSpPr txBox="1"/>
          <p:nvPr/>
        </p:nvSpPr>
        <p:spPr>
          <a:xfrm>
            <a:off x="387651" y="2902375"/>
            <a:ext cx="8036700" cy="19995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1800"/>
              </a:spcBef>
              <a:spcAft>
                <a:spcPts val="0"/>
              </a:spcAft>
              <a:buClr>
                <a:srgbClr val="000000"/>
              </a:buClr>
              <a:buSzPts val="1700"/>
              <a:buFont typeface="Arial"/>
              <a:buNone/>
            </a:pPr>
            <a:r>
              <a:rPr lang="en-US" sz="1700" b="1" i="0" u="none" strike="noStrike" cap="none">
                <a:solidFill>
                  <a:srgbClr val="000000"/>
                </a:solidFill>
                <a:latin typeface="Arial"/>
                <a:ea typeface="Arial"/>
                <a:cs typeface="Arial"/>
                <a:sym typeface="Arial"/>
              </a:rPr>
              <a:t>Alterar o seu método de pagamento predefinido</a:t>
            </a:r>
            <a:endParaRPr sz="1700" b="1" i="0" u="none" strike="noStrike" cap="none">
              <a:solidFill>
                <a:srgbClr val="000000"/>
              </a:solidFill>
              <a:latin typeface="Arial"/>
              <a:ea typeface="Arial"/>
              <a:cs typeface="Arial"/>
              <a:sym typeface="Arial"/>
            </a:endParaRPr>
          </a:p>
          <a:p>
            <a:pPr marL="457200" marR="0" lvl="0" indent="-298450" algn="l" rtl="0">
              <a:lnSpc>
                <a:spcPct val="115000"/>
              </a:lnSpc>
              <a:spcBef>
                <a:spcPts val="1200"/>
              </a:spcBef>
              <a:spcAft>
                <a:spcPts val="0"/>
              </a:spcAft>
              <a:buClr>
                <a:srgbClr val="000000"/>
              </a:buClr>
              <a:buSzPts val="1100"/>
              <a:buFont typeface="Arial"/>
              <a:buAutoNum type="arabicPeriod"/>
            </a:pPr>
            <a:r>
              <a:rPr lang="en-US" sz="1100" b="0" i="0" u="none" strike="noStrike" cap="none">
                <a:solidFill>
                  <a:srgbClr val="000000"/>
                </a:solidFill>
                <a:latin typeface="Arial"/>
                <a:ea typeface="Arial"/>
                <a:cs typeface="Arial"/>
                <a:sym typeface="Arial"/>
              </a:rPr>
              <a:t>Abra a aplicação Google Wallet.</a:t>
            </a:r>
            <a:endParaRPr/>
          </a:p>
          <a:p>
            <a:pPr marL="457200" marR="0" lvl="0" indent="-298450" algn="l" rtl="0">
              <a:lnSpc>
                <a:spcPct val="115000"/>
              </a:lnSpc>
              <a:spcBef>
                <a:spcPts val="0"/>
              </a:spcBef>
              <a:spcAft>
                <a:spcPts val="0"/>
              </a:spcAft>
              <a:buClr>
                <a:srgbClr val="000000"/>
              </a:buClr>
              <a:buSzPts val="1100"/>
              <a:buFont typeface="Arial"/>
              <a:buAutoNum type="arabicPeriod"/>
            </a:pPr>
            <a:r>
              <a:rPr lang="en-US" sz="1100" b="0" i="0" u="none" strike="noStrike" cap="none">
                <a:solidFill>
                  <a:srgbClr val="000000"/>
                </a:solidFill>
                <a:latin typeface="Arial"/>
                <a:ea typeface="Arial"/>
                <a:cs typeface="Arial"/>
                <a:sym typeface="Arial"/>
              </a:rPr>
              <a:t>Na parte superior, no seu cartão, deslize a partir da margem direita do ecrã até encontrar o cartão que pretende utilizar como predefinição.  </a:t>
            </a:r>
            <a:endParaRPr/>
          </a:p>
          <a:p>
            <a:pPr marL="457200" marR="0" lvl="0" indent="-298450" algn="l" rtl="0">
              <a:lnSpc>
                <a:spcPct val="115000"/>
              </a:lnSpc>
              <a:spcBef>
                <a:spcPts val="0"/>
              </a:spcBef>
              <a:spcAft>
                <a:spcPts val="0"/>
              </a:spcAft>
              <a:buClr>
                <a:srgbClr val="000000"/>
              </a:buClr>
              <a:buSzPts val="1100"/>
              <a:buFont typeface="Arial"/>
              <a:buAutoNum type="arabicPeriod"/>
            </a:pPr>
            <a:r>
              <a:rPr lang="en-US" sz="1100" b="0" i="0" u="none" strike="noStrike" cap="none">
                <a:solidFill>
                  <a:srgbClr val="000000"/>
                </a:solidFill>
                <a:latin typeface="Arial"/>
                <a:ea typeface="Arial"/>
                <a:cs typeface="Arial"/>
                <a:sym typeface="Arial"/>
              </a:rPr>
              <a:t>Toque no cartão.</a:t>
            </a:r>
            <a:endParaRPr sz="1100" b="0" i="0" u="none" strike="noStrike" cap="none">
              <a:solidFill>
                <a:srgbClr val="000000"/>
              </a:solidFill>
              <a:latin typeface="Arial"/>
              <a:ea typeface="Arial"/>
              <a:cs typeface="Arial"/>
              <a:sym typeface="Arial"/>
            </a:endParaRPr>
          </a:p>
          <a:p>
            <a:pPr marL="457200" marR="0" lvl="0" indent="-298450" algn="l" rtl="0">
              <a:lnSpc>
                <a:spcPct val="115000"/>
              </a:lnSpc>
              <a:spcBef>
                <a:spcPts val="0"/>
              </a:spcBef>
              <a:spcAft>
                <a:spcPts val="0"/>
              </a:spcAft>
              <a:buClr>
                <a:srgbClr val="000000"/>
              </a:buClr>
              <a:buSzPts val="1100"/>
              <a:buFont typeface="Arial"/>
              <a:buAutoNum type="arabicPeriod"/>
            </a:pPr>
            <a:r>
              <a:rPr lang="en-US" sz="1100" b="0" i="0" u="none" strike="noStrike" cap="none">
                <a:solidFill>
                  <a:srgbClr val="000000"/>
                </a:solidFill>
                <a:latin typeface="Arial"/>
                <a:ea typeface="Arial"/>
                <a:cs typeface="Arial"/>
                <a:sym typeface="Arial"/>
              </a:rPr>
              <a:t>Na parte inferior, toque em </a:t>
            </a:r>
            <a:r>
              <a:rPr lang="en-US" sz="1100" b="1" i="0" u="none" strike="noStrike" cap="none">
                <a:solidFill>
                  <a:srgbClr val="000000"/>
                </a:solidFill>
                <a:latin typeface="Arial"/>
                <a:ea typeface="Arial"/>
                <a:cs typeface="Arial"/>
                <a:sym typeface="Arial"/>
              </a:rPr>
              <a:t>Detalhes</a:t>
            </a:r>
            <a:r>
              <a:rPr lang="en-US" sz="1100" b="0" i="0" u="none" strike="noStrike" cap="none">
                <a:solidFill>
                  <a:srgbClr val="000000"/>
                </a:solidFill>
                <a:latin typeface="Arial"/>
                <a:ea typeface="Arial"/>
                <a:cs typeface="Arial"/>
                <a:sym typeface="Arial"/>
              </a:rPr>
              <a:t> &gt; </a:t>
            </a:r>
            <a:r>
              <a:rPr lang="en-US" sz="1100" b="1" i="0" u="none" strike="noStrike" cap="none">
                <a:solidFill>
                  <a:srgbClr val="000000"/>
                </a:solidFill>
                <a:latin typeface="Arial"/>
                <a:ea typeface="Arial"/>
                <a:cs typeface="Arial"/>
                <a:sym typeface="Arial"/>
              </a:rPr>
              <a:t>Tornar predefinido para tocar para pagar</a:t>
            </a:r>
            <a:r>
              <a:rPr lang="en-US" sz="1100" b="0" i="0" u="none" strike="noStrike" cap="none">
                <a:solidFill>
                  <a:srgbClr val="000000"/>
                </a:solidFill>
                <a:latin typeface="Arial"/>
                <a:ea typeface="Arial"/>
                <a:cs typeface="Arial"/>
                <a:sym typeface="Arial"/>
              </a:rPr>
              <a:t>.</a:t>
            </a:r>
            <a:endParaRPr sz="1100" b="0" i="0" u="none" strike="noStrike" cap="none">
              <a:solidFill>
                <a:srgbClr val="000000"/>
              </a:solidFill>
              <a:latin typeface="Arial"/>
              <a:ea typeface="Arial"/>
              <a:cs typeface="Arial"/>
              <a:sym typeface="Arial"/>
            </a:endParaRPr>
          </a:p>
        </p:txBody>
      </p:sp>
      <p:pic>
        <p:nvPicPr>
          <p:cNvPr id="1159" name="Google Shape;1159;p66"/>
          <p:cNvPicPr preferRelativeResize="0"/>
          <p:nvPr/>
        </p:nvPicPr>
        <p:blipFill rotWithShape="1">
          <a:blip r:embed="rId8">
            <a:alphaModFix/>
          </a:blip>
          <a:srcRect/>
          <a:stretch/>
        </p:blipFill>
        <p:spPr>
          <a:xfrm>
            <a:off x="3060129" y="3736569"/>
            <a:ext cx="171450" cy="171450"/>
          </a:xfrm>
          <a:prstGeom prst="rect">
            <a:avLst/>
          </a:prstGeom>
          <a:noFill/>
          <a:ln>
            <a:noFill/>
          </a:ln>
        </p:spPr>
      </p:pic>
    </p:spTree>
  </p:cSld>
  <p:clrMapOvr>
    <a:masterClrMapping/>
  </p:clrMapOvr>
  <p:transition>
    <p:push dir="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164"/>
        <p:cNvGrpSpPr/>
        <p:nvPr/>
      </p:nvGrpSpPr>
      <p:grpSpPr>
        <a:xfrm>
          <a:off x="0" y="0"/>
          <a:ext cx="0" cy="0"/>
          <a:chOff x="0" y="0"/>
          <a:chExt cx="0" cy="0"/>
        </a:xfrm>
      </p:grpSpPr>
      <p:pic>
        <p:nvPicPr>
          <p:cNvPr id="1165" name="Google Shape;1165;p67"/>
          <p:cNvPicPr preferRelativeResize="0"/>
          <p:nvPr/>
        </p:nvPicPr>
        <p:blipFill rotWithShape="1">
          <a:blip r:embed="rId3">
            <a:alphaModFix/>
          </a:blip>
          <a:srcRect/>
          <a:stretch/>
        </p:blipFill>
        <p:spPr>
          <a:xfrm>
            <a:off x="3271046" y="1545196"/>
            <a:ext cx="2047050" cy="695850"/>
          </a:xfrm>
          <a:prstGeom prst="rect">
            <a:avLst/>
          </a:prstGeom>
          <a:noFill/>
          <a:ln>
            <a:noFill/>
          </a:ln>
        </p:spPr>
      </p:pic>
      <p:sp>
        <p:nvSpPr>
          <p:cNvPr id="1166" name="Google Shape;1166;p67"/>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67" name="Google Shape;1167;p67"/>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Como posso pagar numa loja utilizando a Google Wallet?</a:t>
            </a:r>
            <a:endParaRPr sz="2400">
              <a:solidFill>
                <a:schemeClr val="lt1"/>
              </a:solidFill>
            </a:endParaRPr>
          </a:p>
        </p:txBody>
      </p:sp>
      <p:sp>
        <p:nvSpPr>
          <p:cNvPr id="1168" name="Google Shape;1168;p67"/>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67</a:t>
            </a:r>
            <a:endParaRPr sz="1400" b="0" i="0" u="none" strike="noStrike" cap="none">
              <a:solidFill>
                <a:srgbClr val="000000"/>
              </a:solidFill>
              <a:latin typeface="Arial"/>
              <a:ea typeface="Arial"/>
              <a:cs typeface="Arial"/>
              <a:sym typeface="Arial"/>
            </a:endParaRPr>
          </a:p>
        </p:txBody>
      </p:sp>
      <p:pic>
        <p:nvPicPr>
          <p:cNvPr id="1169" name="Google Shape;1169;p67"/>
          <p:cNvPicPr preferRelativeResize="0"/>
          <p:nvPr/>
        </p:nvPicPr>
        <p:blipFill rotWithShape="1">
          <a:blip r:embed="rId4">
            <a:alphaModFix/>
          </a:blip>
          <a:srcRect/>
          <a:stretch/>
        </p:blipFill>
        <p:spPr>
          <a:xfrm>
            <a:off x="395536" y="161802"/>
            <a:ext cx="1089234" cy="310602"/>
          </a:xfrm>
          <a:prstGeom prst="rect">
            <a:avLst/>
          </a:prstGeom>
          <a:noFill/>
          <a:ln>
            <a:noFill/>
          </a:ln>
        </p:spPr>
      </p:pic>
      <p:sp>
        <p:nvSpPr>
          <p:cNvPr id="1170" name="Google Shape;1170;p67"/>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171" name="Google Shape;1171;p67"/>
          <p:cNvPicPr preferRelativeResize="0"/>
          <p:nvPr/>
        </p:nvPicPr>
        <p:blipFill rotWithShape="1">
          <a:blip r:embed="rId5">
            <a:alphaModFix/>
          </a:blip>
          <a:srcRect/>
          <a:stretch/>
        </p:blipFill>
        <p:spPr>
          <a:xfrm>
            <a:off x="7656207" y="151819"/>
            <a:ext cx="1174044" cy="428821"/>
          </a:xfrm>
          <a:prstGeom prst="rect">
            <a:avLst/>
          </a:prstGeom>
          <a:noFill/>
          <a:ln>
            <a:noFill/>
          </a:ln>
        </p:spPr>
      </p:pic>
      <p:pic>
        <p:nvPicPr>
          <p:cNvPr id="1172" name="Google Shape;1172;p67"/>
          <p:cNvPicPr preferRelativeResize="0"/>
          <p:nvPr/>
        </p:nvPicPr>
        <p:blipFill rotWithShape="1">
          <a:blip r:embed="rId6">
            <a:alphaModFix/>
          </a:blip>
          <a:srcRect/>
          <a:stretch/>
        </p:blipFill>
        <p:spPr>
          <a:xfrm>
            <a:off x="8172400" y="4707455"/>
            <a:ext cx="350168" cy="350168"/>
          </a:xfrm>
          <a:prstGeom prst="rect">
            <a:avLst/>
          </a:prstGeom>
          <a:noFill/>
          <a:ln>
            <a:noFill/>
          </a:ln>
        </p:spPr>
      </p:pic>
      <p:sp>
        <p:nvSpPr>
          <p:cNvPr id="1173" name="Google Shape;1173;p67"/>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1174" name="Google Shape;1174;p67"/>
          <p:cNvSpPr txBox="1"/>
          <p:nvPr/>
        </p:nvSpPr>
        <p:spPr>
          <a:xfrm>
            <a:off x="680875" y="1850425"/>
            <a:ext cx="77049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Arial"/>
              <a:ea typeface="Arial"/>
              <a:cs typeface="Arial"/>
              <a:sym typeface="Arial"/>
            </a:endParaRPr>
          </a:p>
        </p:txBody>
      </p:sp>
      <p:pic>
        <p:nvPicPr>
          <p:cNvPr id="1175" name="Google Shape;1175;p67"/>
          <p:cNvPicPr preferRelativeResize="0"/>
          <p:nvPr/>
        </p:nvPicPr>
        <p:blipFill rotWithShape="1">
          <a:blip r:embed="rId7">
            <a:alphaModFix/>
          </a:blip>
          <a:srcRect/>
          <a:stretch/>
        </p:blipFill>
        <p:spPr>
          <a:xfrm>
            <a:off x="390412" y="201674"/>
            <a:ext cx="1099479" cy="230850"/>
          </a:xfrm>
          <a:prstGeom prst="rect">
            <a:avLst/>
          </a:prstGeom>
          <a:noFill/>
          <a:ln>
            <a:noFill/>
          </a:ln>
        </p:spPr>
      </p:pic>
      <p:sp>
        <p:nvSpPr>
          <p:cNvPr id="1176" name="Google Shape;1176;p67"/>
          <p:cNvSpPr txBox="1"/>
          <p:nvPr/>
        </p:nvSpPr>
        <p:spPr>
          <a:xfrm>
            <a:off x="843354" y="1509488"/>
            <a:ext cx="7986900" cy="34326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600"/>
              </a:spcBef>
              <a:spcAft>
                <a:spcPts val="0"/>
              </a:spcAft>
              <a:buNone/>
            </a:pPr>
            <a:r>
              <a:rPr lang="en-US" sz="1600" b="0" i="0" u="none" strike="noStrike" cap="none">
                <a:solidFill>
                  <a:srgbClr val="000000"/>
                </a:solidFill>
                <a:latin typeface="Calibri"/>
                <a:ea typeface="Calibri"/>
                <a:cs typeface="Calibri"/>
                <a:sym typeface="Calibri"/>
              </a:rPr>
              <a:t>Sempre que vir estes símbolos, 				pode pagar com a Google Wallet.</a:t>
            </a:r>
            <a:endParaRPr sz="1600" b="0" i="0" u="none" strike="noStrike" cap="none">
              <a:solidFill>
                <a:srgbClr val="000000"/>
              </a:solidFill>
              <a:latin typeface="Calibri"/>
              <a:ea typeface="Calibri"/>
              <a:cs typeface="Calibri"/>
              <a:sym typeface="Calibri"/>
            </a:endParaRPr>
          </a:p>
          <a:p>
            <a:pPr marL="0" marR="0" lvl="0" indent="0" algn="l" rtl="0">
              <a:lnSpc>
                <a:spcPct val="115000"/>
              </a:lnSpc>
              <a:spcBef>
                <a:spcPts val="600"/>
              </a:spcBef>
              <a:spcAft>
                <a:spcPts val="0"/>
              </a:spcAft>
              <a:buNone/>
            </a:pPr>
            <a:endParaRPr sz="1600">
              <a:latin typeface="Calibri"/>
              <a:ea typeface="Calibri"/>
              <a:cs typeface="Calibri"/>
              <a:sym typeface="Calibri"/>
            </a:endParaRPr>
          </a:p>
          <a:p>
            <a:pPr marL="0" marR="0" lvl="0" indent="0" algn="l" rtl="0">
              <a:lnSpc>
                <a:spcPct val="115000"/>
              </a:lnSpc>
              <a:spcBef>
                <a:spcPts val="600"/>
              </a:spcBef>
              <a:spcAft>
                <a:spcPts val="0"/>
              </a:spcAft>
              <a:buNone/>
            </a:pPr>
            <a:r>
              <a:rPr lang="en-US" sz="1500" b="1" i="0" u="none" strike="noStrike" cap="none">
                <a:solidFill>
                  <a:schemeClr val="dk1"/>
                </a:solidFill>
                <a:latin typeface="Calibri"/>
                <a:ea typeface="Calibri"/>
                <a:cs typeface="Calibri"/>
                <a:sym typeface="Calibri"/>
              </a:rPr>
              <a:t>Passo 1: Desbloquear o telemóvel</a:t>
            </a:r>
            <a:endParaRPr sz="1500" b="1" i="0" u="none" strike="noStrike" cap="none">
              <a:solidFill>
                <a:schemeClr val="dk1"/>
              </a:solidFill>
              <a:latin typeface="Calibri"/>
              <a:ea typeface="Calibri"/>
              <a:cs typeface="Calibri"/>
              <a:sym typeface="Calibri"/>
            </a:endParaRPr>
          </a:p>
          <a:p>
            <a:pPr marL="0" marR="0" lvl="0" indent="0" algn="l" rtl="0">
              <a:lnSpc>
                <a:spcPct val="115000"/>
              </a:lnSpc>
              <a:spcBef>
                <a:spcPts val="600"/>
              </a:spcBef>
              <a:spcAft>
                <a:spcPts val="0"/>
              </a:spcAft>
              <a:buNone/>
            </a:pPr>
            <a:r>
              <a:rPr lang="en-US" sz="1300" b="0" i="0" u="none" strike="noStrike" cap="none">
                <a:solidFill>
                  <a:schemeClr val="dk1"/>
                </a:solidFill>
                <a:latin typeface="Calibri"/>
                <a:ea typeface="Calibri"/>
                <a:cs typeface="Calibri"/>
                <a:sym typeface="Calibri"/>
              </a:rPr>
              <a:t>Ligue o ecrã e, em seguida, desbloqueie o telemóvel. Não é necessário abrir a aplicação Google Wallet.</a:t>
            </a:r>
            <a:endParaRPr/>
          </a:p>
          <a:p>
            <a:pPr marL="0" marR="0" lvl="0" indent="0" algn="l" rtl="0">
              <a:lnSpc>
                <a:spcPct val="115000"/>
              </a:lnSpc>
              <a:spcBef>
                <a:spcPts val="600"/>
              </a:spcBef>
              <a:spcAft>
                <a:spcPts val="0"/>
              </a:spcAft>
              <a:buNone/>
            </a:pPr>
            <a:r>
              <a:rPr lang="en-US" sz="1300" b="1" i="0" u="none" strike="noStrike" cap="none">
                <a:solidFill>
                  <a:schemeClr val="dk1"/>
                </a:solidFill>
                <a:latin typeface="Calibri"/>
                <a:ea typeface="Calibri"/>
                <a:cs typeface="Calibri"/>
                <a:sym typeface="Calibri"/>
              </a:rPr>
              <a:t>Sugestão: </a:t>
            </a:r>
            <a:r>
              <a:rPr lang="en-US" sz="1300" b="0" i="0" u="none" strike="noStrike" cap="none">
                <a:solidFill>
                  <a:schemeClr val="dk1"/>
                </a:solidFill>
                <a:latin typeface="Calibri"/>
                <a:ea typeface="Calibri"/>
                <a:cs typeface="Calibri"/>
                <a:sym typeface="Calibri"/>
              </a:rPr>
              <a:t>na maioria dos países ou regiões, as transações mais pequenas não requerem o desbloqueio do telemóvel.</a:t>
            </a:r>
            <a:endParaRPr sz="1300" b="0" i="0" u="none" strike="noStrike" cap="none">
              <a:solidFill>
                <a:schemeClr val="dk1"/>
              </a:solidFill>
              <a:latin typeface="Calibri"/>
              <a:ea typeface="Calibri"/>
              <a:cs typeface="Calibri"/>
              <a:sym typeface="Calibri"/>
            </a:endParaRPr>
          </a:p>
          <a:p>
            <a:pPr marL="0" marR="0" lvl="0" indent="0" algn="l" rtl="0">
              <a:lnSpc>
                <a:spcPct val="115000"/>
              </a:lnSpc>
              <a:spcBef>
                <a:spcPts val="1000"/>
              </a:spcBef>
              <a:spcAft>
                <a:spcPts val="0"/>
              </a:spcAft>
              <a:buNone/>
            </a:pPr>
            <a:r>
              <a:rPr lang="en-US" sz="1500" b="1" i="0" u="none" strike="noStrike" cap="none">
                <a:solidFill>
                  <a:schemeClr val="dk1"/>
                </a:solidFill>
                <a:latin typeface="Calibri"/>
                <a:ea typeface="Calibri"/>
                <a:cs typeface="Calibri"/>
                <a:sym typeface="Calibri"/>
              </a:rPr>
              <a:t>Passo 2: Mantenha a parte de trás do seu telemóvel junto ao leitor de pagamentos durante alguns segundos</a:t>
            </a:r>
            <a:endParaRPr/>
          </a:p>
          <a:p>
            <a:pPr marL="0" marR="0" lvl="0" indent="0" algn="l" rtl="0">
              <a:lnSpc>
                <a:spcPct val="115000"/>
              </a:lnSpc>
              <a:spcBef>
                <a:spcPts val="1000"/>
              </a:spcBef>
              <a:spcAft>
                <a:spcPts val="0"/>
              </a:spcAft>
              <a:buNone/>
            </a:pPr>
            <a:r>
              <a:rPr lang="en-US" sz="1300" b="0" i="0" u="none" strike="noStrike" cap="none">
                <a:solidFill>
                  <a:schemeClr val="dk1"/>
                </a:solidFill>
                <a:latin typeface="Calibri"/>
                <a:ea typeface="Calibri"/>
                <a:cs typeface="Calibri"/>
                <a:sym typeface="Calibri"/>
              </a:rPr>
              <a:t>Quando terminar de pagar, aparece uma marca de verificação azul no ecrã.</a:t>
            </a:r>
            <a:endParaRPr sz="1100" b="0" i="0" u="none" strike="noStrike" cap="none">
              <a:solidFill>
                <a:schemeClr val="dk1"/>
              </a:solidFill>
              <a:latin typeface="Arial"/>
              <a:ea typeface="Arial"/>
              <a:cs typeface="Arial"/>
              <a:sym typeface="Arial"/>
            </a:endParaRPr>
          </a:p>
          <a:p>
            <a:pPr marL="0" marR="0" lvl="0" indent="0" algn="l" rtl="0">
              <a:lnSpc>
                <a:spcPct val="115000"/>
              </a:lnSpc>
              <a:spcBef>
                <a:spcPts val="1200"/>
              </a:spcBef>
              <a:spcAft>
                <a:spcPts val="60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7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7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7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7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7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7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7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181"/>
        <p:cNvGrpSpPr/>
        <p:nvPr/>
      </p:nvGrpSpPr>
      <p:grpSpPr>
        <a:xfrm>
          <a:off x="0" y="0"/>
          <a:ext cx="0" cy="0"/>
          <a:chOff x="0" y="0"/>
          <a:chExt cx="0" cy="0"/>
        </a:xfrm>
      </p:grpSpPr>
      <p:sp>
        <p:nvSpPr>
          <p:cNvPr id="1182" name="Google Shape;1182;p68"/>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3" name="Google Shape;1183;p68"/>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Como posso pagar numa loja utilizando a Google Wallet?</a:t>
            </a:r>
            <a:endParaRPr sz="2400">
              <a:solidFill>
                <a:schemeClr val="lt1"/>
              </a:solidFill>
            </a:endParaRPr>
          </a:p>
        </p:txBody>
      </p:sp>
      <p:sp>
        <p:nvSpPr>
          <p:cNvPr id="1184" name="Google Shape;1184;p68"/>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68</a:t>
            </a:r>
            <a:endParaRPr sz="1400" b="0" i="0" u="none" strike="noStrike" cap="none">
              <a:solidFill>
                <a:srgbClr val="000000"/>
              </a:solidFill>
              <a:latin typeface="Arial"/>
              <a:ea typeface="Arial"/>
              <a:cs typeface="Arial"/>
              <a:sym typeface="Arial"/>
            </a:endParaRPr>
          </a:p>
        </p:txBody>
      </p:sp>
      <p:pic>
        <p:nvPicPr>
          <p:cNvPr id="1185" name="Google Shape;1185;p68"/>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186" name="Google Shape;1186;p68"/>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187" name="Google Shape;1187;p68"/>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188" name="Google Shape;1188;p68"/>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189" name="Google Shape;1189;p68"/>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1190" name="Google Shape;1190;p68"/>
          <p:cNvSpPr txBox="1"/>
          <p:nvPr/>
        </p:nvSpPr>
        <p:spPr>
          <a:xfrm>
            <a:off x="680875" y="1850425"/>
            <a:ext cx="77049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Arial"/>
              <a:ea typeface="Arial"/>
              <a:cs typeface="Arial"/>
              <a:sym typeface="Arial"/>
            </a:endParaRPr>
          </a:p>
        </p:txBody>
      </p:sp>
      <p:pic>
        <p:nvPicPr>
          <p:cNvPr id="1191" name="Google Shape;1191;p68"/>
          <p:cNvPicPr preferRelativeResize="0"/>
          <p:nvPr/>
        </p:nvPicPr>
        <p:blipFill rotWithShape="1">
          <a:blip r:embed="rId6">
            <a:alphaModFix/>
          </a:blip>
          <a:srcRect/>
          <a:stretch/>
        </p:blipFill>
        <p:spPr>
          <a:xfrm>
            <a:off x="390412" y="201674"/>
            <a:ext cx="1099479" cy="230850"/>
          </a:xfrm>
          <a:prstGeom prst="rect">
            <a:avLst/>
          </a:prstGeom>
          <a:noFill/>
          <a:ln>
            <a:noFill/>
          </a:ln>
        </p:spPr>
      </p:pic>
      <p:sp>
        <p:nvSpPr>
          <p:cNvPr id="1192" name="Google Shape;1192;p68"/>
          <p:cNvSpPr txBox="1"/>
          <p:nvPr/>
        </p:nvSpPr>
        <p:spPr>
          <a:xfrm>
            <a:off x="52104" y="1347545"/>
            <a:ext cx="8333700" cy="36495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400"/>
              </a:spcBef>
              <a:spcAft>
                <a:spcPts val="0"/>
              </a:spcAft>
              <a:buClr>
                <a:srgbClr val="000000"/>
              </a:buClr>
              <a:buSzPts val="1600"/>
              <a:buFont typeface="Arial"/>
              <a:buNone/>
            </a:pPr>
            <a:r>
              <a:rPr lang="en-US" sz="1600" b="1" i="0" u="none" strike="noStrike" cap="none">
                <a:solidFill>
                  <a:srgbClr val="000000"/>
                </a:solidFill>
                <a:latin typeface="Calibri"/>
                <a:ea typeface="Calibri"/>
                <a:cs typeface="Calibri"/>
                <a:sym typeface="Calibri"/>
              </a:rPr>
              <a:t>Resolução de problemas: </a:t>
            </a:r>
            <a:endParaRPr sz="1300" b="1" i="0" u="none" strike="noStrike" cap="none">
              <a:solidFill>
                <a:schemeClr val="dk1"/>
              </a:solidFill>
              <a:latin typeface="Calibri"/>
              <a:ea typeface="Calibri"/>
              <a:cs typeface="Calibri"/>
              <a:sym typeface="Calibri"/>
            </a:endParaRPr>
          </a:p>
          <a:p>
            <a:pPr marL="0" marR="0" lvl="0" indent="0" algn="l" rtl="0">
              <a:lnSpc>
                <a:spcPct val="115000"/>
              </a:lnSpc>
              <a:spcBef>
                <a:spcPts val="1200"/>
              </a:spcBef>
              <a:spcAft>
                <a:spcPts val="0"/>
              </a:spcAft>
              <a:buNone/>
            </a:pPr>
            <a:r>
              <a:rPr lang="en-US" sz="1500" b="1" i="0" u="none" strike="noStrike" cap="none">
                <a:solidFill>
                  <a:schemeClr val="dk1"/>
                </a:solidFill>
                <a:latin typeface="Calibri"/>
                <a:ea typeface="Calibri"/>
                <a:cs typeface="Calibri"/>
                <a:sym typeface="Calibri"/>
              </a:rPr>
              <a:t>Se a marca de verificação não aparecer no ecrã: </a:t>
            </a:r>
            <a:endParaRPr sz="1500" b="1" i="0" u="none" strike="noStrike" cap="none">
              <a:solidFill>
                <a:schemeClr val="dk1"/>
              </a:solidFill>
              <a:latin typeface="Calibri"/>
              <a:ea typeface="Calibri"/>
              <a:cs typeface="Calibri"/>
              <a:sym typeface="Calibri"/>
            </a:endParaRPr>
          </a:p>
          <a:p>
            <a:pPr marL="457200" marR="0" lvl="0" indent="-292100" algn="l" rtl="0">
              <a:lnSpc>
                <a:spcPct val="100000"/>
              </a:lnSpc>
              <a:spcBef>
                <a:spcPts val="1200"/>
              </a:spcBef>
              <a:spcAft>
                <a:spcPts val="0"/>
              </a:spcAft>
              <a:buClr>
                <a:schemeClr val="dk1"/>
              </a:buClr>
              <a:buSzPts val="1000"/>
              <a:buFont typeface="Arial"/>
              <a:buChar char="●"/>
            </a:pPr>
            <a:r>
              <a:rPr lang="en-US" sz="1400" b="0" i="0" u="none" strike="noStrike" cap="none">
                <a:solidFill>
                  <a:schemeClr val="dk1"/>
                </a:solidFill>
                <a:latin typeface="Calibri"/>
                <a:ea typeface="Calibri"/>
                <a:cs typeface="Calibri"/>
                <a:sym typeface="Calibri"/>
              </a:rPr>
              <a:t>Tente segurar o telemóvel de uma forma diferente. A antena NFC pode estar perto da parte superior ou inferior do dispositivo.</a:t>
            </a:r>
            <a:endParaRPr/>
          </a:p>
          <a:p>
            <a:pPr marL="457200" marR="0" lvl="0" indent="-292100" algn="l" rtl="0">
              <a:lnSpc>
                <a:spcPct val="100000"/>
              </a:lnSpc>
              <a:spcBef>
                <a:spcPts val="1200"/>
              </a:spcBef>
              <a:spcAft>
                <a:spcPts val="0"/>
              </a:spcAft>
              <a:buClr>
                <a:schemeClr val="dk1"/>
              </a:buClr>
              <a:buSzPts val="1000"/>
              <a:buFont typeface="Arial"/>
              <a:buChar char="●"/>
            </a:pPr>
            <a:r>
              <a:rPr lang="en-US" sz="1400" b="0" i="0" u="none" strike="noStrike" cap="none">
                <a:solidFill>
                  <a:schemeClr val="dk1"/>
                </a:solidFill>
                <a:latin typeface="Calibri"/>
                <a:ea typeface="Calibri"/>
                <a:cs typeface="Calibri"/>
                <a:sym typeface="Calibri"/>
              </a:rPr>
              <a:t>Segure o telemóvel mais perto do leitor de pagamentos.</a:t>
            </a:r>
            <a:endParaRPr/>
          </a:p>
          <a:p>
            <a:pPr marL="457200" marR="0" lvl="0" indent="-292100" algn="l" rtl="0">
              <a:lnSpc>
                <a:spcPct val="100000"/>
              </a:lnSpc>
              <a:spcBef>
                <a:spcPts val="1200"/>
              </a:spcBef>
              <a:spcAft>
                <a:spcPts val="0"/>
              </a:spcAft>
              <a:buClr>
                <a:schemeClr val="dk1"/>
              </a:buClr>
              <a:buSzPts val="1000"/>
              <a:buFont typeface="Arial"/>
              <a:buChar char="●"/>
            </a:pPr>
            <a:r>
              <a:rPr lang="en-US" sz="1400" b="0" i="0" u="none" strike="noStrike" cap="none">
                <a:solidFill>
                  <a:schemeClr val="dk1"/>
                </a:solidFill>
                <a:latin typeface="Calibri"/>
                <a:ea typeface="Calibri"/>
                <a:cs typeface="Calibri"/>
                <a:sym typeface="Calibri"/>
              </a:rPr>
              <a:t>Mantenha o telemóvel junto ao leitor de pagamentos durante mais alguns segundos.</a:t>
            </a:r>
            <a:endParaRPr sz="1400" b="0" i="0" u="none" strike="noStrike" cap="none">
              <a:solidFill>
                <a:schemeClr val="dk1"/>
              </a:solidFill>
              <a:latin typeface="Calibri"/>
              <a:ea typeface="Calibri"/>
              <a:cs typeface="Calibri"/>
              <a:sym typeface="Calibri"/>
            </a:endParaRPr>
          </a:p>
          <a:p>
            <a:pPr marL="0" marR="0" lvl="0" indent="0" algn="l" rtl="0">
              <a:lnSpc>
                <a:spcPct val="115000"/>
              </a:lnSpc>
              <a:spcBef>
                <a:spcPts val="1200"/>
              </a:spcBef>
              <a:spcAft>
                <a:spcPts val="0"/>
              </a:spcAft>
              <a:buNone/>
            </a:pPr>
            <a:r>
              <a:rPr lang="en-US" sz="1500" b="1" i="0" u="none" strike="noStrike" cap="none">
                <a:solidFill>
                  <a:schemeClr val="dk1"/>
                </a:solidFill>
                <a:latin typeface="Calibri"/>
                <a:ea typeface="Calibri"/>
                <a:cs typeface="Calibri"/>
                <a:sym typeface="Calibri"/>
              </a:rPr>
              <a:t>Se houver uma marca de verificação mas o caixa disser que o pagamento não funcionou: </a:t>
            </a:r>
            <a:endParaRPr sz="1500" b="1" i="0" u="none" strike="noStrike" cap="none">
              <a:solidFill>
                <a:schemeClr val="dk1"/>
              </a:solidFill>
              <a:latin typeface="Calibri"/>
              <a:ea typeface="Calibri"/>
              <a:cs typeface="Calibri"/>
              <a:sym typeface="Calibri"/>
            </a:endParaRPr>
          </a:p>
          <a:p>
            <a:pPr marL="457200" marR="0" lvl="0" indent="-292100" algn="l" rtl="0">
              <a:lnSpc>
                <a:spcPct val="115000"/>
              </a:lnSpc>
              <a:spcBef>
                <a:spcPts val="1200"/>
              </a:spcBef>
              <a:spcAft>
                <a:spcPts val="0"/>
              </a:spcAft>
              <a:buClr>
                <a:schemeClr val="dk1"/>
              </a:buClr>
              <a:buSzPts val="1000"/>
              <a:buFont typeface="Arial"/>
              <a:buChar char="●"/>
            </a:pPr>
            <a:r>
              <a:rPr lang="en-US" sz="1400" b="0" i="0" u="none" strike="noStrike" cap="none">
                <a:solidFill>
                  <a:schemeClr val="dk1"/>
                </a:solidFill>
                <a:latin typeface="Calibri"/>
                <a:ea typeface="Calibri"/>
                <a:cs typeface="Calibri"/>
                <a:sym typeface="Calibri"/>
              </a:rPr>
              <a:t>Verifique novamente se a loja aceita pagamentos móveis.</a:t>
            </a:r>
            <a:endParaRPr/>
          </a:p>
          <a:p>
            <a:pPr marL="457200" marR="0" lvl="0" indent="-292100" algn="l" rtl="0">
              <a:lnSpc>
                <a:spcPct val="115000"/>
              </a:lnSpc>
              <a:spcBef>
                <a:spcPts val="1200"/>
              </a:spcBef>
              <a:spcAft>
                <a:spcPts val="0"/>
              </a:spcAft>
              <a:buClr>
                <a:schemeClr val="dk1"/>
              </a:buClr>
              <a:buSzPts val="1000"/>
              <a:buFont typeface="Arial"/>
              <a:buChar char="●"/>
            </a:pPr>
            <a:r>
              <a:rPr lang="en-US" sz="1400" b="0" i="0" u="none" strike="noStrike" cap="none">
                <a:solidFill>
                  <a:schemeClr val="dk1"/>
                </a:solidFill>
                <a:latin typeface="Calibri"/>
                <a:ea typeface="Calibri"/>
                <a:cs typeface="Calibri"/>
                <a:sym typeface="Calibri"/>
              </a:rPr>
              <a:t>Contacte o seu banco. Pode haver um problema com o seu cartão e o banco pode ter recusado a transação. Se a transação for recusada, não será cobrado.</a:t>
            </a:r>
            <a:endParaRPr sz="1500" b="0" i="0" u="none" strike="noStrike" cap="none">
              <a:solidFill>
                <a:srgbClr val="000000"/>
              </a:solidFill>
              <a:latin typeface="Calibri"/>
              <a:ea typeface="Calibri"/>
              <a:cs typeface="Calibri"/>
              <a:sym typeface="Calibri"/>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9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9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9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9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9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9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9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197"/>
        <p:cNvGrpSpPr/>
        <p:nvPr/>
      </p:nvGrpSpPr>
      <p:grpSpPr>
        <a:xfrm>
          <a:off x="0" y="0"/>
          <a:ext cx="0" cy="0"/>
          <a:chOff x="0" y="0"/>
          <a:chExt cx="0" cy="0"/>
        </a:xfrm>
      </p:grpSpPr>
      <p:pic>
        <p:nvPicPr>
          <p:cNvPr id="1198" name="Google Shape;1198;p69"/>
          <p:cNvPicPr preferRelativeResize="0"/>
          <p:nvPr/>
        </p:nvPicPr>
        <p:blipFill rotWithShape="1">
          <a:blip r:embed="rId3">
            <a:alphaModFix/>
          </a:blip>
          <a:srcRect/>
          <a:stretch/>
        </p:blipFill>
        <p:spPr>
          <a:xfrm>
            <a:off x="3453646" y="1433621"/>
            <a:ext cx="2047050" cy="695850"/>
          </a:xfrm>
          <a:prstGeom prst="rect">
            <a:avLst/>
          </a:prstGeom>
          <a:noFill/>
          <a:ln>
            <a:noFill/>
          </a:ln>
        </p:spPr>
      </p:pic>
      <p:sp>
        <p:nvSpPr>
          <p:cNvPr id="1199" name="Google Shape;1199;p69"/>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00" name="Google Shape;1200;p69"/>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Como posso pagar numa loja utilizando a Google Wallet?</a:t>
            </a:r>
            <a:endParaRPr sz="2400">
              <a:solidFill>
                <a:schemeClr val="lt1"/>
              </a:solidFill>
            </a:endParaRPr>
          </a:p>
        </p:txBody>
      </p:sp>
      <p:sp>
        <p:nvSpPr>
          <p:cNvPr id="1201" name="Google Shape;1201;p69"/>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69</a:t>
            </a:r>
            <a:endParaRPr sz="1400" b="0" i="0" u="none" strike="noStrike" cap="none">
              <a:solidFill>
                <a:srgbClr val="000000"/>
              </a:solidFill>
              <a:latin typeface="Arial"/>
              <a:ea typeface="Arial"/>
              <a:cs typeface="Arial"/>
              <a:sym typeface="Arial"/>
            </a:endParaRPr>
          </a:p>
        </p:txBody>
      </p:sp>
      <p:pic>
        <p:nvPicPr>
          <p:cNvPr id="1202" name="Google Shape;1202;p69"/>
          <p:cNvPicPr preferRelativeResize="0"/>
          <p:nvPr/>
        </p:nvPicPr>
        <p:blipFill rotWithShape="1">
          <a:blip r:embed="rId4">
            <a:alphaModFix/>
          </a:blip>
          <a:srcRect/>
          <a:stretch/>
        </p:blipFill>
        <p:spPr>
          <a:xfrm>
            <a:off x="395536" y="161802"/>
            <a:ext cx="1089234" cy="310602"/>
          </a:xfrm>
          <a:prstGeom prst="rect">
            <a:avLst/>
          </a:prstGeom>
          <a:noFill/>
          <a:ln>
            <a:noFill/>
          </a:ln>
        </p:spPr>
      </p:pic>
      <p:sp>
        <p:nvSpPr>
          <p:cNvPr id="1203" name="Google Shape;1203;p69"/>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204" name="Google Shape;1204;p69"/>
          <p:cNvPicPr preferRelativeResize="0"/>
          <p:nvPr/>
        </p:nvPicPr>
        <p:blipFill rotWithShape="1">
          <a:blip r:embed="rId5">
            <a:alphaModFix/>
          </a:blip>
          <a:srcRect/>
          <a:stretch/>
        </p:blipFill>
        <p:spPr>
          <a:xfrm>
            <a:off x="7656207" y="151819"/>
            <a:ext cx="1174044" cy="428821"/>
          </a:xfrm>
          <a:prstGeom prst="rect">
            <a:avLst/>
          </a:prstGeom>
          <a:noFill/>
          <a:ln>
            <a:noFill/>
          </a:ln>
        </p:spPr>
      </p:pic>
      <p:pic>
        <p:nvPicPr>
          <p:cNvPr id="1205" name="Google Shape;1205;p69"/>
          <p:cNvPicPr preferRelativeResize="0"/>
          <p:nvPr/>
        </p:nvPicPr>
        <p:blipFill rotWithShape="1">
          <a:blip r:embed="rId6">
            <a:alphaModFix/>
          </a:blip>
          <a:srcRect/>
          <a:stretch/>
        </p:blipFill>
        <p:spPr>
          <a:xfrm>
            <a:off x="8172400" y="4707455"/>
            <a:ext cx="350168" cy="350168"/>
          </a:xfrm>
          <a:prstGeom prst="rect">
            <a:avLst/>
          </a:prstGeom>
          <a:noFill/>
          <a:ln>
            <a:noFill/>
          </a:ln>
        </p:spPr>
      </p:pic>
      <p:sp>
        <p:nvSpPr>
          <p:cNvPr id="1206" name="Google Shape;1206;p69"/>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1207" name="Google Shape;1207;p69"/>
          <p:cNvSpPr txBox="1"/>
          <p:nvPr/>
        </p:nvSpPr>
        <p:spPr>
          <a:xfrm>
            <a:off x="2531446" y="2776033"/>
            <a:ext cx="77049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Arial"/>
              <a:ea typeface="Arial"/>
              <a:cs typeface="Arial"/>
              <a:sym typeface="Arial"/>
            </a:endParaRPr>
          </a:p>
        </p:txBody>
      </p:sp>
      <p:pic>
        <p:nvPicPr>
          <p:cNvPr id="1208" name="Google Shape;1208;p69"/>
          <p:cNvPicPr preferRelativeResize="0"/>
          <p:nvPr/>
        </p:nvPicPr>
        <p:blipFill rotWithShape="1">
          <a:blip r:embed="rId7">
            <a:alphaModFix/>
          </a:blip>
          <a:srcRect/>
          <a:stretch/>
        </p:blipFill>
        <p:spPr>
          <a:xfrm>
            <a:off x="390412" y="201674"/>
            <a:ext cx="1099479" cy="230850"/>
          </a:xfrm>
          <a:prstGeom prst="rect">
            <a:avLst/>
          </a:prstGeom>
          <a:noFill/>
          <a:ln>
            <a:noFill/>
          </a:ln>
        </p:spPr>
      </p:pic>
      <p:sp>
        <p:nvSpPr>
          <p:cNvPr id="1209" name="Google Shape;1209;p69"/>
          <p:cNvSpPr txBox="1"/>
          <p:nvPr/>
        </p:nvSpPr>
        <p:spPr>
          <a:xfrm>
            <a:off x="578550" y="2000549"/>
            <a:ext cx="7986900" cy="3108769"/>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600"/>
              </a:spcBef>
              <a:spcAft>
                <a:spcPts val="0"/>
              </a:spcAft>
              <a:buNone/>
            </a:pPr>
            <a:r>
              <a:rPr lang="en-US" sz="1600" b="0" i="0" u="none" strike="noStrike" cap="none">
                <a:solidFill>
                  <a:srgbClr val="000000"/>
                </a:solidFill>
                <a:latin typeface="Calibri"/>
                <a:ea typeface="Calibri"/>
                <a:cs typeface="Calibri"/>
                <a:sym typeface="Calibri"/>
              </a:rPr>
              <a:t>Sempre que vir estes símbolos, pode pagar com a Google Wallet.</a:t>
            </a:r>
            <a:endParaRPr/>
          </a:p>
          <a:p>
            <a:pPr marL="0" marR="0" lvl="0" indent="0" algn="l" rtl="0">
              <a:lnSpc>
                <a:spcPct val="115000"/>
              </a:lnSpc>
              <a:spcBef>
                <a:spcPts val="600"/>
              </a:spcBef>
              <a:spcAft>
                <a:spcPts val="0"/>
              </a:spcAft>
              <a:buNone/>
            </a:pPr>
            <a:endParaRPr sz="1300" b="1" i="0" u="none" strike="noStrike" cap="none">
              <a:solidFill>
                <a:schemeClr val="dk1"/>
              </a:solidFill>
              <a:latin typeface="Calibri"/>
              <a:ea typeface="Calibri"/>
              <a:cs typeface="Calibri"/>
              <a:sym typeface="Calibri"/>
            </a:endParaRPr>
          </a:p>
          <a:p>
            <a:pPr marL="0" marR="0" lvl="0" indent="0" algn="l" rtl="0">
              <a:lnSpc>
                <a:spcPct val="115000"/>
              </a:lnSpc>
              <a:spcBef>
                <a:spcPts val="1400"/>
              </a:spcBef>
              <a:spcAft>
                <a:spcPts val="0"/>
              </a:spcAft>
              <a:buNone/>
            </a:pPr>
            <a:r>
              <a:rPr lang="en-US" sz="1600" b="1" i="0" u="none" strike="noStrike" cap="none">
                <a:solidFill>
                  <a:schemeClr val="dk1"/>
                </a:solidFill>
                <a:latin typeface="Arial"/>
                <a:ea typeface="Arial"/>
                <a:cs typeface="Arial"/>
                <a:sym typeface="Arial"/>
              </a:rPr>
              <a:t>Passo 3:Se lhe for pedido, siga as instruções no ecrã</a:t>
            </a:r>
            <a:endParaRPr sz="1600" b="1" i="0" u="none" strike="noStrike" cap="none">
              <a:solidFill>
                <a:schemeClr val="dk1"/>
              </a:solidFill>
              <a:latin typeface="Arial"/>
              <a:ea typeface="Arial"/>
              <a:cs typeface="Arial"/>
              <a:sym typeface="Arial"/>
            </a:endParaRPr>
          </a:p>
          <a:p>
            <a:pPr marL="0" marR="0" lvl="0" indent="0" algn="l" rtl="0">
              <a:lnSpc>
                <a:spcPct val="115000"/>
              </a:lnSpc>
              <a:spcBef>
                <a:spcPts val="1200"/>
              </a:spcBef>
              <a:spcAft>
                <a:spcPts val="0"/>
              </a:spcAft>
              <a:buNone/>
            </a:pPr>
            <a:r>
              <a:rPr lang="en-US" sz="1400" b="0" i="0" u="none" strike="noStrike" cap="none">
                <a:solidFill>
                  <a:schemeClr val="dk1"/>
                </a:solidFill>
                <a:latin typeface="Arial"/>
                <a:ea typeface="Arial"/>
                <a:cs typeface="Arial"/>
                <a:sym typeface="Arial"/>
              </a:rPr>
              <a:t>Algumas lojas pedem um PIN ou uma assinatura. Se lhe for pedido, siga os passos apresentados no ecrã.</a:t>
            </a:r>
            <a:endParaRPr sz="1400" b="0" i="0" u="none" strike="noStrike" cap="none">
              <a:solidFill>
                <a:schemeClr val="dk1"/>
              </a:solidFill>
              <a:latin typeface="Arial"/>
              <a:ea typeface="Arial"/>
              <a:cs typeface="Arial"/>
              <a:sym typeface="Arial"/>
            </a:endParaRPr>
          </a:p>
          <a:p>
            <a:pPr marL="457200" marR="0" lvl="0" indent="-298450" algn="l" rtl="0">
              <a:lnSpc>
                <a:spcPct val="115000"/>
              </a:lnSpc>
              <a:spcBef>
                <a:spcPts val="1200"/>
              </a:spcBef>
              <a:spcAft>
                <a:spcPts val="0"/>
              </a:spcAft>
              <a:buClr>
                <a:schemeClr val="dk1"/>
              </a:buClr>
              <a:buSzPts val="1100"/>
              <a:buFont typeface="Arial"/>
              <a:buChar char="●"/>
            </a:pPr>
            <a:r>
              <a:rPr lang="en-US" sz="1400" b="1" i="0" u="none" strike="noStrike" cap="none">
                <a:solidFill>
                  <a:schemeClr val="dk1"/>
                </a:solidFill>
                <a:latin typeface="Arial"/>
                <a:ea typeface="Arial"/>
                <a:cs typeface="Arial"/>
                <a:sym typeface="Arial"/>
              </a:rPr>
              <a:t>Cartões de Débito:</a:t>
            </a:r>
            <a:r>
              <a:rPr lang="en-US" sz="1400" b="0" i="0" u="none" strike="noStrike" cap="none">
                <a:solidFill>
                  <a:schemeClr val="dk1"/>
                </a:solidFill>
                <a:latin typeface="Arial"/>
                <a:ea typeface="Arial"/>
                <a:cs typeface="Arial"/>
                <a:sym typeface="Arial"/>
              </a:rPr>
              <a:t> Introduza o PIN que definiu com o seu banco. Este PIN é diferente daquele que utiliza para desbloquear o dispositivo.</a:t>
            </a:r>
            <a:endParaRPr sz="1400" b="0" i="0" u="none" strike="noStrike" cap="none">
              <a:solidFill>
                <a:schemeClr val="dk1"/>
              </a:solidFill>
              <a:latin typeface="Arial"/>
              <a:ea typeface="Arial"/>
              <a:cs typeface="Arial"/>
              <a:sym typeface="Arial"/>
            </a:endParaRPr>
          </a:p>
          <a:p>
            <a:pPr marL="457200" marR="0" lvl="0" indent="-298450" algn="l" rtl="0">
              <a:lnSpc>
                <a:spcPct val="115000"/>
              </a:lnSpc>
              <a:spcBef>
                <a:spcPts val="0"/>
              </a:spcBef>
              <a:spcAft>
                <a:spcPts val="0"/>
              </a:spcAft>
              <a:buClr>
                <a:schemeClr val="dk1"/>
              </a:buClr>
              <a:buSzPts val="1100"/>
              <a:buFont typeface="Arial"/>
              <a:buChar char="●"/>
            </a:pPr>
            <a:r>
              <a:rPr lang="en-US" sz="1400" b="1" i="0" u="none" strike="noStrike" cap="none">
                <a:solidFill>
                  <a:schemeClr val="dk1"/>
                </a:solidFill>
                <a:latin typeface="Arial"/>
                <a:ea typeface="Arial"/>
                <a:cs typeface="Arial"/>
                <a:sym typeface="Arial"/>
              </a:rPr>
              <a:t>Cartões de Crédito:</a:t>
            </a:r>
            <a:r>
              <a:rPr lang="en-US" sz="1400" b="0" i="0" u="none" strike="noStrike" cap="none">
                <a:solidFill>
                  <a:schemeClr val="dk1"/>
                </a:solidFill>
                <a:latin typeface="Arial"/>
                <a:ea typeface="Arial"/>
                <a:cs typeface="Arial"/>
                <a:sym typeface="Arial"/>
              </a:rPr>
              <a:t> Para transacções maiores, assine o recibo ou a caixa de assinatura no ecrã.</a:t>
            </a:r>
            <a:endParaRPr sz="1600" b="0" i="0" u="none" strike="noStrike" cap="none">
              <a:solidFill>
                <a:srgbClr val="000000"/>
              </a:solidFill>
              <a:latin typeface="Calibri"/>
              <a:ea typeface="Calibri"/>
              <a:cs typeface="Calibri"/>
              <a:sym typeface="Calibri"/>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0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0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0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0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0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1"/>
        <p:cNvGrpSpPr/>
        <p:nvPr/>
      </p:nvGrpSpPr>
      <p:grpSpPr>
        <a:xfrm>
          <a:off x="0" y="0"/>
          <a:ext cx="0" cy="0"/>
          <a:chOff x="0" y="0"/>
          <a:chExt cx="0" cy="0"/>
        </a:xfrm>
      </p:grpSpPr>
      <p:sp>
        <p:nvSpPr>
          <p:cNvPr id="182" name="Google Shape;182;p7"/>
          <p:cNvSpPr/>
          <p:nvPr/>
        </p:nvSpPr>
        <p:spPr>
          <a:xfrm>
            <a:off x="0" y="4731990"/>
            <a:ext cx="9144000" cy="411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3" name="Google Shape;183;p7"/>
          <p:cNvSpPr txBox="1">
            <a:spLocks noGrp="1"/>
          </p:cNvSpPr>
          <p:nvPr>
            <p:ph type="ctrTitle"/>
          </p:nvPr>
        </p:nvSpPr>
        <p:spPr>
          <a:xfrm>
            <a:off x="5385498" y="1619895"/>
            <a:ext cx="3895800" cy="1102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F108C"/>
              </a:buClr>
              <a:buSzPts val="3600"/>
              <a:buFont typeface="Calibri"/>
              <a:buNone/>
            </a:pPr>
            <a:r>
              <a:rPr lang="en-US" sz="3600" b="1">
                <a:solidFill>
                  <a:srgbClr val="1F108C"/>
                </a:solidFill>
              </a:rPr>
              <a:t>e-pagamento</a:t>
            </a:r>
            <a:endParaRPr sz="3600" b="1">
              <a:solidFill>
                <a:srgbClr val="1F108C"/>
              </a:solidFill>
            </a:endParaRPr>
          </a:p>
        </p:txBody>
      </p:sp>
      <p:sp>
        <p:nvSpPr>
          <p:cNvPr id="184" name="Google Shape;184;p7"/>
          <p:cNvSpPr/>
          <p:nvPr/>
        </p:nvSpPr>
        <p:spPr>
          <a:xfrm>
            <a:off x="1296103" y="4819150"/>
            <a:ext cx="5364000" cy="253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1F108C"/>
                </a:solidFill>
                <a:latin typeface="Calibri"/>
                <a:ea typeface="Calibri"/>
                <a:cs typeface="Calibri"/>
                <a:sym typeface="Calibri"/>
              </a:rPr>
              <a:t>                Desenvolvido pela Polygonal   |     </a:t>
            </a:r>
            <a:r>
              <a:rPr lang="en-US" sz="900" b="0" i="0" u="none" strike="noStrike" cap="none">
                <a:solidFill>
                  <a:srgbClr val="1F108C"/>
                </a:solidFill>
                <a:latin typeface="Calibri"/>
                <a:ea typeface="Calibri"/>
                <a:cs typeface="Calibri"/>
                <a:sym typeface="Calibri"/>
              </a:rPr>
              <a:t>De</a:t>
            </a:r>
            <a:r>
              <a:rPr lang="en-US" sz="900">
                <a:solidFill>
                  <a:srgbClr val="1F108C"/>
                </a:solidFill>
                <a:latin typeface="Calibri"/>
                <a:ea typeface="Calibri"/>
                <a:cs typeface="Calibri"/>
                <a:sym typeface="Calibri"/>
              </a:rPr>
              <a:t>z</a:t>
            </a:r>
            <a:r>
              <a:rPr lang="en-US" sz="900" b="0" i="0" u="none" strike="noStrike" cap="none">
                <a:solidFill>
                  <a:srgbClr val="1F108C"/>
                </a:solidFill>
                <a:latin typeface="Calibri"/>
                <a:ea typeface="Calibri"/>
                <a:cs typeface="Calibri"/>
                <a:sym typeface="Calibri"/>
              </a:rPr>
              <a:t>, 2022</a:t>
            </a:r>
            <a:endParaRPr sz="1400" b="0" i="0" u="none" strike="noStrike" cap="none">
              <a:solidFill>
                <a:srgbClr val="000000"/>
              </a:solidFill>
              <a:latin typeface="Arial"/>
              <a:ea typeface="Arial"/>
              <a:cs typeface="Arial"/>
              <a:sym typeface="Arial"/>
            </a:endParaRPr>
          </a:p>
        </p:txBody>
      </p:sp>
      <p:sp>
        <p:nvSpPr>
          <p:cNvPr id="185" name="Google Shape;185;p7"/>
          <p:cNvSpPr txBox="1">
            <a:spLocks noGrp="1"/>
          </p:cNvSpPr>
          <p:nvPr>
            <p:ph type="subTitle" idx="1"/>
          </p:nvPr>
        </p:nvSpPr>
        <p:spPr>
          <a:xfrm>
            <a:off x="5275329" y="2895476"/>
            <a:ext cx="3895800" cy="972300"/>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100000"/>
              </a:lnSpc>
              <a:spcBef>
                <a:spcPts val="0"/>
              </a:spcBef>
              <a:spcAft>
                <a:spcPts val="0"/>
              </a:spcAft>
              <a:buClr>
                <a:srgbClr val="1F108C"/>
              </a:buClr>
              <a:buSzPct val="100000"/>
              <a:buNone/>
            </a:pPr>
            <a:r>
              <a:rPr lang="en-US" sz="8000" b="1">
                <a:solidFill>
                  <a:srgbClr val="1F108C"/>
                </a:solidFill>
              </a:rPr>
              <a:t>Lição 2. </a:t>
            </a:r>
            <a:endParaRPr sz="8000" b="1">
              <a:solidFill>
                <a:srgbClr val="1F108C"/>
              </a:solidFill>
            </a:endParaRPr>
          </a:p>
          <a:p>
            <a:pPr marL="0" lvl="0" indent="0" algn="ctr" rtl="0">
              <a:lnSpc>
                <a:spcPct val="100000"/>
              </a:lnSpc>
              <a:spcBef>
                <a:spcPts val="0"/>
              </a:spcBef>
              <a:spcAft>
                <a:spcPts val="0"/>
              </a:spcAft>
              <a:buClr>
                <a:srgbClr val="1F108C"/>
              </a:buClr>
              <a:buSzPct val="100000"/>
              <a:buNone/>
            </a:pPr>
            <a:r>
              <a:rPr lang="en-US" sz="8000" b="1">
                <a:solidFill>
                  <a:srgbClr val="1F108C"/>
                </a:solidFill>
              </a:rPr>
              <a:t>Vantagens e desvantagens</a:t>
            </a:r>
            <a:endParaRPr sz="7200" b="1">
              <a:solidFill>
                <a:srgbClr val="1F108C"/>
              </a:solidFill>
            </a:endParaRPr>
          </a:p>
          <a:p>
            <a:pPr marL="0" lvl="0" indent="0" algn="ctr" rtl="0">
              <a:lnSpc>
                <a:spcPct val="100000"/>
              </a:lnSpc>
              <a:spcBef>
                <a:spcPts val="280"/>
              </a:spcBef>
              <a:spcAft>
                <a:spcPts val="0"/>
              </a:spcAft>
              <a:buClr>
                <a:srgbClr val="5324D6"/>
              </a:buClr>
              <a:buSzPct val="100000"/>
              <a:buNone/>
            </a:pPr>
            <a:r>
              <a:rPr lang="en-US" sz="5600">
                <a:solidFill>
                  <a:srgbClr val="5324D6"/>
                </a:solidFill>
              </a:rPr>
              <a:t> </a:t>
            </a:r>
            <a:r>
              <a:rPr lang="en-US">
                <a:solidFill>
                  <a:srgbClr val="5324D6"/>
                </a:solidFill>
              </a:rPr>
              <a:t> </a:t>
            </a:r>
            <a:endParaRPr/>
          </a:p>
          <a:p>
            <a:pPr marL="0" lvl="0" indent="0" algn="ctr" rtl="0">
              <a:lnSpc>
                <a:spcPct val="100000"/>
              </a:lnSpc>
              <a:spcBef>
                <a:spcPts val="160"/>
              </a:spcBef>
              <a:spcAft>
                <a:spcPts val="0"/>
              </a:spcAft>
              <a:buClr>
                <a:srgbClr val="5324D6"/>
              </a:buClr>
              <a:buSzPct val="100000"/>
              <a:buNone/>
            </a:pPr>
            <a:r>
              <a:rPr lang="en-US">
                <a:solidFill>
                  <a:srgbClr val="5324D6"/>
                </a:solidFill>
              </a:rPr>
              <a:t> </a:t>
            </a:r>
            <a:endParaRPr/>
          </a:p>
        </p:txBody>
      </p:sp>
      <p:pic>
        <p:nvPicPr>
          <p:cNvPr id="186" name="Google Shape;186;p7" descr="Logo&#10;&#10;Description automatically generated with medium confidence"/>
          <p:cNvPicPr preferRelativeResize="0"/>
          <p:nvPr/>
        </p:nvPicPr>
        <p:blipFill rotWithShape="1">
          <a:blip r:embed="rId4">
            <a:alphaModFix/>
          </a:blip>
          <a:srcRect/>
          <a:stretch/>
        </p:blipFill>
        <p:spPr>
          <a:xfrm>
            <a:off x="6078844" y="-9534"/>
            <a:ext cx="3065157" cy="1354107"/>
          </a:xfrm>
          <a:prstGeom prst="rect">
            <a:avLst/>
          </a:prstGeom>
          <a:noFill/>
          <a:ln>
            <a:noFill/>
          </a:ln>
        </p:spPr>
      </p:pic>
      <p:grpSp>
        <p:nvGrpSpPr>
          <p:cNvPr id="187" name="Google Shape;187;p7"/>
          <p:cNvGrpSpPr/>
          <p:nvPr/>
        </p:nvGrpSpPr>
        <p:grpSpPr>
          <a:xfrm>
            <a:off x="251520" y="-9534"/>
            <a:ext cx="8919571" cy="5260856"/>
            <a:chOff x="216024" y="-27709"/>
            <a:chExt cx="8919571" cy="5260856"/>
          </a:xfrm>
        </p:grpSpPr>
        <p:sp>
          <p:nvSpPr>
            <p:cNvPr id="188" name="Google Shape;188;p7"/>
            <p:cNvSpPr/>
            <p:nvPr/>
          </p:nvSpPr>
          <p:spPr>
            <a:xfrm>
              <a:off x="3516895" y="-27709"/>
              <a:ext cx="5618700" cy="12207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pic>
          <p:nvPicPr>
            <p:cNvPr id="189" name="Google Shape;189;p7"/>
            <p:cNvPicPr preferRelativeResize="0"/>
            <p:nvPr/>
          </p:nvPicPr>
          <p:blipFill rotWithShape="1">
            <a:blip r:embed="rId5">
              <a:alphaModFix/>
            </a:blip>
            <a:srcRect/>
            <a:stretch/>
          </p:blipFill>
          <p:spPr>
            <a:xfrm>
              <a:off x="6491202" y="4812141"/>
              <a:ext cx="590911" cy="168502"/>
            </a:xfrm>
            <a:prstGeom prst="rect">
              <a:avLst/>
            </a:prstGeom>
            <a:noFill/>
            <a:ln>
              <a:noFill/>
            </a:ln>
          </p:spPr>
        </p:pic>
        <p:sp>
          <p:nvSpPr>
            <p:cNvPr id="190" name="Google Shape;190;p7"/>
            <p:cNvSpPr/>
            <p:nvPr/>
          </p:nvSpPr>
          <p:spPr>
            <a:xfrm>
              <a:off x="216024" y="4842034"/>
              <a:ext cx="3015000" cy="3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1F108C"/>
                  </a:solidFill>
                  <a:latin typeface="Calibri"/>
                  <a:ea typeface="Calibri"/>
                  <a:cs typeface="Calibri"/>
                  <a:sym typeface="Calibri"/>
                </a:rPr>
                <a:t>Project No: </a:t>
              </a:r>
              <a:r>
                <a:rPr lang="en-US" sz="600" b="0" i="0" u="none" strike="noStrike" cap="none">
                  <a:solidFill>
                    <a:srgbClr val="1F108C"/>
                  </a:solidFill>
                  <a:latin typeface="Calibri"/>
                  <a:ea typeface="Calibri"/>
                  <a:cs typeface="Calibri"/>
                  <a:sym typeface="Calibri"/>
                </a:rPr>
                <a:t>2021-1-IT02-KA220-ADU-000035139</a:t>
              </a:r>
              <a:endParaRPr sz="600" b="0" i="0" u="none" strike="noStrike" cap="none">
                <a:solidFill>
                  <a:srgbClr val="1F108C"/>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sp>
          <p:nvSpPr>
            <p:cNvPr id="191" name="Google Shape;191;p7"/>
            <p:cNvSpPr txBox="1"/>
            <p:nvPr/>
          </p:nvSpPr>
          <p:spPr>
            <a:xfrm>
              <a:off x="7056784" y="4786747"/>
              <a:ext cx="1912500" cy="4464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300"/>
                <a:buFont typeface="Arial"/>
                <a:buNone/>
              </a:pPr>
              <a:r>
                <a:rPr lang="en-US" sz="300" b="0" i="0" u="none" strike="noStrike" cap="none">
                  <a:solidFill>
                    <a:srgbClr val="033782"/>
                  </a:solidFill>
                  <a:latin typeface="Calibri"/>
                  <a:ea typeface="Calibri"/>
                  <a:cs typeface="Calibri"/>
                  <a:sym typeface="Calibri"/>
                </a:rPr>
                <a:t>This project has been funded with the support of the European Commission. This publication reflects the views only of the author and the Commission cannot be held responsible for any use which may be made of the information contained therein.</a:t>
              </a:r>
              <a:endParaRPr sz="300" b="0" i="0" u="none" strike="noStrike" cap="none">
                <a:solidFill>
                  <a:srgbClr val="03378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pic>
        <p:nvPicPr>
          <p:cNvPr id="192" name="Google Shape;192;p7"/>
          <p:cNvPicPr preferRelativeResize="0"/>
          <p:nvPr/>
        </p:nvPicPr>
        <p:blipFill rotWithShape="1">
          <a:blip r:embed="rId6">
            <a:alphaModFix/>
          </a:blip>
          <a:srcRect/>
          <a:stretch/>
        </p:blipFill>
        <p:spPr>
          <a:xfrm>
            <a:off x="6335625" y="4504601"/>
            <a:ext cx="2707523" cy="568475"/>
          </a:xfrm>
          <a:prstGeom prst="rect">
            <a:avLst/>
          </a:prstGeom>
          <a:noFill/>
          <a:ln>
            <a:noFill/>
          </a:ln>
        </p:spPr>
      </p:pic>
      <p:sp>
        <p:nvSpPr>
          <p:cNvPr id="193" name="Google Shape;193;p7"/>
          <p:cNvSpPr txBox="1"/>
          <p:nvPr/>
        </p:nvSpPr>
        <p:spPr>
          <a:xfrm>
            <a:off x="6027375" y="3638175"/>
            <a:ext cx="3000000" cy="939000"/>
          </a:xfrm>
          <a:prstGeom prst="rect">
            <a:avLst/>
          </a:prstGeom>
          <a:noFill/>
          <a:ln>
            <a:noFill/>
          </a:ln>
        </p:spPr>
        <p:txBody>
          <a:bodyPr spcFirstLastPara="1" wrap="square" lIns="91425" tIns="91425" rIns="91425" bIns="91425" anchor="t" anchorCtr="0">
            <a:spAutoFit/>
          </a:bodyPr>
          <a:lstStyle/>
          <a:p>
            <a:pPr marL="0" lvl="0" indent="0" algn="just" rtl="0">
              <a:lnSpc>
                <a:spcPct val="120000"/>
              </a:lnSpc>
              <a:spcBef>
                <a:spcPts val="0"/>
              </a:spcBef>
              <a:spcAft>
                <a:spcPts val="1000"/>
              </a:spcAft>
              <a:buClr>
                <a:schemeClr val="dk1"/>
              </a:buClr>
              <a:buSzPts val="700"/>
              <a:buFont typeface="Arial"/>
              <a:buNone/>
            </a:pPr>
            <a:r>
              <a:rPr lang="en-US" sz="700">
                <a:solidFill>
                  <a:srgbClr val="00005F"/>
                </a:solidFill>
                <a:latin typeface="Open Sans"/>
                <a:ea typeface="Open Sans"/>
                <a:cs typeface="Open Sans"/>
                <a:sym typeface="Open Sans"/>
              </a:rPr>
              <a:t>Financiado pela União Europeia. No entanto, os pontos de vista e opiniões expressos são da exclusiva responsabilidade do(s) autor(es) e não reflectem necessariamente os da União Europeia ou da Agência de Execução relativa à Educação, ao Audiovisual e à Cultura (EACEA). Nem a União Europeia nem a EACEA podem ser responsabilizadas pelas mesmas.</a:t>
            </a:r>
            <a:endParaRPr sz="700" b="0" i="0" u="none" strike="noStrike" cap="none">
              <a:solidFill>
                <a:srgbClr val="00005F"/>
              </a:solidFill>
              <a:latin typeface="Calibri"/>
              <a:ea typeface="Calibri"/>
              <a:cs typeface="Calibri"/>
              <a:sym typeface="Calibri"/>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214"/>
        <p:cNvGrpSpPr/>
        <p:nvPr/>
      </p:nvGrpSpPr>
      <p:grpSpPr>
        <a:xfrm>
          <a:off x="0" y="0"/>
          <a:ext cx="0" cy="0"/>
          <a:chOff x="0" y="0"/>
          <a:chExt cx="0" cy="0"/>
        </a:xfrm>
      </p:grpSpPr>
      <p:sp>
        <p:nvSpPr>
          <p:cNvPr id="1215" name="Google Shape;1215;p7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16" name="Google Shape;1216;p70"/>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Como posso configurar a Banca Online?</a:t>
            </a:r>
            <a:endParaRPr sz="2400">
              <a:solidFill>
                <a:schemeClr val="lt1"/>
              </a:solidFill>
            </a:endParaRPr>
          </a:p>
        </p:txBody>
      </p:sp>
      <p:sp>
        <p:nvSpPr>
          <p:cNvPr id="1217" name="Google Shape;1217;p7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70</a:t>
            </a:r>
            <a:endParaRPr sz="1400" b="0" i="0" u="none" strike="noStrike" cap="none">
              <a:solidFill>
                <a:srgbClr val="000000"/>
              </a:solidFill>
              <a:latin typeface="Arial"/>
              <a:ea typeface="Arial"/>
              <a:cs typeface="Arial"/>
              <a:sym typeface="Arial"/>
            </a:endParaRPr>
          </a:p>
        </p:txBody>
      </p:sp>
      <p:pic>
        <p:nvPicPr>
          <p:cNvPr id="1218" name="Google Shape;1218;p70"/>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219" name="Google Shape;1219;p7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220" name="Google Shape;1220;p70"/>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221" name="Google Shape;1221;p70"/>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222" name="Google Shape;1222;p70"/>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1223" name="Google Shape;1223;p70"/>
          <p:cNvSpPr txBox="1"/>
          <p:nvPr/>
        </p:nvSpPr>
        <p:spPr>
          <a:xfrm>
            <a:off x="604675" y="1621825"/>
            <a:ext cx="1858800" cy="110796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Exemplo de ecrã de início de sessão:</a:t>
            </a:r>
            <a:endParaRPr sz="1100" b="1" i="0" u="none" strike="noStrike" cap="none">
              <a:solidFill>
                <a:schemeClr val="dk1"/>
              </a:solidFill>
              <a:latin typeface="Arial"/>
              <a:ea typeface="Arial"/>
              <a:cs typeface="Arial"/>
              <a:sym typeface="Arial"/>
            </a:endParaRPr>
          </a:p>
        </p:txBody>
      </p:sp>
      <p:pic>
        <p:nvPicPr>
          <p:cNvPr id="1224" name="Google Shape;1224;p70"/>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1225" name="Google Shape;1225;p70"/>
          <p:cNvPicPr preferRelativeResize="0"/>
          <p:nvPr/>
        </p:nvPicPr>
        <p:blipFill rotWithShape="1">
          <a:blip r:embed="rId7">
            <a:alphaModFix/>
          </a:blip>
          <a:srcRect/>
          <a:stretch/>
        </p:blipFill>
        <p:spPr>
          <a:xfrm>
            <a:off x="2589925" y="1347550"/>
            <a:ext cx="5021498" cy="3643550"/>
          </a:xfrm>
          <a:prstGeom prst="rect">
            <a:avLst/>
          </a:prstGeom>
          <a:noFill/>
          <a:ln>
            <a:noFill/>
          </a:ln>
        </p:spPr>
      </p:pic>
    </p:spTree>
  </p:cSld>
  <p:clrMapOvr>
    <a:masterClrMapping/>
  </p:clrMapOvr>
  <p:transition>
    <p:push dir="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230"/>
        <p:cNvGrpSpPr/>
        <p:nvPr/>
      </p:nvGrpSpPr>
      <p:grpSpPr>
        <a:xfrm>
          <a:off x="0" y="0"/>
          <a:ext cx="0" cy="0"/>
          <a:chOff x="0" y="0"/>
          <a:chExt cx="0" cy="0"/>
        </a:xfrm>
      </p:grpSpPr>
      <p:sp>
        <p:nvSpPr>
          <p:cNvPr id="1231" name="Google Shape;1231;p71"/>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32" name="Google Shape;1232;p71"/>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Como posso configurar a Banca Online?</a:t>
            </a:r>
            <a:endParaRPr sz="2400">
              <a:solidFill>
                <a:schemeClr val="lt1"/>
              </a:solidFill>
            </a:endParaRPr>
          </a:p>
        </p:txBody>
      </p:sp>
      <p:sp>
        <p:nvSpPr>
          <p:cNvPr id="1233" name="Google Shape;1233;p71"/>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71</a:t>
            </a:r>
            <a:endParaRPr sz="1400" b="0" i="0" u="none" strike="noStrike" cap="none">
              <a:solidFill>
                <a:srgbClr val="000000"/>
              </a:solidFill>
              <a:latin typeface="Arial"/>
              <a:ea typeface="Arial"/>
              <a:cs typeface="Arial"/>
              <a:sym typeface="Arial"/>
            </a:endParaRPr>
          </a:p>
        </p:txBody>
      </p:sp>
      <p:pic>
        <p:nvPicPr>
          <p:cNvPr id="1234" name="Google Shape;1234;p71"/>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235" name="Google Shape;1235;p71"/>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236" name="Google Shape;1236;p71"/>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237" name="Google Shape;1237;p71"/>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238" name="Google Shape;1238;p71"/>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1239" name="Google Shape;1239;p71"/>
          <p:cNvSpPr txBox="1"/>
          <p:nvPr/>
        </p:nvSpPr>
        <p:spPr>
          <a:xfrm>
            <a:off x="680875" y="1850425"/>
            <a:ext cx="77049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Arial"/>
              <a:ea typeface="Arial"/>
              <a:cs typeface="Arial"/>
              <a:sym typeface="Arial"/>
            </a:endParaRPr>
          </a:p>
        </p:txBody>
      </p:sp>
      <p:sp>
        <p:nvSpPr>
          <p:cNvPr id="1240" name="Google Shape;1240;p71"/>
          <p:cNvSpPr txBox="1"/>
          <p:nvPr/>
        </p:nvSpPr>
        <p:spPr>
          <a:xfrm>
            <a:off x="585479" y="1615288"/>
            <a:ext cx="7986900" cy="2662800"/>
          </a:xfrm>
          <a:prstGeom prst="rect">
            <a:avLst/>
          </a:prstGeom>
          <a:noFill/>
          <a:ln>
            <a:noFill/>
          </a:ln>
        </p:spPr>
        <p:txBody>
          <a:bodyPr spcFirstLastPara="1" wrap="square" lIns="91425" tIns="91425" rIns="91425" bIns="91425" anchor="t" anchorCtr="0">
            <a:spAutoFit/>
          </a:bodyPr>
          <a:lstStyle/>
          <a:p>
            <a:pPr marL="457200" marR="0" lvl="0" indent="-336550" algn="l" rtl="0">
              <a:lnSpc>
                <a:spcPct val="100000"/>
              </a:lnSpc>
              <a:spcBef>
                <a:spcPts val="1000"/>
              </a:spcBef>
              <a:spcAft>
                <a:spcPts val="0"/>
              </a:spcAft>
              <a:buClr>
                <a:srgbClr val="000000"/>
              </a:buClr>
              <a:buSzPts val="1700"/>
              <a:buFont typeface="Calibri"/>
              <a:buAutoNum type="arabicPeriod"/>
            </a:pPr>
            <a:r>
              <a:rPr lang="en-US" sz="1700" b="0" i="0" u="none" strike="noStrike" cap="none">
                <a:solidFill>
                  <a:srgbClr val="000000"/>
                </a:solidFill>
                <a:latin typeface="Calibri"/>
                <a:ea typeface="Calibri"/>
                <a:cs typeface="Calibri"/>
                <a:sym typeface="Calibri"/>
              </a:rPr>
              <a:t>Localize a secção de banca online no </a:t>
            </a:r>
            <a:r>
              <a:rPr lang="en-US" sz="1700">
                <a:latin typeface="Calibri"/>
                <a:ea typeface="Calibri"/>
                <a:cs typeface="Calibri"/>
                <a:sym typeface="Calibri"/>
              </a:rPr>
              <a:t>website</a:t>
            </a:r>
            <a:r>
              <a:rPr lang="en-US" sz="1700" b="0" i="0" u="none" strike="noStrike" cap="none">
                <a:solidFill>
                  <a:srgbClr val="000000"/>
                </a:solidFill>
                <a:latin typeface="Calibri"/>
                <a:ea typeface="Calibri"/>
                <a:cs typeface="Calibri"/>
                <a:sym typeface="Calibri"/>
              </a:rPr>
              <a:t> do seu banco ou visite a sua agência local para discutir as opções de configuração da banca online.</a:t>
            </a:r>
            <a:endParaRPr sz="1500" b="0" i="0" u="none" strike="noStrike" cap="none">
              <a:solidFill>
                <a:srgbClr val="000000"/>
              </a:solidFill>
              <a:latin typeface="Calibri"/>
              <a:ea typeface="Calibri"/>
              <a:cs typeface="Calibri"/>
              <a:sym typeface="Calibri"/>
            </a:endParaRPr>
          </a:p>
          <a:p>
            <a:pPr marL="457200" marR="0" lvl="0" indent="-336550" algn="l" rtl="0">
              <a:lnSpc>
                <a:spcPct val="100000"/>
              </a:lnSpc>
              <a:spcBef>
                <a:spcPts val="1000"/>
              </a:spcBef>
              <a:spcAft>
                <a:spcPts val="0"/>
              </a:spcAft>
              <a:buClr>
                <a:srgbClr val="000000"/>
              </a:buClr>
              <a:buSzPts val="1700"/>
              <a:buFont typeface="Calibri"/>
              <a:buAutoNum type="arabicPeriod"/>
            </a:pPr>
            <a:r>
              <a:rPr lang="en-US" sz="1700" b="0" i="0" u="none" strike="noStrike" cap="none">
                <a:solidFill>
                  <a:srgbClr val="000000"/>
                </a:solidFill>
                <a:latin typeface="Calibri"/>
                <a:ea typeface="Calibri"/>
                <a:cs typeface="Calibri"/>
                <a:sym typeface="Calibri"/>
              </a:rPr>
              <a:t>Siga as instruções para se inscrever no serviço bancário online, normalmente fornecendo informações pessoais, como o seu nome, morada e número de conta.</a:t>
            </a:r>
            <a:endParaRPr/>
          </a:p>
          <a:p>
            <a:pPr marL="457200" marR="0" lvl="0" indent="-336550" algn="l" rtl="0">
              <a:lnSpc>
                <a:spcPct val="100000"/>
              </a:lnSpc>
              <a:spcBef>
                <a:spcPts val="1000"/>
              </a:spcBef>
              <a:spcAft>
                <a:spcPts val="0"/>
              </a:spcAft>
              <a:buClr>
                <a:srgbClr val="000000"/>
              </a:buClr>
              <a:buSzPts val="1700"/>
              <a:buFont typeface="Calibri"/>
              <a:buAutoNum type="arabicPeriod"/>
            </a:pPr>
            <a:r>
              <a:rPr lang="en-US" sz="1700" b="0" i="0" u="none" strike="noStrike" cap="none">
                <a:solidFill>
                  <a:srgbClr val="000000"/>
                </a:solidFill>
                <a:latin typeface="Calibri"/>
                <a:ea typeface="Calibri"/>
                <a:cs typeface="Calibri"/>
                <a:sym typeface="Calibri"/>
              </a:rPr>
              <a:t>Por vezes, é necessário definir um nome de utilizador e uma palavra-passe.</a:t>
            </a:r>
            <a:endParaRPr/>
          </a:p>
          <a:p>
            <a:pPr marL="457200" marR="0" lvl="0" indent="-336550" algn="l" rtl="0">
              <a:lnSpc>
                <a:spcPct val="100000"/>
              </a:lnSpc>
              <a:spcBef>
                <a:spcPts val="1000"/>
              </a:spcBef>
              <a:spcAft>
                <a:spcPts val="0"/>
              </a:spcAft>
              <a:buClr>
                <a:srgbClr val="000000"/>
              </a:buClr>
              <a:buSzPts val="1700"/>
              <a:buFont typeface="Calibri"/>
              <a:buAutoNum type="arabicPeriod"/>
            </a:pPr>
            <a:r>
              <a:rPr lang="en-US" sz="1700" b="0" i="0" u="none" strike="noStrike" cap="none">
                <a:solidFill>
                  <a:srgbClr val="000000"/>
                </a:solidFill>
                <a:latin typeface="Calibri"/>
                <a:ea typeface="Calibri"/>
                <a:cs typeface="Calibri"/>
                <a:sym typeface="Calibri"/>
              </a:rPr>
              <a:t>Confirme a sua inscrição seguindo todas as instruções adicionais fornecidas pelo banco, como confirmar o seu endereço de e-mail ou responder a perguntas de segurança.</a:t>
            </a:r>
            <a:endParaRPr sz="1400" b="0" i="0" u="none" strike="noStrike" cap="none">
              <a:solidFill>
                <a:srgbClr val="000000"/>
              </a:solidFill>
              <a:latin typeface="Arial"/>
              <a:ea typeface="Arial"/>
              <a:cs typeface="Arial"/>
              <a:sym typeface="Arial"/>
            </a:endParaRPr>
          </a:p>
        </p:txBody>
      </p:sp>
      <p:pic>
        <p:nvPicPr>
          <p:cNvPr id="1241" name="Google Shape;1241;p71"/>
          <p:cNvPicPr preferRelativeResize="0"/>
          <p:nvPr/>
        </p:nvPicPr>
        <p:blipFill rotWithShape="1">
          <a:blip r:embed="rId6">
            <a:alphaModFix/>
          </a:blip>
          <a:srcRect/>
          <a:stretch/>
        </p:blipFill>
        <p:spPr>
          <a:xfrm>
            <a:off x="390412" y="201674"/>
            <a:ext cx="1099479" cy="230850"/>
          </a:xfrm>
          <a:prstGeom prst="rect">
            <a:avLst/>
          </a:prstGeom>
          <a:noFill/>
          <a:ln>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4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4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4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246"/>
        <p:cNvGrpSpPr/>
        <p:nvPr/>
      </p:nvGrpSpPr>
      <p:grpSpPr>
        <a:xfrm>
          <a:off x="0" y="0"/>
          <a:ext cx="0" cy="0"/>
          <a:chOff x="0" y="0"/>
          <a:chExt cx="0" cy="0"/>
        </a:xfrm>
      </p:grpSpPr>
      <p:sp>
        <p:nvSpPr>
          <p:cNvPr id="1247" name="Google Shape;1247;p72"/>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48" name="Google Shape;1248;p72"/>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Como posso configurar a Banca Online?</a:t>
            </a:r>
            <a:endParaRPr sz="2400">
              <a:solidFill>
                <a:schemeClr val="lt1"/>
              </a:solidFill>
            </a:endParaRPr>
          </a:p>
        </p:txBody>
      </p:sp>
      <p:sp>
        <p:nvSpPr>
          <p:cNvPr id="1249" name="Google Shape;1249;p72"/>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72</a:t>
            </a:r>
            <a:endParaRPr sz="1400" b="0" i="0" u="none" strike="noStrike" cap="none">
              <a:solidFill>
                <a:srgbClr val="000000"/>
              </a:solidFill>
              <a:latin typeface="Arial"/>
              <a:ea typeface="Arial"/>
              <a:cs typeface="Arial"/>
              <a:sym typeface="Arial"/>
            </a:endParaRPr>
          </a:p>
        </p:txBody>
      </p:sp>
      <p:pic>
        <p:nvPicPr>
          <p:cNvPr id="1250" name="Google Shape;1250;p72"/>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251" name="Google Shape;1251;p72"/>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252" name="Google Shape;1252;p72"/>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253" name="Google Shape;1253;p72"/>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254" name="Google Shape;1254;p72"/>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1255" name="Google Shape;1255;p72"/>
          <p:cNvSpPr txBox="1"/>
          <p:nvPr/>
        </p:nvSpPr>
        <p:spPr>
          <a:xfrm>
            <a:off x="680875" y="1850425"/>
            <a:ext cx="77049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Arial"/>
              <a:ea typeface="Arial"/>
              <a:cs typeface="Arial"/>
              <a:sym typeface="Arial"/>
            </a:endParaRPr>
          </a:p>
        </p:txBody>
      </p:sp>
      <p:sp>
        <p:nvSpPr>
          <p:cNvPr id="1256" name="Google Shape;1256;p72"/>
          <p:cNvSpPr txBox="1"/>
          <p:nvPr/>
        </p:nvSpPr>
        <p:spPr>
          <a:xfrm>
            <a:off x="585479" y="1462888"/>
            <a:ext cx="7986900" cy="319058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4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457200" marR="0" lvl="0" indent="-336550" algn="l" rtl="0">
              <a:lnSpc>
                <a:spcPct val="100000"/>
              </a:lnSpc>
              <a:spcBef>
                <a:spcPts val="1000"/>
              </a:spcBef>
              <a:spcAft>
                <a:spcPts val="0"/>
              </a:spcAft>
              <a:buClr>
                <a:srgbClr val="000000"/>
              </a:buClr>
              <a:buSzPts val="1700"/>
              <a:buFont typeface="Calibri"/>
              <a:buAutoNum type="arabicPeriod" startAt="5"/>
            </a:pPr>
            <a:r>
              <a:rPr lang="en-US" sz="1700" b="0" i="0" u="none" strike="noStrike" cap="none">
                <a:solidFill>
                  <a:srgbClr val="000000"/>
                </a:solidFill>
                <a:latin typeface="Calibri"/>
                <a:ea typeface="Calibri"/>
                <a:cs typeface="Calibri"/>
                <a:sym typeface="Calibri"/>
              </a:rPr>
              <a:t>Inicie sessão na sua conta bancária online e verifique se todas as informações da sua conta estão corretas. Pode iniciar sessão através de um navegador como o Google Chrome ou descarregar a aplicação do seu banco a partir da loja de aplicações, se tiver um iPhone, ou da Play Store, se não tiver um iPhone.</a:t>
            </a:r>
            <a:endParaRPr sz="1700" b="0" i="0" u="none" strike="noStrike" cap="none">
              <a:solidFill>
                <a:srgbClr val="000000"/>
              </a:solidFill>
              <a:latin typeface="Calibri"/>
              <a:ea typeface="Calibri"/>
              <a:cs typeface="Calibri"/>
              <a:sym typeface="Calibri"/>
            </a:endParaRPr>
          </a:p>
          <a:p>
            <a:pPr marL="457200" marR="0" lvl="0" indent="-336550" algn="l" rtl="0">
              <a:lnSpc>
                <a:spcPct val="100000"/>
              </a:lnSpc>
              <a:spcBef>
                <a:spcPts val="1000"/>
              </a:spcBef>
              <a:spcAft>
                <a:spcPts val="0"/>
              </a:spcAft>
              <a:buClr>
                <a:srgbClr val="000000"/>
              </a:buClr>
              <a:buSzPts val="1700"/>
              <a:buFont typeface="Calibri"/>
              <a:buAutoNum type="arabicPeriod" startAt="5"/>
            </a:pPr>
            <a:r>
              <a:rPr lang="en-US" sz="1700" b="0" i="0" u="none" strike="noStrike" cap="none">
                <a:solidFill>
                  <a:srgbClr val="000000"/>
                </a:solidFill>
                <a:latin typeface="Calibri"/>
                <a:ea typeface="Calibri"/>
                <a:cs typeface="Calibri"/>
                <a:sym typeface="Calibri"/>
              </a:rPr>
              <a:t>Familiarize-se com as funcionalidades da sua conta bancária online, como a visualização de saldos, transações e faturas, e a realização de transferências e pagamentos.</a:t>
            </a:r>
            <a:endParaRPr/>
          </a:p>
          <a:p>
            <a:pPr marL="457200" marR="0" lvl="0" indent="-336550" algn="l" rtl="0">
              <a:lnSpc>
                <a:spcPct val="100000"/>
              </a:lnSpc>
              <a:spcBef>
                <a:spcPts val="1000"/>
              </a:spcBef>
              <a:spcAft>
                <a:spcPts val="0"/>
              </a:spcAft>
              <a:buClr>
                <a:srgbClr val="000000"/>
              </a:buClr>
              <a:buSzPts val="1700"/>
              <a:buFont typeface="Calibri"/>
              <a:buAutoNum type="arabicPeriod" startAt="5"/>
            </a:pPr>
            <a:r>
              <a:rPr lang="en-US" sz="1700" b="0" i="0" u="none" strike="noStrike" cap="none">
                <a:solidFill>
                  <a:srgbClr val="000000"/>
                </a:solidFill>
                <a:latin typeface="Calibri"/>
                <a:ea typeface="Calibri"/>
                <a:cs typeface="Calibri"/>
                <a:sym typeface="Calibri"/>
              </a:rPr>
              <a:t>Configure quaisquer medidas de segurança adicionais oferecidas pelo banco, como a autenticação de dois fatores, para proteger a sua conta.</a:t>
            </a:r>
            <a:endParaRPr sz="1700" b="0" i="0" u="none" strike="noStrike" cap="none">
              <a:solidFill>
                <a:srgbClr val="000000"/>
              </a:solidFill>
              <a:latin typeface="Calibri"/>
              <a:ea typeface="Calibri"/>
              <a:cs typeface="Calibri"/>
              <a:sym typeface="Calibri"/>
            </a:endParaRPr>
          </a:p>
        </p:txBody>
      </p:sp>
      <p:pic>
        <p:nvPicPr>
          <p:cNvPr id="1257" name="Google Shape;1257;p72"/>
          <p:cNvPicPr preferRelativeResize="0"/>
          <p:nvPr/>
        </p:nvPicPr>
        <p:blipFill rotWithShape="1">
          <a:blip r:embed="rId6">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262"/>
        <p:cNvGrpSpPr/>
        <p:nvPr/>
      </p:nvGrpSpPr>
      <p:grpSpPr>
        <a:xfrm>
          <a:off x="0" y="0"/>
          <a:ext cx="0" cy="0"/>
          <a:chOff x="0" y="0"/>
          <a:chExt cx="0" cy="0"/>
        </a:xfrm>
      </p:grpSpPr>
      <p:sp>
        <p:nvSpPr>
          <p:cNvPr id="1263" name="Google Shape;1263;p73"/>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64" name="Google Shape;1264;p73"/>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Como é que transfiro dinheiro utilizando a Banca Online?</a:t>
            </a:r>
            <a:endParaRPr sz="2400">
              <a:solidFill>
                <a:schemeClr val="lt1"/>
              </a:solidFill>
            </a:endParaRPr>
          </a:p>
        </p:txBody>
      </p:sp>
      <p:sp>
        <p:nvSpPr>
          <p:cNvPr id="1265" name="Google Shape;1265;p73"/>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73</a:t>
            </a:r>
            <a:endParaRPr sz="1400" b="0" i="0" u="none" strike="noStrike" cap="none">
              <a:solidFill>
                <a:srgbClr val="000000"/>
              </a:solidFill>
              <a:latin typeface="Arial"/>
              <a:ea typeface="Arial"/>
              <a:cs typeface="Arial"/>
              <a:sym typeface="Arial"/>
            </a:endParaRPr>
          </a:p>
        </p:txBody>
      </p:sp>
      <p:pic>
        <p:nvPicPr>
          <p:cNvPr id="1266" name="Google Shape;1266;p73"/>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267" name="Google Shape;1267;p73"/>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268" name="Google Shape;1268;p73"/>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269" name="Google Shape;1269;p73"/>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270" name="Google Shape;1270;p73"/>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1271" name="Google Shape;1271;p73"/>
          <p:cNvSpPr txBox="1"/>
          <p:nvPr/>
        </p:nvSpPr>
        <p:spPr>
          <a:xfrm>
            <a:off x="680875" y="1850425"/>
            <a:ext cx="77049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Arial"/>
              <a:ea typeface="Arial"/>
              <a:cs typeface="Arial"/>
              <a:sym typeface="Arial"/>
            </a:endParaRPr>
          </a:p>
        </p:txBody>
      </p:sp>
      <p:sp>
        <p:nvSpPr>
          <p:cNvPr id="1272" name="Google Shape;1272;p73"/>
          <p:cNvSpPr txBox="1"/>
          <p:nvPr/>
        </p:nvSpPr>
        <p:spPr>
          <a:xfrm>
            <a:off x="87086" y="1462888"/>
            <a:ext cx="8485293" cy="3745867"/>
          </a:xfrm>
          <a:prstGeom prst="rect">
            <a:avLst/>
          </a:prstGeom>
          <a:noFill/>
          <a:ln>
            <a:noFill/>
          </a:ln>
        </p:spPr>
        <p:txBody>
          <a:bodyPr spcFirstLastPara="1" wrap="square" lIns="91425" tIns="91425" rIns="91425" bIns="91425" anchor="t" anchorCtr="0">
            <a:spAutoFit/>
          </a:bodyPr>
          <a:lstStyle/>
          <a:p>
            <a:pPr marL="457200" marR="0" lvl="0" indent="-323850" algn="l" rtl="0">
              <a:lnSpc>
                <a:spcPct val="115000"/>
              </a:lnSpc>
              <a:spcBef>
                <a:spcPts val="1000"/>
              </a:spcBef>
              <a:spcAft>
                <a:spcPts val="0"/>
              </a:spcAft>
              <a:buClr>
                <a:schemeClr val="dk1"/>
              </a:buClr>
              <a:buSzPts val="1500"/>
              <a:buFont typeface="Calibri"/>
              <a:buAutoNum type="arabicPeriod"/>
            </a:pPr>
            <a:r>
              <a:rPr lang="en-US" sz="1500" b="0" i="0" u="none" strike="noStrike" cap="none">
                <a:solidFill>
                  <a:srgbClr val="000000"/>
                </a:solidFill>
                <a:latin typeface="Calibri"/>
                <a:ea typeface="Calibri"/>
                <a:cs typeface="Calibri"/>
                <a:sym typeface="Calibri"/>
              </a:rPr>
              <a:t>Inicie sessão na sua conta bancária online. </a:t>
            </a:r>
            <a:endParaRPr/>
          </a:p>
          <a:p>
            <a:pPr marL="457200" marR="0" lvl="0" indent="-323850" algn="l" rtl="0">
              <a:lnSpc>
                <a:spcPct val="115000"/>
              </a:lnSpc>
              <a:spcBef>
                <a:spcPts val="1000"/>
              </a:spcBef>
              <a:spcAft>
                <a:spcPts val="0"/>
              </a:spcAft>
              <a:buClr>
                <a:schemeClr val="dk1"/>
              </a:buClr>
              <a:buSzPts val="1500"/>
              <a:buFont typeface="Calibri"/>
              <a:buAutoNum type="arabicPeriod"/>
            </a:pPr>
            <a:r>
              <a:rPr lang="en-US" sz="1500" b="0" i="0" u="none" strike="noStrike" cap="none">
                <a:solidFill>
                  <a:srgbClr val="000000"/>
                </a:solidFill>
                <a:latin typeface="Calibri"/>
                <a:ea typeface="Calibri"/>
                <a:cs typeface="Calibri"/>
                <a:sym typeface="Calibri"/>
              </a:rPr>
              <a:t>Uma vez iniciada a sessão, procure a secção "Pagar contas" ou "Pagamentos". É aqui que pode iniciar um pagamento.</a:t>
            </a:r>
            <a:endParaRPr/>
          </a:p>
          <a:p>
            <a:pPr marL="457200" marR="0" lvl="0" indent="-323850" algn="l" rtl="0">
              <a:lnSpc>
                <a:spcPct val="115000"/>
              </a:lnSpc>
              <a:spcBef>
                <a:spcPts val="1000"/>
              </a:spcBef>
              <a:spcAft>
                <a:spcPts val="0"/>
              </a:spcAft>
              <a:buClr>
                <a:schemeClr val="dk1"/>
              </a:buClr>
              <a:buSzPts val="1500"/>
              <a:buFont typeface="Calibri"/>
              <a:buAutoNum type="arabicPeriod"/>
            </a:pPr>
            <a:r>
              <a:rPr lang="en-US" sz="1500" b="0" i="0" u="none" strike="noStrike" cap="none">
                <a:solidFill>
                  <a:srgbClr val="000000"/>
                </a:solidFill>
                <a:latin typeface="Calibri"/>
                <a:ea typeface="Calibri"/>
                <a:cs typeface="Calibri"/>
                <a:sym typeface="Calibri"/>
              </a:rPr>
              <a:t>Escolha a opção "Adicionar destinatário" ou "Adicionar faturador". Aqui, terá de fornecer o nome da pessoa ou empresa a quem vai pagar, o número da conta ou o código de faturação e quaisquer outras informações necessárias. Normalmente, este é um processo único e não precisará de o fazer novamente para futuros pagamentos a este beneficiário, uma vez que o banco guardará esta informação.</a:t>
            </a:r>
            <a:endParaRPr sz="1500" b="0" i="0" u="none" strike="noStrike" cap="none">
              <a:solidFill>
                <a:srgbClr val="000000"/>
              </a:solidFill>
              <a:latin typeface="Calibri"/>
              <a:ea typeface="Calibri"/>
              <a:cs typeface="Calibri"/>
              <a:sym typeface="Calibri"/>
            </a:endParaRPr>
          </a:p>
          <a:p>
            <a:pPr marL="457200" marR="0" lvl="0" indent="-323850" algn="l" rtl="0">
              <a:lnSpc>
                <a:spcPct val="115000"/>
              </a:lnSpc>
              <a:spcBef>
                <a:spcPts val="1000"/>
              </a:spcBef>
              <a:spcAft>
                <a:spcPts val="0"/>
              </a:spcAft>
              <a:buClr>
                <a:schemeClr val="dk1"/>
              </a:buClr>
              <a:buSzPts val="1500"/>
              <a:buFont typeface="Calibri"/>
              <a:buAutoNum type="arabicPeriod"/>
            </a:pPr>
            <a:r>
              <a:rPr lang="en-US" sz="1500" b="0" i="0" u="none" strike="noStrike" cap="none">
                <a:solidFill>
                  <a:srgbClr val="000000"/>
                </a:solidFill>
                <a:latin typeface="Calibri"/>
                <a:ea typeface="Calibri"/>
                <a:cs typeface="Calibri"/>
                <a:sym typeface="Calibri"/>
              </a:rPr>
              <a:t>Introduza o montante que pretende pagar e selecione a conta da qual os fundos serão retirados.</a:t>
            </a:r>
            <a:endParaRPr/>
          </a:p>
          <a:p>
            <a:pPr marL="457200" marR="0" lvl="0" indent="-323850" algn="l" rtl="0">
              <a:lnSpc>
                <a:spcPct val="115000"/>
              </a:lnSpc>
              <a:spcBef>
                <a:spcPts val="1000"/>
              </a:spcBef>
              <a:spcAft>
                <a:spcPts val="0"/>
              </a:spcAft>
              <a:buClr>
                <a:schemeClr val="dk1"/>
              </a:buClr>
              <a:buSzPts val="1500"/>
              <a:buFont typeface="Calibri"/>
              <a:buAutoNum type="arabicPeriod"/>
            </a:pPr>
            <a:r>
              <a:rPr lang="en-US" sz="1500" b="0" i="0" u="none" strike="noStrike" cap="none">
                <a:solidFill>
                  <a:srgbClr val="000000"/>
                </a:solidFill>
                <a:latin typeface="Calibri"/>
                <a:ea typeface="Calibri"/>
                <a:cs typeface="Calibri"/>
                <a:sym typeface="Calibri"/>
              </a:rPr>
              <a:t>Selecione a data em que pretende que o pagamento seja efetuado. Alguns bancos podem oferecer a opção de agendar pagamentos recorrentes.</a:t>
            </a:r>
            <a:endParaRPr sz="1100" b="0" i="0" u="none" strike="noStrike" cap="none">
              <a:solidFill>
                <a:srgbClr val="000000"/>
              </a:solidFill>
              <a:latin typeface="Calibri"/>
              <a:ea typeface="Calibri"/>
              <a:cs typeface="Calibri"/>
              <a:sym typeface="Calibri"/>
            </a:endParaRPr>
          </a:p>
        </p:txBody>
      </p:sp>
      <p:pic>
        <p:nvPicPr>
          <p:cNvPr id="1273" name="Google Shape;1273;p73"/>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1274" name="Google Shape;1274;p73"/>
          <p:cNvPicPr preferRelativeResize="0"/>
          <p:nvPr/>
        </p:nvPicPr>
        <p:blipFill rotWithShape="1">
          <a:blip r:embed="rId7">
            <a:alphaModFix/>
          </a:blip>
          <a:srcRect/>
          <a:stretch/>
        </p:blipFill>
        <p:spPr>
          <a:xfrm>
            <a:off x="8417762" y="771550"/>
            <a:ext cx="626775" cy="626775"/>
          </a:xfrm>
          <a:prstGeom prst="rect">
            <a:avLst/>
          </a:prstGeom>
          <a:noFill/>
          <a:ln>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7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7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7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279"/>
        <p:cNvGrpSpPr/>
        <p:nvPr/>
      </p:nvGrpSpPr>
      <p:grpSpPr>
        <a:xfrm>
          <a:off x="0" y="0"/>
          <a:ext cx="0" cy="0"/>
          <a:chOff x="0" y="0"/>
          <a:chExt cx="0" cy="0"/>
        </a:xfrm>
      </p:grpSpPr>
      <p:sp>
        <p:nvSpPr>
          <p:cNvPr id="1280" name="Google Shape;1280;p74"/>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81" name="Google Shape;1281;p74"/>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Como é que transfiro dinheiro utilizando a Banca Online?</a:t>
            </a:r>
            <a:endParaRPr sz="2400">
              <a:solidFill>
                <a:schemeClr val="lt1"/>
              </a:solidFill>
            </a:endParaRPr>
          </a:p>
        </p:txBody>
      </p:sp>
      <p:sp>
        <p:nvSpPr>
          <p:cNvPr id="1282" name="Google Shape;1282;p74"/>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74</a:t>
            </a:r>
            <a:endParaRPr sz="1400" b="0" i="0" u="none" strike="noStrike" cap="none">
              <a:solidFill>
                <a:srgbClr val="000000"/>
              </a:solidFill>
              <a:latin typeface="Arial"/>
              <a:ea typeface="Arial"/>
              <a:cs typeface="Arial"/>
              <a:sym typeface="Arial"/>
            </a:endParaRPr>
          </a:p>
        </p:txBody>
      </p:sp>
      <p:pic>
        <p:nvPicPr>
          <p:cNvPr id="1283" name="Google Shape;1283;p74"/>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284" name="Google Shape;1284;p74"/>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285" name="Google Shape;1285;p74"/>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286" name="Google Shape;1286;p74"/>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287" name="Google Shape;1287;p74"/>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1288" name="Google Shape;1288;p74"/>
          <p:cNvSpPr txBox="1"/>
          <p:nvPr/>
        </p:nvSpPr>
        <p:spPr>
          <a:xfrm>
            <a:off x="680875" y="1850425"/>
            <a:ext cx="77049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Arial"/>
              <a:ea typeface="Arial"/>
              <a:cs typeface="Arial"/>
              <a:sym typeface="Arial"/>
            </a:endParaRPr>
          </a:p>
        </p:txBody>
      </p:sp>
      <p:sp>
        <p:nvSpPr>
          <p:cNvPr id="1289" name="Google Shape;1289;p74"/>
          <p:cNvSpPr txBox="1"/>
          <p:nvPr/>
        </p:nvSpPr>
        <p:spPr>
          <a:xfrm>
            <a:off x="585479" y="1462888"/>
            <a:ext cx="7986900" cy="3163656"/>
          </a:xfrm>
          <a:prstGeom prst="rect">
            <a:avLst/>
          </a:prstGeom>
          <a:noFill/>
          <a:ln>
            <a:noFill/>
          </a:ln>
        </p:spPr>
        <p:txBody>
          <a:bodyPr spcFirstLastPara="1" wrap="square" lIns="91425" tIns="91425" rIns="91425" bIns="91425" anchor="t" anchorCtr="0">
            <a:spAutoFit/>
          </a:bodyPr>
          <a:lstStyle/>
          <a:p>
            <a:pPr marL="457200" marR="0" lvl="0" indent="-323850" algn="l" rtl="0">
              <a:lnSpc>
                <a:spcPct val="115000"/>
              </a:lnSpc>
              <a:spcBef>
                <a:spcPts val="1000"/>
              </a:spcBef>
              <a:spcAft>
                <a:spcPts val="0"/>
              </a:spcAft>
              <a:buClr>
                <a:schemeClr val="dk1"/>
              </a:buClr>
              <a:buSzPts val="1500"/>
              <a:buFont typeface="Calibri"/>
              <a:buAutoNum type="arabicPeriod" startAt="6"/>
            </a:pPr>
            <a:r>
              <a:rPr lang="en-US" sz="1500" b="0" i="0" u="none" strike="noStrike" cap="none">
                <a:solidFill>
                  <a:schemeClr val="dk1"/>
                </a:solidFill>
                <a:latin typeface="Calibri"/>
                <a:ea typeface="Calibri"/>
                <a:cs typeface="Calibri"/>
                <a:sym typeface="Calibri"/>
              </a:rPr>
              <a:t>Reveja os detalhes do pagamento para se certificar de que tudo está correto e, em seguida, clique em "Submeter" ou "Confirmar".</a:t>
            </a:r>
            <a:endParaRPr sz="1500" b="0" i="0" u="none" strike="noStrike" cap="none">
              <a:solidFill>
                <a:schemeClr val="dk1"/>
              </a:solidFill>
              <a:latin typeface="Calibri"/>
              <a:ea typeface="Calibri"/>
              <a:cs typeface="Calibri"/>
              <a:sym typeface="Calibri"/>
            </a:endParaRPr>
          </a:p>
          <a:p>
            <a:pPr marL="457200" marR="0" lvl="0" indent="-323850" algn="l" rtl="0">
              <a:lnSpc>
                <a:spcPct val="115000"/>
              </a:lnSpc>
              <a:spcBef>
                <a:spcPts val="1200"/>
              </a:spcBef>
              <a:spcAft>
                <a:spcPts val="0"/>
              </a:spcAft>
              <a:buClr>
                <a:schemeClr val="dk1"/>
              </a:buClr>
              <a:buSzPts val="1500"/>
              <a:buFont typeface="Calibri"/>
              <a:buAutoNum type="arabicPeriod" startAt="6"/>
            </a:pPr>
            <a:r>
              <a:rPr lang="en-US" sz="1500" b="0" i="0" u="none" strike="noStrike" cap="none">
                <a:solidFill>
                  <a:schemeClr val="dk1"/>
                </a:solidFill>
                <a:latin typeface="Calibri"/>
                <a:ea typeface="Calibri"/>
                <a:cs typeface="Calibri"/>
                <a:sym typeface="Calibri"/>
              </a:rPr>
              <a:t>Poderá ser-lhe pedido que forneça uma autenticação adicional, como uma palavra-passe de uso único ou uma confirmação através de uma aplicação móvel, para verificar a transação.</a:t>
            </a:r>
            <a:endParaRPr/>
          </a:p>
          <a:p>
            <a:pPr marL="457200" marR="0" lvl="0" indent="-323850" algn="l" rtl="0">
              <a:lnSpc>
                <a:spcPct val="115000"/>
              </a:lnSpc>
              <a:spcBef>
                <a:spcPts val="1200"/>
              </a:spcBef>
              <a:spcAft>
                <a:spcPts val="0"/>
              </a:spcAft>
              <a:buClr>
                <a:schemeClr val="dk1"/>
              </a:buClr>
              <a:buSzPts val="1500"/>
              <a:buFont typeface="Calibri"/>
              <a:buAutoNum type="arabicPeriod" startAt="6"/>
            </a:pPr>
            <a:r>
              <a:rPr lang="en-US" sz="1500" b="0" i="0" u="none" strike="noStrike" cap="none">
                <a:solidFill>
                  <a:schemeClr val="dk1"/>
                </a:solidFill>
                <a:latin typeface="Calibri"/>
                <a:ea typeface="Calibri"/>
                <a:cs typeface="Calibri"/>
                <a:sym typeface="Calibri"/>
              </a:rPr>
              <a:t>Quando o pagamento for iniciado, deverá receber uma mensagem de confirmação ou um recibo.</a:t>
            </a:r>
            <a:endParaRPr sz="1500" b="0" i="0" u="none" strike="noStrike" cap="none">
              <a:solidFill>
                <a:schemeClr val="dk1"/>
              </a:solidFill>
              <a:latin typeface="Calibri"/>
              <a:ea typeface="Calibri"/>
              <a:cs typeface="Calibri"/>
              <a:sym typeface="Calibri"/>
            </a:endParaRPr>
          </a:p>
          <a:p>
            <a:pPr marL="0" marR="0" lvl="0" indent="0" algn="l" rtl="0">
              <a:lnSpc>
                <a:spcPct val="115000"/>
              </a:lnSpc>
              <a:spcBef>
                <a:spcPts val="1200"/>
              </a:spcBef>
              <a:spcAft>
                <a:spcPts val="0"/>
              </a:spcAft>
              <a:buNone/>
            </a:pPr>
            <a:r>
              <a:rPr lang="en-US" sz="1500" b="0" i="0" u="none" strike="noStrike" cap="none">
                <a:solidFill>
                  <a:schemeClr val="dk1"/>
                </a:solidFill>
                <a:latin typeface="Calibri"/>
                <a:ea typeface="Calibri"/>
                <a:cs typeface="Calibri"/>
                <a:sym typeface="Calibri"/>
              </a:rPr>
              <a:t>E pronto! A banca online torna o pagamento de faturas rápido e conveniente, e pode fazê-lo a partir do conforto da sua própria casa ou escritório. Lembre-se apenas de verificar todos os dados antes de efetuar o pagamento para evitar erros ou atrasos.</a:t>
            </a:r>
            <a:endParaRPr sz="1100" b="0" i="0" u="none" strike="noStrike" cap="none">
              <a:solidFill>
                <a:srgbClr val="000000"/>
              </a:solidFill>
              <a:latin typeface="Calibri"/>
              <a:ea typeface="Calibri"/>
              <a:cs typeface="Calibri"/>
              <a:sym typeface="Calibri"/>
            </a:endParaRPr>
          </a:p>
        </p:txBody>
      </p:sp>
      <p:pic>
        <p:nvPicPr>
          <p:cNvPr id="1290" name="Google Shape;1290;p74"/>
          <p:cNvPicPr preferRelativeResize="0"/>
          <p:nvPr/>
        </p:nvPicPr>
        <p:blipFill rotWithShape="1">
          <a:blip r:embed="rId6">
            <a:alphaModFix/>
          </a:blip>
          <a:srcRect/>
          <a:stretch/>
        </p:blipFill>
        <p:spPr>
          <a:xfrm>
            <a:off x="390412" y="201674"/>
            <a:ext cx="1099479" cy="230850"/>
          </a:xfrm>
          <a:prstGeom prst="rect">
            <a:avLst/>
          </a:prstGeom>
          <a:noFill/>
          <a:ln>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8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8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8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5"/>
        <p:cNvGrpSpPr/>
        <p:nvPr/>
      </p:nvGrpSpPr>
      <p:grpSpPr>
        <a:xfrm>
          <a:off x="0" y="0"/>
          <a:ext cx="0" cy="0"/>
          <a:chOff x="0" y="0"/>
          <a:chExt cx="0" cy="0"/>
        </a:xfrm>
      </p:grpSpPr>
      <p:grpSp>
        <p:nvGrpSpPr>
          <p:cNvPr id="1296" name="Google Shape;1296;p75"/>
          <p:cNvGrpSpPr/>
          <p:nvPr/>
        </p:nvGrpSpPr>
        <p:grpSpPr>
          <a:xfrm>
            <a:off x="3491883" y="-20537"/>
            <a:ext cx="5626094" cy="4918933"/>
            <a:chOff x="0" y="0"/>
            <a:chExt cx="31038" cy="95810"/>
          </a:xfrm>
        </p:grpSpPr>
        <p:sp>
          <p:nvSpPr>
            <p:cNvPr id="1297" name="Google Shape;1297;p75"/>
            <p:cNvSpPr/>
            <p:nvPr/>
          </p:nvSpPr>
          <p:spPr>
            <a:xfrm>
              <a:off x="138" y="0"/>
              <a:ext cx="30900" cy="237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1298" name="Google Shape;1298;p75"/>
            <p:cNvSpPr/>
            <p:nvPr/>
          </p:nvSpPr>
          <p:spPr>
            <a:xfrm>
              <a:off x="0" y="67610"/>
              <a:ext cx="30900" cy="282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sp>
        <p:nvSpPr>
          <p:cNvPr id="1299" name="Google Shape;1299;p75"/>
          <p:cNvSpPr/>
          <p:nvPr/>
        </p:nvSpPr>
        <p:spPr>
          <a:xfrm>
            <a:off x="3816424" y="260960"/>
            <a:ext cx="5364000" cy="384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lt1"/>
                </a:solidFill>
                <a:latin typeface="Calibri"/>
                <a:ea typeface="Calibri"/>
                <a:cs typeface="Calibri"/>
                <a:sym typeface="Calibri"/>
              </a:rPr>
              <a:t>Project No: 2021-1-DE02-KA220-VET-000030542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1300" name="Google Shape;1300;p75"/>
          <p:cNvSpPr txBox="1"/>
          <p:nvPr/>
        </p:nvSpPr>
        <p:spPr>
          <a:xfrm>
            <a:off x="1115616" y="3626762"/>
            <a:ext cx="2437200"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EA535"/>
                </a:solidFill>
                <a:latin typeface="Calibri"/>
                <a:ea typeface="Calibri"/>
                <a:cs typeface="Calibri"/>
                <a:sym typeface="Calibri"/>
              </a:rPr>
              <a:t>Siga-nos no Facebook!</a:t>
            </a:r>
            <a:br>
              <a:rPr lang="en-US" sz="1800" b="1" i="0" u="none" strike="noStrike" cap="none">
                <a:solidFill>
                  <a:srgbClr val="0EA535"/>
                </a:solidFill>
                <a:latin typeface="Calibri"/>
                <a:ea typeface="Calibri"/>
                <a:cs typeface="Calibri"/>
                <a:sym typeface="Calibri"/>
              </a:rPr>
            </a:br>
            <a:br>
              <a:rPr lang="en-US" sz="1800" b="1" i="0" u="none" strike="noStrike" cap="none">
                <a:solidFill>
                  <a:srgbClr val="0EA535"/>
                </a:solidFill>
                <a:latin typeface="Calibri"/>
                <a:ea typeface="Calibri"/>
                <a:cs typeface="Calibri"/>
                <a:sym typeface="Calibri"/>
              </a:rPr>
            </a:br>
            <a:endParaRPr sz="1800" b="0" i="0" u="none" strike="noStrike" cap="none">
              <a:solidFill>
                <a:srgbClr val="0EA535"/>
              </a:solidFill>
              <a:latin typeface="Calibri"/>
              <a:ea typeface="Calibri"/>
              <a:cs typeface="Calibri"/>
              <a:sym typeface="Calibri"/>
            </a:endParaRPr>
          </a:p>
        </p:txBody>
      </p:sp>
      <p:sp>
        <p:nvSpPr>
          <p:cNvPr id="1301" name="Google Shape;1301;p75"/>
          <p:cNvSpPr/>
          <p:nvPr/>
        </p:nvSpPr>
        <p:spPr>
          <a:xfrm>
            <a:off x="-900608" y="830420"/>
            <a:ext cx="5364000" cy="1446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1F108C"/>
                </a:solidFill>
                <a:latin typeface="Play"/>
                <a:ea typeface="Play"/>
                <a:cs typeface="Play"/>
                <a:sym typeface="Play"/>
              </a:rPr>
              <a:t>      Obrigado!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endParaRPr sz="4400" b="1" i="0" u="none" strike="noStrike" cap="none">
              <a:solidFill>
                <a:srgbClr val="1F108C"/>
              </a:solidFill>
              <a:latin typeface="Play"/>
              <a:ea typeface="Play"/>
              <a:cs typeface="Play"/>
              <a:sym typeface="Play"/>
            </a:endParaRPr>
          </a:p>
        </p:txBody>
      </p:sp>
      <p:sp>
        <p:nvSpPr>
          <p:cNvPr id="1302" name="Google Shape;1302;p75"/>
          <p:cNvSpPr/>
          <p:nvPr/>
        </p:nvSpPr>
        <p:spPr>
          <a:xfrm>
            <a:off x="1497572" y="4782848"/>
            <a:ext cx="4514700" cy="361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dk1"/>
                </a:solidFill>
                <a:latin typeface="Calibri"/>
                <a:ea typeface="Calibri"/>
                <a:cs typeface="Calibri"/>
                <a:sym typeface="Calibri"/>
              </a:rPr>
              <a:t>Project No: 2021-1-IT02-KA220-ADU-000035139</a:t>
            </a:r>
            <a:endParaRPr sz="800" b="0" i="0" u="none" strike="noStrike" cap="none">
              <a:solidFill>
                <a:srgbClr val="5324D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sp>
        <p:nvSpPr>
          <p:cNvPr id="1303" name="Google Shape;1303;p75"/>
          <p:cNvSpPr txBox="1"/>
          <p:nvPr/>
        </p:nvSpPr>
        <p:spPr>
          <a:xfrm>
            <a:off x="6910484" y="4760982"/>
            <a:ext cx="2094300" cy="4926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400"/>
              <a:buFont typeface="Arial"/>
              <a:buNone/>
            </a:pPr>
            <a:r>
              <a:rPr lang="en-US" sz="400" b="0" i="0" u="none" strike="noStrike" cap="none">
                <a:solidFill>
                  <a:srgbClr val="033782"/>
                </a:solidFill>
                <a:latin typeface="Calibri"/>
                <a:ea typeface="Calibri"/>
                <a:cs typeface="Calibri"/>
                <a:sym typeface="Calibri"/>
              </a:rPr>
              <a:t>This project has been funded with the support of the European Commission. This publication reflects the views only of the author and the Commission cannot be held responsible for any use which may be made of the information contained therein.</a:t>
            </a:r>
            <a:endParaRPr sz="400" b="0" i="0" u="none" strike="noStrike" cap="none">
              <a:solidFill>
                <a:srgbClr val="03378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1304" name="Google Shape;1304;p75"/>
          <p:cNvPicPr preferRelativeResize="0"/>
          <p:nvPr/>
        </p:nvPicPr>
        <p:blipFill rotWithShape="1">
          <a:blip r:embed="rId4">
            <a:alphaModFix/>
          </a:blip>
          <a:srcRect/>
          <a:stretch/>
        </p:blipFill>
        <p:spPr>
          <a:xfrm>
            <a:off x="323528" y="4658303"/>
            <a:ext cx="1174044" cy="428821"/>
          </a:xfrm>
          <a:prstGeom prst="rect">
            <a:avLst/>
          </a:prstGeom>
          <a:noFill/>
          <a:ln>
            <a:noFill/>
          </a:ln>
        </p:spPr>
      </p:pic>
      <p:pic>
        <p:nvPicPr>
          <p:cNvPr id="1305" name="Google Shape;1305;p75" descr="Qr code&#10;&#10;Description automatically generated"/>
          <p:cNvPicPr preferRelativeResize="0"/>
          <p:nvPr/>
        </p:nvPicPr>
        <p:blipFill rotWithShape="1">
          <a:blip r:embed="rId5">
            <a:alphaModFix/>
          </a:blip>
          <a:srcRect/>
          <a:stretch/>
        </p:blipFill>
        <p:spPr>
          <a:xfrm>
            <a:off x="1086453" y="1771260"/>
            <a:ext cx="2437315" cy="1600980"/>
          </a:xfrm>
          <a:prstGeom prst="rect">
            <a:avLst/>
          </a:prstGeom>
          <a:noFill/>
          <a:ln>
            <a:noFill/>
          </a:ln>
        </p:spPr>
      </p:pic>
      <p:pic>
        <p:nvPicPr>
          <p:cNvPr id="1306" name="Google Shape;1306;p75"/>
          <p:cNvPicPr preferRelativeResize="0"/>
          <p:nvPr/>
        </p:nvPicPr>
        <p:blipFill rotWithShape="1">
          <a:blip r:embed="rId6">
            <a:alphaModFix/>
          </a:blip>
          <a:srcRect/>
          <a:stretch/>
        </p:blipFill>
        <p:spPr>
          <a:xfrm>
            <a:off x="6410450" y="4588476"/>
            <a:ext cx="2707523" cy="568475"/>
          </a:xfrm>
          <a:prstGeom prst="rect">
            <a:avLst/>
          </a:prstGeom>
          <a:noFill/>
          <a:ln>
            <a:noFill/>
          </a:ln>
        </p:spPr>
      </p:pic>
    </p:spTree>
  </p:cSld>
  <p:clrMapOvr>
    <a:masterClrMapping/>
  </p:clrMapOvr>
  <p:transition>
    <p:push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8"/>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0" name="Google Shape;200;p8"/>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Porque é que o e-pagamento é relevante?</a:t>
            </a:r>
            <a:endParaRPr sz="2400">
              <a:solidFill>
                <a:schemeClr val="lt1"/>
              </a:solidFill>
            </a:endParaRPr>
          </a:p>
        </p:txBody>
      </p:sp>
      <p:sp>
        <p:nvSpPr>
          <p:cNvPr id="201" name="Google Shape;201;p8"/>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8</a:t>
            </a:r>
            <a:endParaRPr sz="1400" b="0" i="0" u="none" strike="noStrike" cap="none">
              <a:solidFill>
                <a:srgbClr val="000000"/>
              </a:solidFill>
              <a:latin typeface="Arial"/>
              <a:ea typeface="Arial"/>
              <a:cs typeface="Arial"/>
              <a:sym typeface="Arial"/>
            </a:endParaRPr>
          </a:p>
        </p:txBody>
      </p:sp>
      <p:pic>
        <p:nvPicPr>
          <p:cNvPr id="202" name="Google Shape;202;p8"/>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203" name="Google Shape;203;p8"/>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04" name="Google Shape;204;p8"/>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205" name="Google Shape;205;p8"/>
          <p:cNvPicPr preferRelativeResize="0"/>
          <p:nvPr/>
        </p:nvPicPr>
        <p:blipFill rotWithShape="1">
          <a:blip r:embed="rId5">
            <a:alphaModFix/>
          </a:blip>
          <a:srcRect/>
          <a:stretch/>
        </p:blipFill>
        <p:spPr>
          <a:xfrm>
            <a:off x="8172400" y="4707455"/>
            <a:ext cx="350168" cy="350168"/>
          </a:xfrm>
          <a:prstGeom prst="rect">
            <a:avLst/>
          </a:prstGeom>
          <a:noFill/>
          <a:ln>
            <a:noFill/>
          </a:ln>
        </p:spPr>
      </p:pic>
      <p:pic>
        <p:nvPicPr>
          <p:cNvPr id="206" name="Google Shape;206;p8"/>
          <p:cNvPicPr preferRelativeResize="0"/>
          <p:nvPr/>
        </p:nvPicPr>
        <p:blipFill rotWithShape="1">
          <a:blip r:embed="rId6">
            <a:alphaModFix/>
          </a:blip>
          <a:srcRect/>
          <a:stretch/>
        </p:blipFill>
        <p:spPr>
          <a:xfrm>
            <a:off x="390412" y="201674"/>
            <a:ext cx="1099479" cy="230850"/>
          </a:xfrm>
          <a:prstGeom prst="rect">
            <a:avLst/>
          </a:prstGeom>
          <a:noFill/>
          <a:ln>
            <a:noFill/>
          </a:ln>
        </p:spPr>
      </p:pic>
      <p:sp>
        <p:nvSpPr>
          <p:cNvPr id="207" name="Google Shape;207;p8"/>
          <p:cNvSpPr txBox="1"/>
          <p:nvPr/>
        </p:nvSpPr>
        <p:spPr>
          <a:xfrm>
            <a:off x="252280" y="1450222"/>
            <a:ext cx="7510200" cy="3340200"/>
          </a:xfrm>
          <a:prstGeom prst="rect">
            <a:avLst/>
          </a:prstGeom>
          <a:noFill/>
          <a:ln>
            <a:noFill/>
          </a:ln>
        </p:spPr>
        <p:txBody>
          <a:bodyPr spcFirstLastPara="1" wrap="square" lIns="91425" tIns="45700" rIns="91425" bIns="45700" anchor="t" anchorCtr="0">
            <a:spAutoFit/>
          </a:bodyPr>
          <a:lstStyle/>
          <a:p>
            <a:pPr marL="457200" marR="0" lvl="0" indent="0" algn="l" rtl="0">
              <a:lnSpc>
                <a:spcPct val="115000"/>
              </a:lnSpc>
              <a:spcBef>
                <a:spcPts val="120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A tecnologia está a tornar-se cada vez mais importante na nossa vida quotidiana, incluindo a forma como pagamos as coisas.</a:t>
            </a:r>
            <a:endParaRPr/>
          </a:p>
          <a:p>
            <a:pPr marL="457200" marR="0" lvl="0" indent="0" algn="l" rtl="0">
              <a:lnSpc>
                <a:spcPct val="115000"/>
              </a:lnSpc>
              <a:spcBef>
                <a:spcPts val="120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A possibilidade de utilizar opções de pagamento digital pode proporcionar-lhe muitos benefícios e vantagens quando paga serviços online.</a:t>
            </a:r>
            <a:endParaRPr/>
          </a:p>
          <a:p>
            <a:pPr marL="457200" marR="0" lvl="0" indent="0" algn="l" rtl="0">
              <a:lnSpc>
                <a:spcPct val="115000"/>
              </a:lnSpc>
              <a:spcBef>
                <a:spcPts val="120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É importante aprender a utilizar estas opções para poder tirar o máximo partido do que a tecnologia tem para oferecer.</a:t>
            </a:r>
            <a:endParaRPr sz="2000" b="0" i="0" u="none" strike="noStrike" cap="none">
              <a:solidFill>
                <a:schemeClr val="dk1"/>
              </a:solidFill>
              <a:latin typeface="Calibri"/>
              <a:ea typeface="Calibri"/>
              <a:cs typeface="Calibri"/>
              <a:sym typeface="Calibri"/>
            </a:endParaRPr>
          </a:p>
          <a:p>
            <a:pPr marL="457200" marR="0" lvl="0" indent="0" algn="l" rtl="0">
              <a:lnSpc>
                <a:spcPct val="115000"/>
              </a:lnSpc>
              <a:spcBef>
                <a:spcPts val="1200"/>
              </a:spcBef>
              <a:spcAft>
                <a:spcPts val="120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pic>
        <p:nvPicPr>
          <p:cNvPr id="208" name="Google Shape;208;p8"/>
          <p:cNvPicPr preferRelativeResize="0"/>
          <p:nvPr/>
        </p:nvPicPr>
        <p:blipFill rotWithShape="1">
          <a:blip r:embed="rId7">
            <a:alphaModFix/>
          </a:blip>
          <a:srcRect/>
          <a:stretch/>
        </p:blipFill>
        <p:spPr>
          <a:xfrm>
            <a:off x="7303120" y="1738425"/>
            <a:ext cx="1688480" cy="1680770"/>
          </a:xfrm>
          <a:prstGeom prst="rect">
            <a:avLst/>
          </a:prstGeom>
          <a:noFill/>
          <a:ln>
            <a:noFill/>
          </a:ln>
        </p:spPr>
      </p:pic>
    </p:spTree>
  </p:cSld>
  <p:clrMapOvr>
    <a:masterClrMapping/>
  </p:clrMapOvr>
  <p:transition>
    <p:push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9"/>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5" name="Google Shape;215;p9"/>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2.1	Vantagens dos sistemas de e-pagamento</a:t>
            </a:r>
            <a:endParaRPr sz="2400">
              <a:solidFill>
                <a:schemeClr val="lt1"/>
              </a:solidFill>
            </a:endParaRPr>
          </a:p>
        </p:txBody>
      </p:sp>
      <p:sp>
        <p:nvSpPr>
          <p:cNvPr id="216" name="Google Shape;216;p9"/>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9</a:t>
            </a:r>
            <a:endParaRPr sz="1400" b="0" i="0" u="none" strike="noStrike" cap="none">
              <a:solidFill>
                <a:srgbClr val="000000"/>
              </a:solidFill>
              <a:latin typeface="Arial"/>
              <a:ea typeface="Arial"/>
              <a:cs typeface="Arial"/>
              <a:sym typeface="Arial"/>
            </a:endParaRPr>
          </a:p>
        </p:txBody>
      </p:sp>
      <p:pic>
        <p:nvPicPr>
          <p:cNvPr id="217" name="Google Shape;217;p9"/>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218" name="Google Shape;218;p9"/>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19" name="Google Shape;219;p9"/>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220" name="Google Shape;220;p9"/>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221" name="Google Shape;221;p9"/>
          <p:cNvSpPr txBox="1"/>
          <p:nvPr/>
        </p:nvSpPr>
        <p:spPr>
          <a:xfrm>
            <a:off x="1320304" y="1865915"/>
            <a:ext cx="6677648" cy="2308284"/>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3200"/>
              <a:buFont typeface="Arial"/>
              <a:buNone/>
            </a:pPr>
            <a:r>
              <a:rPr lang="en-US" sz="3200" b="1" i="0" u="none" strike="noStrike" cap="none">
                <a:solidFill>
                  <a:srgbClr val="000000"/>
                </a:solidFill>
                <a:latin typeface="Calibri"/>
                <a:ea typeface="Calibri"/>
                <a:cs typeface="Calibri"/>
                <a:sym typeface="Calibri"/>
              </a:rPr>
              <a:t>O que é que lhe vem à cabeça quando pensa nas vantagens dos sistemas de e-pagamento?</a:t>
            </a:r>
            <a:endParaRPr sz="3200" b="1" i="0" u="none" strike="noStrike" cap="none">
              <a:solidFill>
                <a:srgbClr val="000000"/>
              </a:solidFill>
              <a:latin typeface="Calibri"/>
              <a:ea typeface="Calibri"/>
              <a:cs typeface="Calibri"/>
              <a:sym typeface="Calibri"/>
            </a:endParaRPr>
          </a:p>
        </p:txBody>
      </p:sp>
      <p:pic>
        <p:nvPicPr>
          <p:cNvPr id="222" name="Google Shape;222;p9"/>
          <p:cNvPicPr preferRelativeResize="0"/>
          <p:nvPr/>
        </p:nvPicPr>
        <p:blipFill rotWithShape="1">
          <a:blip r:embed="rId6">
            <a:alphaModFix/>
          </a:blip>
          <a:srcRect/>
          <a:stretch/>
        </p:blipFill>
        <p:spPr>
          <a:xfrm>
            <a:off x="390412" y="201674"/>
            <a:ext cx="1099479" cy="230850"/>
          </a:xfrm>
          <a:prstGeom prst="rect">
            <a:avLst/>
          </a:prstGeom>
          <a:noFill/>
          <a:ln>
            <a:noFill/>
          </a:ln>
        </p:spPr>
      </p:pic>
    </p:spTree>
  </p:cSld>
  <p:clrMapOvr>
    <a:masterClrMapping/>
  </p:clrMapOvr>
  <p:transition>
    <p:push dir="r"/>
  </p:transition>
</p:sld>
</file>

<file path=ppt/theme/theme1.xml><?xml version="1.0" encoding="utf-8"?>
<a:theme xmlns:a="http://schemas.openxmlformats.org/drawingml/2006/main"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5242</Words>
  <Application>Microsoft Office PowerPoint</Application>
  <PresentationFormat>Προβολή στην οθόνη (16:9)</PresentationFormat>
  <Paragraphs>604</Paragraphs>
  <Slides>75</Slides>
  <Notes>75</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75</vt:i4>
      </vt:variant>
    </vt:vector>
  </HeadingPairs>
  <TitlesOfParts>
    <vt:vector size="80" baseType="lpstr">
      <vt:lpstr>Open Sans</vt:lpstr>
      <vt:lpstr>Play</vt:lpstr>
      <vt:lpstr>Arial</vt:lpstr>
      <vt:lpstr>Calibri</vt:lpstr>
      <vt:lpstr>Θέμα του Office</vt:lpstr>
      <vt:lpstr>O 101 do e-pagamento - Noções básicas para utilização quotidiana </vt:lpstr>
      <vt:lpstr>1.1      Introdução ao e-pagamento</vt:lpstr>
      <vt:lpstr>1.2 O e-pagamento na vida quotidiana</vt:lpstr>
      <vt:lpstr>Quem já utilizou o e-pagamento?</vt:lpstr>
      <vt:lpstr>1.3      Auto-avaliação</vt:lpstr>
      <vt:lpstr>Παρουσίαση του PowerPoint</vt:lpstr>
      <vt:lpstr>e-pagamento</vt:lpstr>
      <vt:lpstr>Porque é que o e-pagamento é relevante?</vt:lpstr>
      <vt:lpstr>2.1 Vantagens dos sistemas de e-pagamento</vt:lpstr>
      <vt:lpstr>2.1  Vantagens dos sistemas de e-pagamento</vt:lpstr>
      <vt:lpstr>2.1  Vantagens dos sistemas de e-pagamento</vt:lpstr>
      <vt:lpstr>2.1  Vantagens dos sistemas de e-pagamento</vt:lpstr>
      <vt:lpstr>2.1  Vantagens dos sistemas de e-pagamento</vt:lpstr>
      <vt:lpstr>2.2 Desvantagens dos sistemas de e-pagamento</vt:lpstr>
      <vt:lpstr>2.2 Desvantagens dos sistemas de e-pagamento</vt:lpstr>
      <vt:lpstr>2.2 Desvantagens dos sistemas de e-pagamento</vt:lpstr>
      <vt:lpstr>2.2 Desvantagens dos sistemas de e-pagamento</vt:lpstr>
      <vt:lpstr>2.2 Desvantagens dos sistemas de e-pagamento</vt:lpstr>
      <vt:lpstr>2.2     Resumo das vantagens e desvantagens</vt:lpstr>
      <vt:lpstr>2.2 Resumo das vantagens e desvantagens</vt:lpstr>
      <vt:lpstr>2.2 Resumo das vantagens e desvantagens</vt:lpstr>
      <vt:lpstr>2.2 Resumo das vantagens e desvantagens</vt:lpstr>
      <vt:lpstr>2.2 Resumo das vantagens e desvantagens</vt:lpstr>
      <vt:lpstr>2.2 Resumo das vantagens e desvantagens</vt:lpstr>
      <vt:lpstr>2.2 Resumo das vantagens e desvantagens</vt:lpstr>
      <vt:lpstr>2.2 Resumo das vantagens e desvantagens</vt:lpstr>
      <vt:lpstr>2.2 Resumo das vantagens e desvantagens</vt:lpstr>
      <vt:lpstr>Παρουσίαση του PowerPoint</vt:lpstr>
      <vt:lpstr>e-pagamento</vt:lpstr>
      <vt:lpstr>3.1      Quais são os serviços mais populares?</vt:lpstr>
      <vt:lpstr>3.1      Quais são os serviços mais populares? – Carteiras Digitais</vt:lpstr>
      <vt:lpstr>3.1   PayPal</vt:lpstr>
      <vt:lpstr>3.1   PayPal</vt:lpstr>
      <vt:lpstr>3.1   Apple Pay/ Wallet Apple</vt:lpstr>
      <vt:lpstr>3.1  O que é a NFC?</vt:lpstr>
      <vt:lpstr>3.1   Carteira Google </vt:lpstr>
      <vt:lpstr>3.1      Quais são os serviços mais populares?</vt:lpstr>
      <vt:lpstr>3.1 Quais são os serviços mais populares? - Online-Banking</vt:lpstr>
      <vt:lpstr>3.1 Quais são os serviços mais populares?</vt:lpstr>
      <vt:lpstr>3.1 Quais são os serviços mais populares?</vt:lpstr>
      <vt:lpstr>3.1 Quais são os serviços mais populares?</vt:lpstr>
      <vt:lpstr>3.1 Quais são os serviços mais populares?</vt:lpstr>
      <vt:lpstr>3.2      Qual é o sistema de pagamento ideal para mim?</vt:lpstr>
      <vt:lpstr>3.2 Qual é o sistema de pagamento ideal para mim?</vt:lpstr>
      <vt:lpstr>Παρουσίαση του PowerPoint</vt:lpstr>
      <vt:lpstr>e-pagamento</vt:lpstr>
      <vt:lpstr>4. Como é que sei que uma loja online é de confiança?</vt:lpstr>
      <vt:lpstr>4. Como é que sei que uma loja online é de confiança?</vt:lpstr>
      <vt:lpstr>4. Como é que sei que uma loja online é de confiança?</vt:lpstr>
      <vt:lpstr>4. Como é que sei que uma loja online é de confiança?</vt:lpstr>
      <vt:lpstr>4. Como é que sei que uma loja online é de confiança?</vt:lpstr>
      <vt:lpstr>Παρουσίαση του PowerPoint</vt:lpstr>
      <vt:lpstr>e-pagamento</vt:lpstr>
      <vt:lpstr>5.1 Como posso criar e utilizar uma conta PayPal?</vt:lpstr>
      <vt:lpstr>5.1 Como posso criar e utilizar uma conta PayPal?</vt:lpstr>
      <vt:lpstr>5.1 Como posso criar e utilizar uma conta PayPal?</vt:lpstr>
      <vt:lpstr>5.1 Como posso criar e utilizar uma conta PayPal?</vt:lpstr>
      <vt:lpstr>5.1 Como posso criar e utilizar uma conta PayPal?</vt:lpstr>
      <vt:lpstr>5.1 Como posso criar e utilizar uma conta PayPal?</vt:lpstr>
      <vt:lpstr>5.1 Como é que faço uma compra utilizando o PayPal?</vt:lpstr>
      <vt:lpstr>5.1 Exemplos para compra com PayPal</vt:lpstr>
      <vt:lpstr>5.1 Como posso configurar o Apple Pay?</vt:lpstr>
      <vt:lpstr>5.1 Como é que utilizo NFC com o Apple Pay?</vt:lpstr>
      <vt:lpstr>5.1      Como é que configuro a Google Wallet?</vt:lpstr>
      <vt:lpstr>5.1 Como é que configuro a Google Wallet?</vt:lpstr>
      <vt:lpstr>5.1 Definir ou alterar o seu método de pagamento predefinido</vt:lpstr>
      <vt:lpstr>5.1 Como posso pagar numa loja utilizando a Google Wallet?</vt:lpstr>
      <vt:lpstr>5.1 Como posso pagar numa loja utilizando a Google Wallet?</vt:lpstr>
      <vt:lpstr>5.1 Como posso pagar numa loja utilizando a Google Wallet?</vt:lpstr>
      <vt:lpstr>5.1 Como posso configurar a Banca Online?</vt:lpstr>
      <vt:lpstr>5.1 Como posso configurar a Banca Online?</vt:lpstr>
      <vt:lpstr>5.1 Como posso configurar a Banca Online?</vt:lpstr>
      <vt:lpstr>5.1 Como é que transfiro dinheiro utilizando a Banca Online?</vt:lpstr>
      <vt:lpstr>5.1 Como é que transfiro dinheiro utilizando a Banca Online?</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 101 do e-pagamento - Noções básicas para utilização quotidiana </dc:title>
  <cp:lastModifiedBy>Panagiotis Anastassopoulos</cp:lastModifiedBy>
  <cp:revision>2</cp:revision>
  <dcterms:modified xsi:type="dcterms:W3CDTF">2023-11-18T23:49:55Z</dcterms:modified>
</cp:coreProperties>
</file>