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stpilot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allet/answer/12059519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2040" y="1196027"/>
            <a:ext cx="4124573" cy="132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396" marR="0"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>
                <a:solidFill>
                  <a:srgbClr val="1F108C"/>
                </a:solidFill>
                <a:latin typeface="Calibri"/>
                <a:cs typeface="Calibri"/>
              </a:rPr>
              <a:t>Το</a:t>
            </a:r>
            <a:r>
              <a:rPr sz="2400" b="1" dirty="0">
                <a:solidFill>
                  <a:srgbClr val="1F108C"/>
                </a:solidFill>
                <a:latin typeface="Calibri"/>
                <a:cs typeface="Calibri"/>
              </a:rPr>
              <a:t> 101</a:t>
            </a:r>
            <a:r>
              <a:rPr lang="en-US" sz="2400" b="1" dirty="0">
                <a:solidFill>
                  <a:srgbClr val="1F108C"/>
                </a:solidFill>
                <a:latin typeface="Calibri"/>
                <a:cs typeface="Calibri"/>
              </a:rPr>
              <a:t> </a:t>
            </a:r>
            <a:r>
              <a:rPr lang="el-GR" sz="2400" b="1" dirty="0" err="1">
                <a:solidFill>
                  <a:srgbClr val="1F108C"/>
                </a:solidFill>
                <a:latin typeface="Calibri"/>
                <a:cs typeface="Calibri"/>
              </a:rPr>
              <a:t>έισαγωγικό</a:t>
            </a:r>
            <a:r>
              <a:rPr sz="2400" b="1" dirty="0">
                <a:solidFill>
                  <a:srgbClr val="1F108C"/>
                </a:solidFill>
                <a:latin typeface="Calibri"/>
                <a:cs typeface="Calibri"/>
              </a:rPr>
              <a:t> της ηλεκτρονικής πληρωμής -</a:t>
            </a:r>
          </a:p>
          <a:p>
            <a:pPr marL="0" marR="0" algn="ctr">
              <a:lnSpc>
                <a:spcPts val="2700"/>
              </a:lnSpc>
              <a:spcBef>
                <a:spcPts val="2226"/>
              </a:spcBef>
              <a:spcAft>
                <a:spcPts val="0"/>
              </a:spcAft>
            </a:pPr>
            <a:r>
              <a:rPr sz="2400" b="1" dirty="0">
                <a:solidFill>
                  <a:srgbClr val="1F108C"/>
                </a:solidFill>
                <a:latin typeface="Calibri"/>
                <a:cs typeface="Calibri"/>
              </a:rPr>
              <a:t>Βασικά για καθημερινή χρήση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23775" y="2543176"/>
            <a:ext cx="213734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Μάθημα 1.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20072" y="2955967"/>
            <a:ext cx="408888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Εισαγωγή ηλεκτρονικών πληρωμών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40152" y="3794167"/>
            <a:ext cx="2970977" cy="5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700" dirty="0">
                <a:solidFill>
                  <a:srgbClr val="00005F"/>
                </a:solidFill>
                <a:latin typeface="Calibri"/>
                <a:cs typeface="Calibri"/>
              </a:rPr>
              <a:t>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του Ευρωπαϊκού Εκτελεστικού Οργανισμού Εκπαίδευσης και Πολιτισμού (EACEA). Ούτε η Ευρωπαϊκή Ένωση ούτε ο EACEA μπορούν να θεωρηθούν υπεύθυνοι γι' αυτές.</a:t>
            </a:r>
            <a:endParaRPr sz="700" dirty="0">
              <a:solidFill>
                <a:srgbClr val="00005F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3678" y="4889653"/>
            <a:ext cx="2144312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1F108C"/>
                </a:solidFill>
                <a:latin typeface="Calibri"/>
                <a:cs typeface="Calibri"/>
              </a:rPr>
              <a:t>Αναπτύχθηκε από Wisamar | </a:t>
            </a:r>
            <a:r>
              <a:rPr sz="900" dirty="0">
                <a:solidFill>
                  <a:srgbClr val="1F108C"/>
                </a:solidFill>
                <a:latin typeface="Calibri"/>
                <a:cs typeface="Calibri"/>
              </a:rPr>
              <a:t>Jan, 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945" y="4914819"/>
            <a:ext cx="165427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sz="600" b="1" dirty="0">
                <a:solidFill>
                  <a:srgbClr val="1F108C"/>
                </a:solidFill>
                <a:latin typeface="Calibri"/>
                <a:cs typeface="Calibri"/>
              </a:rPr>
              <a:t>Αριθμός έργου: </a:t>
            </a:r>
            <a:r>
              <a:rPr sz="600" dirty="0">
                <a:solidFill>
                  <a:srgbClr val="1F108C"/>
                </a:solidFill>
                <a:latin typeface="Calibri"/>
                <a:cs typeface="Calibri"/>
              </a:rPr>
              <a:t>2021-1-IT02-KA220-ADU-000035139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53222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2.1 Πλεονεκτήματα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4" y="1517293"/>
            <a:ext cx="2585998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Είναι βολικά.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129154"/>
            <a:ext cx="7676193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Τα συστήματα ηλεκτρονικών πληρωμών είναι συχνά πιο βολικά από τις παραδοσιακές πληρωμές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επ</a:t>
            </a:r>
            <a:r>
              <a:rPr dirty="0" err="1">
                <a:solidFill>
                  <a:srgbClr val="000000"/>
                </a:solidFill>
                <a:latin typeface="Calibri"/>
                <a:cs typeface="Calibri"/>
              </a:rPr>
              <a:t>ειδή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επιτρέπουν στους χρήστες να πραγματοποιούν ή να λαμβάνουν πληρωμές γρήγορα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και εύκολα χωρίς να χρειάζεστε μετρητά ή επιταγές.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3527" y="3495572"/>
            <a:ext cx="7684248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Για παράδειγμα, με ένα ψηφιακό πορτοφόλι, οι χρήστες μπορούν να πραγματοποιούν αγορές ή να μεταφέρουν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000000"/>
                </a:solidFill>
                <a:latin typeface="Calibri"/>
                <a:cs typeface="Calibri"/>
              </a:rPr>
              <a:t>χρήμ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ατα απλά πατώντας 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dirty="0" err="1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τηλέφωνό τους ή χρησιμοποιώντας έναν κωδικό pin αντί να κουβαλάτε μαζί σας φυσικά χρήματα ή να συμπληρώνετε χαρτιά.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38820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2.1 Πλεονεκτήματα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4" y="1517293"/>
            <a:ext cx="2115489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Είν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αι γρήγορο.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502204"/>
            <a:ext cx="7671193" cy="1285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Τα συστήματα ηλεκτρονικών πληρωμών μπορούν να επεξεργάζονται τις συναλλαγές σχεδόν αμέσως, επιτρέποντας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στους χρήστες να πραγματοποιούν ή να λαμβάνουν πληρωμές γρήγορα και χωρίς καθυστέρηση.</a:t>
            </a:r>
          </a:p>
          <a:p>
            <a:pPr marL="0" marR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9036278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2.1 Πλεονεκτήματα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517293"/>
            <a:ext cx="5916727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Σας βοηθούν να έχετε πρόσβαση σε υπηρεσίες σε όλο τον κόσμο.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550693"/>
            <a:ext cx="7677928" cy="1080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Τα συστήματα ηλεκτρονικών πληρωμών επιτρέπουν τη διασυνοριακή μεταφορά χρημάτων χωρίς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να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χρειάζοντ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αι πραγματικ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ό συνάλλαγμα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, καθιστώντας απλούστερο για τους ανθρώπους να αγοράζουν από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εταιρείες στο εξωτερικό.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43733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2.1 Πλεονεκτήματα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4" y="1517293"/>
            <a:ext cx="5669218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Μειώνουν τους φυσικούς κινδύνους.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129154"/>
            <a:ext cx="7676193" cy="77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Τα συστήματα ηλεκτρονικών πληρωμών μπορεί να είναι πιο ασφαλή από τις παραδοσιακές πληρωμές, επειδή δεν χρειάζεται να ανησυχείτε για πλαστά χρήματα ή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να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σας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ληστ</a:t>
            </a:r>
            <a:r>
              <a:rPr lang="el-GR" sz="2000" dirty="0" err="1">
                <a:solidFill>
                  <a:srgbClr val="000000"/>
                </a:solidFill>
                <a:latin typeface="Calibri"/>
                <a:cs typeface="Calibri"/>
              </a:rPr>
              <a:t>έψουν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437330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2.2 Μειονεκτήματα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3648" y="2120075"/>
            <a:ext cx="6552728" cy="2467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Τι σας έρχεται στο μυαλό</a:t>
            </a:r>
            <a:r>
              <a:rPr lang="el-GR" sz="3200" b="1" dirty="0">
                <a:solidFill>
                  <a:srgbClr val="000000"/>
                </a:solidFill>
                <a:latin typeface="Calibri"/>
                <a:cs typeface="Calibri"/>
              </a:rPr>
              <a:t> όταν σκέφτεστε για πιθανά μειονεκτήματα των συστημάτων ηλεκτρονικών πληρωμών;</a:t>
            </a:r>
          </a:p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el-GR" sz="3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13044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2.2 Μειονεκτήματα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517293"/>
            <a:ext cx="4155388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Είστε εξαρτημένοι από την τεχνολογία.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3" y="2365348"/>
            <a:ext cx="7377558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Τα συστήματα ηλεκτρονικών πληρωμών βασίζονται στην τεχνολογία, γεγονός που τα καθιστά ευάλωτα σε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τεχνικές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 αποτυχίες ή διαταραχές. Για παράδειγμα, εάν ένα σύστημα ψηφιακού πορτοφολιού διακ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όψει τη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λειτουργί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α του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 (πχ από βλάβη διακομιστή)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, οι χρήστες ενδέχεται να μην μπορούν να έχουν πρόσβαση στ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ου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ς</a:t>
            </a:r>
            <a:r>
              <a:rPr lang="el-GR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λογ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αριασμούς 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τους 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ή να 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κάν</a:t>
            </a:r>
            <a:r>
              <a:rPr lang="el-GR"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ουν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 πληρωμές.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13044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2.2 Μειονεκτήματα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517293"/>
            <a:ext cx="7567587" cy="568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Πρέπει να έχετε τα κατάλληλα εργαλεία και γνώσεις για να χρησιμοποιήσετε τ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α συστήματα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ηλεκτρονικ</a:t>
            </a:r>
            <a:r>
              <a:rPr lang="el-GR" sz="2200" b="1" dirty="0" err="1">
                <a:solidFill>
                  <a:srgbClr val="000000"/>
                </a:solidFill>
                <a:latin typeface="Calibri"/>
                <a:cs typeface="Calibri"/>
              </a:rPr>
              <a:t>ών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 π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ληρωμ</a:t>
            </a:r>
            <a:r>
              <a:rPr lang="el-GR" sz="2200" b="1" dirty="0" err="1">
                <a:solidFill>
                  <a:srgbClr val="000000"/>
                </a:solidFill>
                <a:latin typeface="Calibri"/>
                <a:cs typeface="Calibri"/>
              </a:rPr>
              <a:t>ών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3" y="2625784"/>
            <a:ext cx="7377819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Τα συστήματα ηλεκτρονικών πληρωμών μπορεί να είναι δύσκολο να χρησιμοποιηθούν από άτομα που δεν έχουν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π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ρόσ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βαση σε ηλεκτρονικές συσκευές, όπως υπολογιστές ή smartphones. 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Αυτό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μπ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ορεί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 να αποκλείσει ορισμένα τμήματα του πληθυσμού από τη χρήση των ηλεκτρονικών πληρωμών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,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 γεγονός που μπορεί να περιορίσει την υιοθέτηση και τη χρησιμότητά τους.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742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13044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2.2 Μειονεκτήματα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813832"/>
            <a:ext cx="3093302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Συλλογή δεδομένων.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3" y="2645130"/>
            <a:ext cx="7377819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Κάθε φορά που χρησιμοποιείτε μια υπηρεσία ηλεκτρονικών πληρωμών δημιουργείτε δεδομένα. Είναι δύσκολο να παρακολουθείτε ποιες πληροφορίες συλλέγονται και χρησιμοποιούνται κατά τη χρήση των ηλεκτρονικών πληρωμών</a:t>
            </a:r>
            <a:r>
              <a:rPr lang="el-GR" dirty="0">
                <a:solidFill>
                  <a:srgbClr val="000000"/>
                </a:solidFill>
                <a:latin typeface="GBDOST+ArialMT"/>
                <a:cs typeface="GBDOST+ArialMT"/>
              </a:rPr>
              <a:t>.</a:t>
            </a:r>
            <a:endParaRPr sz="1800" dirty="0">
              <a:solidFill>
                <a:srgbClr val="000000"/>
              </a:solidFill>
              <a:latin typeface="GBDOST+ArialMT"/>
              <a:cs typeface="GBDOST+Arial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89226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2.2 Μειονεκτήματα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517293"/>
            <a:ext cx="4273853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Κίνδυνος παραβίασης της ασφάλειας και απάτης.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3" y="2561805"/>
            <a:ext cx="7377565" cy="129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Επειδή τα συστήματα ηλεκτρονικών πληρωμών συνεπάγονται τη μεταφορά ευαίσθητων χρηματοοικονομικών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π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ληροφορ</a:t>
            </a:r>
            <a:r>
              <a:rPr lang="el-GR" sz="1800" dirty="0">
                <a:solidFill>
                  <a:srgbClr val="000000"/>
                </a:solidFill>
                <a:latin typeface="GBDOST+ArialMT"/>
                <a:cs typeface="GBDOST+ArialMT"/>
              </a:rPr>
              <a:t>ιών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, αποτελούν συχνά στόχους για χάκερ και άλλους εγκληματίες του κυβερνοχώρου</a:t>
            </a:r>
            <a:r>
              <a:rPr lang="el-GR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π</a:t>
            </a:r>
            <a:r>
              <a:rPr sz="1800" dirty="0" err="1">
                <a:solidFill>
                  <a:srgbClr val="000000"/>
                </a:solidFill>
                <a:latin typeface="GBDOST+ArialMT"/>
                <a:cs typeface="GBDOST+ArialMT"/>
              </a:rPr>
              <a:t>ου</a:t>
            </a:r>
            <a:r>
              <a:rPr sz="1800" dirty="0">
                <a:solidFill>
                  <a:srgbClr val="000000"/>
                </a:solidFill>
                <a:latin typeface="GBDOST+ArialMT"/>
                <a:cs typeface="GBDOST+ArialMT"/>
              </a:rPr>
              <a:t> επιδιώκουν να κλέψουν ή να χρησιμοποιήσουν αυτές τις πληροφορίες για παράνομους σκοπούς.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13044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1640" y="2715766"/>
            <a:ext cx="6770813" cy="1647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l-GR" sz="3200" b="1" dirty="0">
                <a:solidFill>
                  <a:srgbClr val="000000"/>
                </a:solidFill>
                <a:latin typeface="Calibri"/>
                <a:cs typeface="Calibri"/>
              </a:rPr>
              <a:t>Ώρα για Κουίζ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: Ποια είναι τα πλεονεκτήματα ή</a:t>
            </a:r>
            <a:r>
              <a:rPr lang="el-GR" sz="3200" b="1" dirty="0">
                <a:solidFill>
                  <a:srgbClr val="000000"/>
                </a:solidFill>
                <a:latin typeface="Calibri"/>
                <a:cs typeface="Calibri"/>
              </a:rPr>
              <a:t> μειονεκτήματα πίσω από τις εικόνες;</a:t>
            </a:r>
          </a:p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164069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1.1 Εισαγωγή 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4" y="1517293"/>
            <a:ext cx="6101266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Τι είναι η ηλεκτρονική πληρωμή;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093493"/>
            <a:ext cx="7404857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Η ηλεκτρονική π</a:t>
            </a:r>
            <a:r>
              <a:rPr sz="2000" b="1" dirty="0" err="1">
                <a:solidFill>
                  <a:srgbClr val="000000"/>
                </a:solidFill>
                <a:latin typeface="Calibri"/>
                <a:cs typeface="Calibri"/>
              </a:rPr>
              <a:t>ληρωμή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σημ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αίνε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ι: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527" y="2703093"/>
            <a:ext cx="766961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Η ηλεκτρονική πληρωμή είναι μια συναλλαγή που πραγματοποιείται μέσω του διαδικτύου ή άλλων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ηλεκτρονικά μέσα αντί για μετρητά ή επιταγή.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73616" y="481808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437330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837" y="1641242"/>
            <a:ext cx="1891131" cy="98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Πλεονέκτημα: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Μπορείτε να αγοράσετε</a:t>
            </a:r>
          </a:p>
          <a:p>
            <a:pPr marL="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αγαθά σε παγκόσμιο επίπεδο.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31619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8962" y="1587487"/>
            <a:ext cx="7084339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Μειονέκτημα: Πρέπει να έχετε τα κατάλληλα εργαλεία και γνώσεις.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31619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837" y="1641242"/>
            <a:ext cx="1725447" cy="65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Πλεονέκτημα: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Είναι γρήγοροι.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74824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837" y="1641242"/>
            <a:ext cx="1989728" cy="1465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Μειονέκτημα:</a:t>
            </a:r>
          </a:p>
          <a:p>
            <a:pPr marL="0" marR="0" algn="ctr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Υπ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άρχει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 ο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κίνδυνος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παραβίασης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σφάλει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ας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53222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529" y="1641242"/>
            <a:ext cx="2592288" cy="1465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Πλεονέκτημα: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Διαγράφει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κίνδυνο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 πραγματικής ληστείας με σωματική βία.</a:t>
            </a:r>
            <a:endParaRPr sz="2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730808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601" y="1620617"/>
            <a:ext cx="7970004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Μειονέκτημα: Πολλά δεδομένα για εσάς παρακολουθούνται.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17218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553" y="1622082"/>
            <a:ext cx="2053796" cy="901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Μειονέκτημα: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Εξάρτηση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 την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τεχνολογί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α.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244189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2.2 Πλεονεκτήματα και μειονεκτήματα της </a:t>
            </a:r>
            <a:r>
              <a:rPr lang="el-GR" sz="2400" b="1" dirty="0" err="1">
                <a:solidFill>
                  <a:srgbClr val="FFFFFF"/>
                </a:solidFill>
                <a:latin typeface="Calibri"/>
                <a:cs typeface="Calibri"/>
              </a:rPr>
              <a:t>ηλ</a:t>
            </a:r>
            <a:r>
              <a:rPr lang="el-GR" sz="2400" b="1" dirty="0">
                <a:solidFill>
                  <a:srgbClr val="FFFFFF"/>
                </a:solidFill>
                <a:latin typeface="Calibri"/>
                <a:cs typeface="Calibri"/>
              </a:rPr>
              <a:t>. πληρωμής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7536" y="1636128"/>
            <a:ext cx="4539005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Πλεονέκτημα: Είναι πολύ βολικ</a:t>
            </a:r>
            <a:r>
              <a:rPr lang="el-GR" sz="2200" b="1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742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2124" y="323195"/>
            <a:ext cx="191740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Αριθμός έργου: 2021-1-DE02-KA220-VET-000030542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293" y="895579"/>
            <a:ext cx="4630795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1F108C"/>
                </a:solidFill>
                <a:latin typeface="TKKWCI+Play-Bold"/>
                <a:cs typeface="TKKWCI+Play-Bold"/>
              </a:rPr>
              <a:t>Σας ευχαριστώ!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7041" y="3714981"/>
            <a:ext cx="2378662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EA535"/>
                </a:solidFill>
                <a:latin typeface="Calibri"/>
                <a:cs typeface="Calibri"/>
              </a:rPr>
              <a:t>Ακολουθήστε μας στο Facebook!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9415" y="4845083"/>
            <a:ext cx="19136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000000"/>
                </a:solidFill>
                <a:latin typeface="Calibri"/>
                <a:cs typeface="Calibri"/>
              </a:rPr>
              <a:t>Αριθμός έργου: 2021-1-IT02-KA220-ADU-000035139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9447" y="1131590"/>
            <a:ext cx="221605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1F108C"/>
                </a:solidFill>
                <a:latin typeface="Calibri"/>
                <a:cs typeface="Calibri"/>
              </a:rPr>
              <a:t>ηλεκτρονική πληρωμή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1811" y="2283718"/>
            <a:ext cx="2473686" cy="75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8023" marR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Μάθημα 3.</a:t>
            </a:r>
          </a:p>
          <a:p>
            <a:pPr marL="0" marR="0" algn="r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Οι πιο δημοφιλείς υπηρεσίες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28184" y="3851229"/>
            <a:ext cx="2773680" cy="5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700" dirty="0">
                <a:solidFill>
                  <a:srgbClr val="00005F"/>
                </a:solidFill>
                <a:latin typeface="Calibri"/>
                <a:cs typeface="Calibri"/>
              </a:rPr>
              <a:t>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του Ευρωπαϊκού Εκτελεστικού Οργανισμού Εκπαίδευσης και Πολιτισμού (EACEA). Ούτε η Ευρωπαϊκή Ένωση ούτε ο EACEA μπορούν να θεωρηθούν υπεύθυνοι γι' αυτές.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9502" y="4889653"/>
            <a:ext cx="2215661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1F108C"/>
                </a:solidFill>
                <a:latin typeface="Calibri"/>
                <a:cs typeface="Calibri"/>
              </a:rPr>
              <a:t>Αναπτύχθηκε από Polygonal | </a:t>
            </a:r>
            <a:r>
              <a:rPr sz="900" dirty="0">
                <a:solidFill>
                  <a:srgbClr val="1F108C"/>
                </a:solidFill>
                <a:latin typeface="Calibri"/>
                <a:cs typeface="Calibri"/>
              </a:rPr>
              <a:t>Dec, 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944" y="4920081"/>
            <a:ext cx="165427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sz="600" b="1" dirty="0">
                <a:solidFill>
                  <a:srgbClr val="1F108C"/>
                </a:solidFill>
                <a:latin typeface="Calibri"/>
                <a:cs typeface="Calibri"/>
              </a:rPr>
              <a:t>Αριθμός έργου: </a:t>
            </a:r>
            <a:r>
              <a:rPr sz="600" dirty="0">
                <a:solidFill>
                  <a:srgbClr val="1F108C"/>
                </a:solidFill>
                <a:latin typeface="Calibri"/>
                <a:cs typeface="Calibri"/>
              </a:rPr>
              <a:t>2021-1-IT02-KA220-ADU-000035139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781214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1.2 Η ηλεκτρονική πληρωμή στην καθημερινή ζωή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201" y="1675346"/>
            <a:ext cx="5944189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Πώς μπορώ να χρησιμοποιήσω τις υπηρεσίες ηλεκτρονικών πληρωμών στην καθημερινή μου ζωή;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2777" y="2742829"/>
            <a:ext cx="5269383" cy="875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Μπορείτε να πληρώσετε τα εισιτήρια των συναυλιών online.</a:t>
            </a:r>
          </a:p>
          <a:p>
            <a:pPr marL="0" marR="0">
              <a:lnSpc>
                <a:spcPts val="2000"/>
              </a:lnSpc>
              <a:spcBef>
                <a:spcPts val="75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Μπορείτε να αγοράσετε ένα βιβλίο online.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2777" y="3913603"/>
            <a:ext cx="5528421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Μπορείτε να εξοφλήσετε το τιμολόγιο για την επισκευή αυτοκινήτου online.</a:t>
            </a:r>
          </a:p>
          <a:p>
            <a:pPr marL="0" marR="0">
              <a:lnSpc>
                <a:spcPts val="2000"/>
              </a:lnSpc>
              <a:spcBef>
                <a:spcPts val="7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Μπορείτε εύκολα να στείλετε χρήματα σε φίλους ή στην οικογένειά σας.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73616" y="481808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524109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608" y="1589848"/>
            <a:ext cx="1399607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Σύντομη εργασία: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55776" y="2197204"/>
            <a:ext cx="3751246" cy="1570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Calibri"/>
                <a:cs typeface="Calibri"/>
              </a:rPr>
              <a:t>- Ψάξτε στο διαδίκτυο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για τα πιο</a:t>
            </a:r>
          </a:p>
          <a:p>
            <a:pPr marL="34290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δημοφιλείς υπηρεσίες ηλεκτρονικών πληρωμών</a:t>
            </a:r>
          </a:p>
          <a:p>
            <a:pPr marL="0" marR="0">
              <a:lnSpc>
                <a:spcPts val="2457"/>
              </a:lnSpc>
              <a:spcBef>
                <a:spcPts val="98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Calibri"/>
                <a:cs typeface="Calibri"/>
              </a:rPr>
              <a:t>- Στη συνέχεια, συγκρίνετε τα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ευρήματά σας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7987" y="4503664"/>
            <a:ext cx="2726288" cy="3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- Χρόνος: 5-10 λεπτά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910828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 - Ψηφιακά πορτοφόλια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5" y="1517293"/>
            <a:ext cx="7290378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1. Ψηφιακά πορτοφόλια (Παράδειγμα: PayPal, Apple pay, Google Wallet)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1322" y="2305696"/>
            <a:ext cx="7620717" cy="80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ψηφιακό πορτοφόλι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, γνωστό και ως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ηλεκτρονικό πορτοφόλι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ή πορτοφόλι για κινητά, είναι μια ψηφιακή έκδοση ενός</a:t>
            </a:r>
          </a:p>
          <a:p>
            <a:pPr marL="0" marR="0">
              <a:lnSpc>
                <a:spcPts val="1600"/>
              </a:lnSpc>
              <a:spcBef>
                <a:spcPts val="60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φυσικό πορτοφόλι που επιτρέπει στους χρήστες να αποθηκεύουν, να διαχειρίζονται και να ξοδεύουν τα χρήματά τους ηλεκτρονικά.</a:t>
            </a:r>
          </a:p>
          <a:p>
            <a:pPr marL="0" marR="0">
              <a:lnSpc>
                <a:spcPts val="1600"/>
              </a:lnSpc>
              <a:spcBef>
                <a:spcPts val="60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Μερικά από τα πιο δημοφιλή ψηφιακά πορτοφόλια είναι το </a:t>
            </a:r>
            <a:r>
              <a:rPr sz="1600" b="1" spc="-17" dirty="0">
                <a:solidFill>
                  <a:srgbClr val="000000"/>
                </a:solidFill>
                <a:latin typeface="Calibri"/>
                <a:cs typeface="Calibri"/>
              </a:rPr>
              <a:t>PayPal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, το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Apple Pay και το Google Wallet.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5575" y="3848168"/>
            <a:ext cx="7524680" cy="945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Δημιουργείτε έναν λογαριασμό που συνδέεται με τον τραπεζικό σας λογαριασμό.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Όταν θέλετε να αγοράσετε κάτι, εισάγετε τα στοιχεία του λογαριασμού σας.</a:t>
            </a:r>
          </a:p>
          <a:p>
            <a:pPr marL="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ή χρησιμοποιήστε το δακτυλικό σας αποτύπωμα για να επιτρέψετε την πληρωμή.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742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1592764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PayPal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3800" y="1808231"/>
            <a:ext cx="7925351" cy="51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● Το PayPal διαφέρει λίγο από το Apple Pay και το Google Pay για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τους κάτωθι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λόγους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1239" y="2715766"/>
            <a:ext cx="7315951" cy="120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○ μπορείτε να μεταφέρετε χρήματα σε άτομα απευθείας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○ μπορείτε επίσης να το χρησιμοποιήσετε μέσω ενός προγράμματος περιήγησης όπως το Chrome ή το Edge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○ μπορείτε να το συνδέσετε με τον τραπεζικό σας λογαριασμό αντί της χρεωστικής ή πιστωτικής σας</a:t>
            </a:r>
          </a:p>
          <a:p>
            <a:pPr marL="3556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κάρτα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1592764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PayPal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275" y="1530791"/>
            <a:ext cx="7926694" cy="858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Ωστόσο, συνήθως δεν μπορείτε να πληρώσετε στα καταστήματα μέσω NFC.</a:t>
            </a:r>
          </a:p>
          <a:p>
            <a:pPr marL="349250" marR="0">
              <a:lnSpc>
                <a:spcPts val="1900"/>
              </a:lnSpc>
              <a:spcBef>
                <a:spcPts val="3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PayPal QR-Code ή χρησιμοποιήστε το Google Pay που πρέπει να συνδεθεί με το</a:t>
            </a:r>
          </a:p>
          <a:p>
            <a:pPr marL="349250" marR="0">
              <a:lnSpc>
                <a:spcPts val="1900"/>
              </a:lnSpc>
              <a:spcBef>
                <a:spcPts val="3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Λογαριασμός PayPal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275" y="2460982"/>
            <a:ext cx="675216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Για να μπορείτε να χρησιμοποιήσετε το PayPal, πρέπει να έχετε ρυθμίσει την ηλεκτρονική τραπεζική σας συναλλαγή.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11691" y="3142801"/>
            <a:ext cx="3920617" cy="247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Πρακτικές συμβουλές: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742" y="3397336"/>
            <a:ext cx="7992944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Το PayPal είναι πολύ βολικό για online πληρωμές επειδή είναι ευρέως αποδεκτό</a:t>
            </a:r>
          </a:p>
          <a:p>
            <a:pPr marL="0" marR="0">
              <a:lnSpc>
                <a:spcPts val="1900"/>
              </a:lnSpc>
              <a:spcBef>
                <a:spcPts val="37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Συχνά υπάρχει μια επιλογή που ονομάζεται "PayPal Express checkout" όπου μπορείτε να</a:t>
            </a:r>
          </a:p>
          <a:p>
            <a:pPr marL="349250" marR="0">
              <a:lnSpc>
                <a:spcPts val="1900"/>
              </a:lnSpc>
              <a:spcBef>
                <a:spcPts val="3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δεν χρειάζεται να εισάγετε τη διεύθυνσή σας, διότι το ηλεκτρονικό κατάστημα θα λάβει απλώς το</a:t>
            </a:r>
          </a:p>
          <a:p>
            <a:pPr marL="349250" marR="0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πληροφορίες από την PayPal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375" y="4812472"/>
            <a:ext cx="7196452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Σημείωση: Στην Ενότητα 5.1 θα μιλήσουμε για το πώς να δημιουργήσετε έναν λογαριασμό PayPal.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3787042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Apple Pay/Apple Wallet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2525" y="2176753"/>
            <a:ext cx="7453516" cy="286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Το πορτοφόλι της Apple είναι ένα ψηφιακό πορτοφόλι που μπορεί να χρησιμοποιηθεί αποκλειστικά στο apple</a:t>
            </a:r>
          </a:p>
          <a:p>
            <a:pPr marL="3556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συσκευές όπως το iPhone ή το Apple watch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Η υπηρεσία ονομάζεται Apple pay, η εφαρμογή στην οποία ρυθμίζετε το</a:t>
            </a:r>
          </a:p>
          <a:p>
            <a:pPr marL="3556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υπηρεσία ονομάζεται Apple Wallet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Μπορείτε να χρησιμοποιήσετε το Apple Pay μόνο αν συνδέσετε μια πιστωτική ή χρεωστική κάρτα με</a:t>
            </a:r>
          </a:p>
          <a:p>
            <a:pPr marL="3556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 Apple Wallet σας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Μπορεί να είναι πρακτικό στην καθημερινή ζωή για πληρωμές σε καταστήματα μέσω NFC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0815" y="4733814"/>
            <a:ext cx="7026423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Σημείωση: Στην ενότητα 5.1 θα μιλήσουμε για τον τρόπο εγκατάστασης του Apple Pay.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357509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Τι είναι το NFC;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011" y="1371821"/>
            <a:ext cx="3613378" cy="34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Το NFC = Near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Communication - είναι μια τεχνολογία στα νεότερα τηλέφωνα που, μεταξύ άλλων, σας επιτρέπει να πληρώνετε ανέπαφα. 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Είναι διαθέσιμη σε πολλά καταστήματα, όπως τα σούπερ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Calibri"/>
              </a:rPr>
              <a:t>μάρκετ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Μπορείτε να αναγνωρίσετε τη διαθεσιμότητα από ένα σήμα που μοιάζει με αυτό -&gt;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Σημείωση: Στην ενότητα 5.1 θα μιλήσουμε για τον τρόπο χρήσης του NFC.</a:t>
            </a:r>
            <a:endParaRPr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1389" y="3513855"/>
            <a:ext cx="267983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9820" y="4783300"/>
            <a:ext cx="8405521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Σημείωση: Στην ενότητα 5.1 θα μιλήσουμε για τον τρόπο χρήσης του NFC.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298760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Πορτοφόλι Google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093" y="1558551"/>
            <a:ext cx="7409422" cy="2503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Λειτουργεί βασικά όπως το Apple Pay/Apple Wallet - μόνο με τηλέφωνα που</a:t>
            </a:r>
          </a:p>
          <a:p>
            <a:pPr marL="3556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χρησιμοποιούν το λεγόμενο λειτουργικό σύστημα Android = κάθε τηλέφωνο που είναι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όχι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από την Apple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Η υπηρεσία ονομάζεται Google Pay, η εφαρμογή στην οποία ρυθμίζετε τ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ην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ηρεσί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 ονομάζεται Google Wallet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Μπορείτε να χρησιμοποιήσετε το Google Wallet μόνο αν συνδέσετε μια πιστωτική ή χρεωστική κάρτα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το Google Wallet σας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● Μπορεί να είναι πρακτικό στην καθημερινή ζωή για πληρωμές σε καταστήματα μέσω NFC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4273" y="4371950"/>
            <a:ext cx="7155454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Σημείωση: Στην ενότητα 5.1 θα μιλήσουμε για τον τρόπο δημιουργίας ενός Google Pay.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615595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4" y="1852573"/>
            <a:ext cx="3148937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2. Ηλεκτρονική τραπεζική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5" y="2523133"/>
            <a:ext cx="7470871" cy="113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Πρέπει να έχετε ενεργοποιήσει τον λογαριασμό σας για ηλεκτρονική τραπεζική. </a:t>
            </a:r>
            <a:r>
              <a:rPr sz="2200" dirty="0" err="1">
                <a:solidFill>
                  <a:srgbClr val="000000"/>
                </a:solidFill>
                <a:latin typeface="Calibri"/>
                <a:cs typeface="Calibri"/>
              </a:rPr>
              <a:t>Εσείς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μπ</a:t>
            </a:r>
            <a:r>
              <a:rPr sz="2200" dirty="0" err="1">
                <a:solidFill>
                  <a:srgbClr val="000000"/>
                </a:solidFill>
                <a:latin typeface="Calibri"/>
                <a:cs typeface="Calibri"/>
              </a:rPr>
              <a:t>ορείτε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να χρησιμοποιήσετε είτε την εφαρμογή είτε την ιστοσελίδα της τράπεζάς σας για να κάνετε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000000"/>
                </a:solidFill>
                <a:latin typeface="Calibri"/>
                <a:cs typeface="Calibri"/>
              </a:rPr>
              <a:t>συν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αλλαγές.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77182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 - Online-Banking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5" y="1517293"/>
            <a:ext cx="281169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Παράδειγμα οθόνης σύνδεσης: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673202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5" y="1517293"/>
            <a:ext cx="3093300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3. Πιστωτική κάρτα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5" y="1852573"/>
            <a:ext cx="7485640" cy="117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Μπορείτε να παραγγείλετε την πιστωτική κάρτα από την τράπεζά σας ή άλλους παρόχους.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Σας επιτρέπει να δανείζεστε χρήματα από τον εκδότη της κάρτας μέχρι ένα ορισμένο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000000"/>
                </a:solidFill>
                <a:latin typeface="Calibri"/>
                <a:cs typeface="Calibri"/>
              </a:rPr>
              <a:t>όριο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για την αγορά ειδών ή την ανάληψη μετρητών.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53222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srgbClr val="FFFFFF"/>
                </a:solidFill>
                <a:latin typeface="Calibri"/>
                <a:cs typeface="Calibri"/>
              </a:rPr>
              <a:t>Έχετε </a:t>
            </a:r>
            <a:r>
              <a:rPr sz="2000" b="1" dirty="0" err="1">
                <a:solidFill>
                  <a:srgbClr val="FFFFFF"/>
                </a:solidFill>
                <a:latin typeface="Calibri"/>
                <a:cs typeface="Calibri"/>
              </a:rPr>
              <a:t>χρησιμο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ποιήσει ηλεκτρονικές πληρωμές στο παρελθόν;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99231" y="1730731"/>
            <a:ext cx="57745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4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Έχω</a:t>
            </a:r>
            <a:endParaRPr sz="1400" b="1" dirty="0">
              <a:solidFill>
                <a:srgbClr val="000000"/>
              </a:solidFill>
              <a:latin typeface="PBUMGG+Arial-BoldMT"/>
              <a:cs typeface="PBUMGG+Arial-Bold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0549" y="1730731"/>
            <a:ext cx="2243710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Θα το ήθελα πολύ, αλλά έχω</a:t>
            </a:r>
          </a:p>
          <a:p>
            <a:pPr marL="622281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ανησυχίες.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7256" y="1730731"/>
            <a:ext cx="90271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 err="1">
                <a:solidFill>
                  <a:srgbClr val="000000"/>
                </a:solidFill>
                <a:latin typeface="PBUMGG+Arial-BoldMT"/>
                <a:cs typeface="PBUMGG+Arial-BoldMT"/>
              </a:rPr>
              <a:t>Δεν</a:t>
            </a:r>
            <a:r>
              <a:rPr sz="14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PBUMGG+Arial-BoldMT"/>
                <a:cs typeface="PBUMGG+Arial-BoldMT"/>
              </a:rPr>
              <a:t>έχ</a:t>
            </a:r>
            <a:r>
              <a:rPr lang="el-GR" sz="14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ω</a:t>
            </a:r>
            <a:endParaRPr sz="1400" b="1" dirty="0">
              <a:solidFill>
                <a:srgbClr val="000000"/>
              </a:solidFill>
              <a:latin typeface="PBUMGG+Arial-BoldMT"/>
              <a:cs typeface="PBUMGG+Arial-Bold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3616" y="481808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23607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4" y="1517293"/>
            <a:ext cx="3436969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4. Χρεωστική κάρτα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5" y="1852573"/>
            <a:ext cx="7277813" cy="945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Συνήθως η κάρτα που παίρνετε όταν ανοίγετε τραπεζικό λογαριασμό. 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Οι χ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ρεωστικ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endParaRPr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κάρτες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σας επιτρέπουν να ξοδεύετε χρήματα με την άντληση κεφαλαίων που έχ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ουν</a:t>
            </a:r>
            <a:endParaRPr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κατατεθεί στην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τρά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πεζά σας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και στο λογαριασμό σας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7250" y="4860668"/>
            <a:ext cx="360905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Δείχνει αν μια κάρτα υποστηρίζει πληρωμή χωρίς επαφή.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23607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5" y="1517293"/>
            <a:ext cx="7603917" cy="1214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5. Δωροκάρτες (παράδειγμα: Amazon, Netflix, Google Play, Steam)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Μπορείτε να προμηθευτείτε δωροκάρτες σε πολλά καταστήματα. Τις πληρώνετε και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χρησιμο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ποιείτε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για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να 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ληρώσ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ετε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αργότερα για υπηρεσίες ή αγαθά μέσω διαδικτύου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εισάγοντας έναν κωδικό που λαμβάνετε μαζί με τη δωροκάρτα.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172181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3.1 Ποιες είναι οι πιο δημοφιλείς υπηρεσίες;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5" y="1852573"/>
            <a:ext cx="7634858" cy="1445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Υπάρχουν πολλές άλλες υπηρεσίες που είναι δημοφιλείς σε όλη την Ευρώπη.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Είτε πρόκειται για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το amazon Pay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(ψηφιακό πορτοφόλι)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στην Κύπρο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  <a:cs typeface="Calibri"/>
              </a:rPr>
              <a:t>Girocard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(χρεωστική κάρτα) ή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sofort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(Online Banking)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στη Γερμανία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  <a:cs typeface="Calibri"/>
              </a:rPr>
              <a:t>Bancomat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 Pay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(χρεωστική κάρτα)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στην Ιταλία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. Μπορεί να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έχουν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δι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αφορετικές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ονόμ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ατα.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Αλλά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όλ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ες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λειτουργούν με παρόμοιο τρόπο.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740133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3.2 Ποιο σύστημα πληρωμών είναι το κατάλληλο για μένα;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54519" y="1491398"/>
            <a:ext cx="2577521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Σύντομη εργασία: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6032" y="1682004"/>
            <a:ext cx="3885492" cy="1269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- Σκεφτείτε </a:t>
            </a:r>
            <a:r>
              <a:rPr sz="1600" b="1" dirty="0" err="1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τυχές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όταν επιλέγετε 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μια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e-</a:t>
            </a:r>
            <a:r>
              <a:rPr sz="1600" spc="-10" dirty="0" err="1">
                <a:solidFill>
                  <a:srgbClr val="000000"/>
                </a:solidFill>
                <a:latin typeface="Calibri"/>
                <a:cs typeface="Calibri"/>
              </a:rPr>
              <a:t>μέθοδο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πληρωμής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2457"/>
              </a:lnSpc>
              <a:spcBef>
                <a:spcPts val="98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- Ρωτήστε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τον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εαυτό σας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θέλετε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ακριβώς να εξυπηρετήσετε</a:t>
            </a:r>
            <a:endParaRPr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528" y="3071431"/>
            <a:ext cx="4248472" cy="29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- Στη συνέχεια, συγκρίνετε τα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ευρήματά σας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54519" y="4465534"/>
            <a:ext cx="2726288" cy="3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- Χρόνος: 5-10 λεπτά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884149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3.2 Ποιο σύστημα πληρωμών είναι το κατάλληλο για μένα;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1894" y="1669520"/>
            <a:ext cx="6417657" cy="48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Θα πρέπει να λάβετε υπόψη τις ακόλουθες βασικές πτυχές όταν επιλέγετε μια ηλεκτρονική πληρωμή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σύστημα: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8488" y="2405875"/>
            <a:ext cx="1612001" cy="695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1. Αποδοχή:</a:t>
            </a:r>
          </a:p>
          <a:p>
            <a:pPr marL="0" marR="0">
              <a:lnSpc>
                <a:spcPts val="1600"/>
              </a:lnSpc>
              <a:spcBef>
                <a:spcPts val="2239"/>
              </a:spcBef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. Ευκολία: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6842" y="2395513"/>
            <a:ext cx="539769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ιλέξτε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μία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που είναι ευρέως αποδεκτ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για να έχετε ευελιξία.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89749" y="2792571"/>
            <a:ext cx="5397690" cy="413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Επιλέξτε το σύστημα πληρωμών που θεωρείτε ότι είναι το πι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ο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ροσιτό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εσά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ς για πιο άνετη χρήση.</a:t>
            </a:r>
            <a:endParaRPr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894" y="3320666"/>
            <a:ext cx="6773784" cy="413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. Τέλη και χρεώσεις: Συγκρίνετε τα τέλη και τις χρεώσεις των διαφόρων ηλεκτρονικών πληρωμών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και 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επι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λέξτε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το πιο αποδοτικό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γι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 τις ανάγκες σας.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8300" y="3902169"/>
            <a:ext cx="1213323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. Ασφάλεια: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51623" y="3885522"/>
            <a:ext cx="3960537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ιλέξτε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εκείνη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ου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θεωρείτ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πιο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α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σφ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αλ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ς.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2124" y="323195"/>
            <a:ext cx="191740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Αριθμός έργου: 2021-1-DE02-KA220-VET-000030542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013" y="450195"/>
            <a:ext cx="3982723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1F108C"/>
                </a:solidFill>
                <a:latin typeface="TKKWCI+Play-Bold"/>
                <a:cs typeface="TKKWCI+Play-Bold"/>
              </a:rPr>
              <a:t>Σας ευχαριστώ!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886" y="3435846"/>
            <a:ext cx="35089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EA535"/>
                </a:solidFill>
                <a:latin typeface="Calibri"/>
                <a:cs typeface="Calibri"/>
              </a:rPr>
              <a:t>Ακολουθήστε μας στο Facebook!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9415" y="4845083"/>
            <a:ext cx="19136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000000"/>
                </a:solidFill>
                <a:latin typeface="Calibri"/>
                <a:cs typeface="Calibri"/>
              </a:rPr>
              <a:t>Αριθμός έργου: 2021-1-IT02-KA220-ADU-000035139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96136" y="1272823"/>
            <a:ext cx="2799695" cy="92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1F108C"/>
                </a:solidFill>
                <a:latin typeface="Calibri"/>
                <a:cs typeface="Calibri"/>
              </a:rPr>
              <a:t>ηλεκτρονική πληρωμή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8064" y="2443748"/>
            <a:ext cx="3559029" cy="75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1085" marR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Μάθημα 4.</a:t>
            </a:r>
          </a:p>
          <a:p>
            <a:pPr marL="0" marR="0" algn="r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Πώς ξέρω ότι ένα ηλεκτρονικό κατάστημα είναι</a:t>
            </a:r>
            <a:r>
              <a:rPr lang="el-GR" sz="2000" b="1" dirty="0">
                <a:solidFill>
                  <a:srgbClr val="1F108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α</a:t>
            </a:r>
            <a:r>
              <a:rPr sz="2000" b="1" dirty="0" err="1">
                <a:solidFill>
                  <a:srgbClr val="1F108C"/>
                </a:solidFill>
                <a:latin typeface="Calibri"/>
                <a:cs typeface="Calibri"/>
              </a:rPr>
              <a:t>ξιό</a:t>
            </a: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πιστο;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0152" y="3502104"/>
            <a:ext cx="2970977" cy="5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700" dirty="0">
                <a:solidFill>
                  <a:srgbClr val="00005F"/>
                </a:solidFill>
                <a:latin typeface="Calibri"/>
                <a:cs typeface="Calibri"/>
              </a:rPr>
              <a:t>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του Ευρωπαϊκού Εκτελεστικού Οργανισμού Εκπαίδευσης και Πολιτισμού (EACEA). Ούτε η Ευρωπαϊκή Ένωση ούτε ο EACEA μπορούν να θεωρηθούν υπεύθυνοι γι' αυτές.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9502" y="4889653"/>
            <a:ext cx="2215661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1F108C"/>
                </a:solidFill>
                <a:latin typeface="Calibri"/>
                <a:cs typeface="Calibri"/>
              </a:rPr>
              <a:t>Αναπτύχθηκε από Polygonal | </a:t>
            </a:r>
            <a:r>
              <a:rPr sz="900" dirty="0">
                <a:solidFill>
                  <a:srgbClr val="1F108C"/>
                </a:solidFill>
                <a:latin typeface="Calibri"/>
                <a:cs typeface="Calibri"/>
              </a:rPr>
              <a:t>Dec, 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944" y="4920081"/>
            <a:ext cx="165427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sz="600" b="1" dirty="0">
                <a:solidFill>
                  <a:srgbClr val="1F108C"/>
                </a:solidFill>
                <a:latin typeface="Calibri"/>
                <a:cs typeface="Calibri"/>
              </a:rPr>
              <a:t>Αριθμός έργου: </a:t>
            </a:r>
            <a:r>
              <a:rPr sz="600" dirty="0">
                <a:solidFill>
                  <a:srgbClr val="1F108C"/>
                </a:solidFill>
                <a:latin typeface="Calibri"/>
                <a:cs typeface="Calibri"/>
              </a:rPr>
              <a:t>2021-1-IT02-KA220-ADU-000035139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3687" y="-3448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884149" cy="92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4. Πώς ξέρω ότι ένα ηλεκτρονικό κατάστημα είναι αξιόπιστο;</a:t>
            </a:r>
          </a:p>
          <a:p>
            <a:pPr marL="126700" marR="0">
              <a:lnSpc>
                <a:spcPts val="2200"/>
              </a:lnSpc>
              <a:spcBef>
                <a:spcPts val="2392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Συζήτηση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527" y="2093493"/>
            <a:ext cx="8436786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Πώς μπορείτε να βεβαιωθείτε ότι ένα ηλεκτρονικό κατάστημα είναι αξιόπιστο;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703093"/>
            <a:ext cx="8436786" cy="51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Κάντε μια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σύντομη συζήτηση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και στη συνέχεια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συγκρίνετε με τις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πληροφορίες στο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1" dirty="0" err="1">
                <a:solidFill>
                  <a:srgbClr val="000000"/>
                </a:solidFill>
                <a:latin typeface="Calibri"/>
                <a:cs typeface="Calibri"/>
              </a:rPr>
              <a:t>κόλουθες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 διαφάνειες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02816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4. Πώς ξέρω ότι ένα ηλεκτρονικό κατάστημα είναι αξιόπιστο;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4" y="1517293"/>
            <a:ext cx="5813233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Ελέγξτε τη φήμη των καταστημάτων.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093493"/>
            <a:ext cx="7676360" cy="159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Ένας από τους καλύτερους τρόπους για να διαπιστώσετε αν ένα ηλεκτρονικό κατάστημα είναι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ξιό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πιστο είναι να ελέγξετε τι λένε άλλοι άνθρωποι γι' αυτό. Μπορείτε να το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κάνετε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α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υτό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δι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αβάζοντας διαδικτυακές κριτικές και αξιολογήσεις από άλλους πελάτες και</a:t>
            </a:r>
          </a:p>
          <a:p>
            <a:pPr marL="0" marR="0" algn="just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ελέγχοντας τις αξιολογήσεις του καταστήματος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οργανισμούς όπως το </a:t>
            </a:r>
            <a:r>
              <a:rPr sz="2000" u="sng" dirty="0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Trustpilot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95615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4. Πώς ξέρω ότι ένα ηλεκτρονικό κατάστημα είναι αξιόπιστο;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517293"/>
            <a:ext cx="6605323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Εξετάστε τα μέτρα ασφαλείας του καταστήματος.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063293"/>
            <a:ext cx="767487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BDOST+ArialMT"/>
                <a:cs typeface="GBDOST+ArialMT"/>
              </a:rPr>
              <a:t>Ψάξτε για ενδείξεις ότι το κατάστημα χρησιμοποιεί κρυπτογράφηση και άλλα μέσα</a:t>
            </a:r>
            <a:r>
              <a:rPr lang="el-GR" sz="20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GBDOST+ArialMT"/>
                <a:cs typeface="GBDOST+ArialMT"/>
              </a:rPr>
              <a:t>γι</a:t>
            </a:r>
            <a:r>
              <a:rPr sz="2000" dirty="0">
                <a:solidFill>
                  <a:srgbClr val="000000"/>
                </a:solidFill>
                <a:latin typeface="GBDOST+ArialMT"/>
                <a:cs typeface="GBDOST+ArialMT"/>
              </a:rPr>
              <a:t>α την προστασία των πληροφοριών σας, όπως ένα εικονίδιο λουκέτου στη γραμμή διευθύνσεων του προγράμματος περιήγησης ιστού ή τη χρήση του HTTPS στ</a:t>
            </a:r>
            <a:r>
              <a:rPr lang="el-GR" sz="2000" dirty="0">
                <a:solidFill>
                  <a:srgbClr val="000000"/>
                </a:solidFill>
                <a:latin typeface="GBDOST+ArialMT"/>
                <a:cs typeface="GBDOST+ArialMT"/>
              </a:rPr>
              <a:t>η </a:t>
            </a:r>
            <a:r>
              <a:rPr sz="2000" dirty="0" err="1">
                <a:solidFill>
                  <a:srgbClr val="000000"/>
                </a:solidFill>
                <a:latin typeface="GBDOST+ArialMT"/>
                <a:cs typeface="GBDOST+ArialMT"/>
              </a:rPr>
              <a:t>δι</a:t>
            </a:r>
            <a:r>
              <a:rPr sz="2000" dirty="0">
                <a:solidFill>
                  <a:srgbClr val="000000"/>
                </a:solidFill>
                <a:latin typeface="GBDOST+ArialMT"/>
                <a:cs typeface="GBDOST+ArialMT"/>
              </a:rPr>
              <a:t>αδικτυακή διεύθυνση του καταστήματος.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3" y="908590"/>
            <a:ext cx="2975969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1.3 Αυτοαξιολόγηση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75" y="1660158"/>
            <a:ext cx="6622461" cy="51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Πόσα γνωρίζετε για τις ηλεκτρονικές πληρωμές και τις ηλεκτρονικές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lang="el-GR" sz="2000" dirty="0" err="1">
                <a:solidFill>
                  <a:srgbClr val="000000"/>
                </a:solidFill>
                <a:latin typeface="Calibri"/>
                <a:cs typeface="Calibri"/>
              </a:rPr>
              <a:t>εθόδους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πληρωμής;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0975" y="2577048"/>
            <a:ext cx="683848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Πόσο άνετα είστε με τη χρήση διαφόρων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μεθόδ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ων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975" y="3262848"/>
            <a:ext cx="4500213" cy="51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Αισθάνεστε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ασφάλεια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ότ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αν πληρώνετε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ηλεκτρονικά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0974" y="4292294"/>
            <a:ext cx="5957249" cy="56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Συμπληρώστε την αυτοαξιολόγηση για να μάθετε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πόσο σίγουροι είστε με αυτά τα εργαλεία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73565" y="481808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884149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4. Πώς ξέρω ότι ένα ηλεκτρονικό κατάστημα είναι αξιόπιστο;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517293"/>
            <a:ext cx="7541427" cy="568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Ερευνήστε τις πολιτικές επιστροφής και επιστροφής χρημάτων του καταστήματος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093493"/>
            <a:ext cx="7680210" cy="15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Πριν από την αγορά από ένα ηλεκτρονικό κατάστημα, είναι σημαντικό να ερευνήσετε τις πολιτικές επιστροφής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προϊόντων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και επιστροφής χρημάτων του καταστήματος. Ένα αξιόπιστο ηλεκτρονικό κατάστημα θα έχει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ξεκάθ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αρες και δίκαιες πολιτικές για την προστασία των δικαιωμάτων σας ως πελάτη, και θα είναι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δι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αφανείς σχετικά με αυτές τις πολιτικές πριν προβείτε σε αγορά.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02816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4. Πώς ξέρω ότι ένα ηλεκτρονικό κατάστημα είναι αξιόπιστο;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73" y="1517293"/>
            <a:ext cx="3028568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Αναζητήστε την πολιτική απορρήτου.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527" y="2093493"/>
            <a:ext cx="7676311" cy="15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Ένα αξιόπιστο ηλεκτρονικό κατάστημα θα έχει σαφώς διατυπωμένη πολιτική απορρήτου που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εξηγεί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π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ώς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συλλέγ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ει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, χρησιμοποιούν και προστατεύουν τα προσωπικά και οικονομικά σας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ληροφορίες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. Η πολιτική αυτή πρέπει να είναι εύκολα ευρετή και κατανοητή και να παρέχει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πληροφορίες που χρειάζεστε για να λάβετε μια τεκμηριωμένη απόφαση σχετικά με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αν θα ψωνίσετε από το ηλεκτρονικό κατάστημα.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2124" y="323195"/>
            <a:ext cx="191740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Αριθμός έργου: 2021-1-DE02-KA220-VET-000030542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536" y="746514"/>
            <a:ext cx="3982723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1F108C"/>
                </a:solidFill>
                <a:latin typeface="TKKWCI+Play-Bold"/>
                <a:cs typeface="TKKWCI+Play-Bold"/>
              </a:rPr>
              <a:t>Σας ευχαριστώ!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552" y="3508924"/>
            <a:ext cx="386901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EA535"/>
                </a:solidFill>
                <a:latin typeface="Calibri"/>
                <a:cs typeface="Calibri"/>
              </a:rPr>
              <a:t>Ακολουθήστε μας στο Facebook!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9415" y="4845083"/>
            <a:ext cx="19136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000000"/>
                </a:solidFill>
                <a:latin typeface="Calibri"/>
                <a:cs typeface="Calibri"/>
              </a:rPr>
              <a:t>Αριθμός έργου: 2021-1-IT02-KA220-ADU-000035139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6176" y="1356548"/>
            <a:ext cx="2584707" cy="92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1F108C"/>
                </a:solidFill>
                <a:latin typeface="Calibri"/>
                <a:cs typeface="Calibri"/>
              </a:rPr>
              <a:t>ηλεκτρονική πληρωμή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229" y="2427734"/>
            <a:ext cx="2400600" cy="51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Πώς μπορώ να χρησιμοποιήσω ... 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4168" y="3372956"/>
            <a:ext cx="2970977" cy="5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700" dirty="0">
                <a:solidFill>
                  <a:srgbClr val="00005F"/>
                </a:solidFill>
                <a:latin typeface="Calibri"/>
                <a:cs typeface="Calibri"/>
              </a:rPr>
              <a:t>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του Ευρωπαϊκού Εκτελεστικού Οργανισμού Εκπαίδευσης και Πολιτισμού (EACEA). Ούτε η Ευρωπαϊκή Ένωση ούτε ο EACEA μπορούν να θεωρηθούν υπεύθυνοι γι' αυτές.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9502" y="4889653"/>
            <a:ext cx="2215661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1F108C"/>
                </a:solidFill>
                <a:latin typeface="Calibri"/>
                <a:cs typeface="Calibri"/>
              </a:rPr>
              <a:t>Αναπτύχθηκε από Polygonal | </a:t>
            </a:r>
            <a:r>
              <a:rPr sz="900" dirty="0">
                <a:solidFill>
                  <a:srgbClr val="1F108C"/>
                </a:solidFill>
                <a:latin typeface="Calibri"/>
                <a:cs typeface="Calibri"/>
              </a:rPr>
              <a:t>Dec, 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944" y="4920081"/>
            <a:ext cx="165427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sz="600" b="1" dirty="0">
                <a:solidFill>
                  <a:srgbClr val="1F108C"/>
                </a:solidFill>
                <a:latin typeface="Calibri"/>
                <a:cs typeface="Calibri"/>
              </a:rPr>
              <a:t>Αριθμός έργου: </a:t>
            </a:r>
            <a:r>
              <a:rPr sz="600" dirty="0">
                <a:solidFill>
                  <a:srgbClr val="1F108C"/>
                </a:solidFill>
                <a:latin typeface="Calibri"/>
                <a:cs typeface="Calibri"/>
              </a:rPr>
              <a:t>2021-1-IT02-KA220-ADU-000035139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604229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δημιουργήσω και να χρησιμοποιήσω έναν λογαριασμό PayPal;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550" y="1628601"/>
            <a:ext cx="4759192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Πώς να ρυθμίσετε το PayPal στο τηλέφωνό σας.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879" y="2007119"/>
            <a:ext cx="7128792" cy="284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iPhone: Αν έχετε iPhone, μεταβείτε στο App Store</a:t>
            </a:r>
            <a:endParaRPr lang="el-GR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marR="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Αν δεν έχετε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iPhone: Πηγαίνετε στο Play Store.</a:t>
            </a:r>
          </a:p>
          <a:p>
            <a:pPr marL="342900" marR="0" indent="-34290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Κάντε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κλικ στην καρτέλα αναζήτησης και πληκτρολογήστε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"PayPal" και πατήστε "αναζήτηση".</a:t>
            </a:r>
          </a:p>
          <a:p>
            <a:pPr marL="342900" marR="0" indent="-34290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Στ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 αποτελέσματα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η εφαρμογή PayPal θα εμφανιστεί με ένα εικονίδιο που θα μοιάζει με αυτό</a:t>
            </a:r>
          </a:p>
          <a:p>
            <a:pPr marL="342900" marR="0" indent="-34290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Κάντε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κλικ στο αποτέλεσμα αναζήτησης PayPal</a:t>
            </a:r>
          </a:p>
          <a:p>
            <a:pPr marL="342900" marR="0" indent="-34290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Κάντε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κλικ στο "install"</a:t>
            </a:r>
          </a:p>
          <a:p>
            <a:pPr marL="342900" marR="0" indent="-34290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Μόλις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εγκατασταθεί, ανοίξτε το PayPal κάνοντας κλικ στο εικονίδιο της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εφ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αρμογής.</a:t>
            </a:r>
          </a:p>
          <a:p>
            <a:pPr marL="342900" marR="0" indent="-34290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Κάντε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κλικ στο "Εγγραφή" και συμπληρώστε όλες τις απαραίτητες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ληροφορίες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639725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δημιουργήσω και να χρησιμοποιήσω έναν λογαριασμό PayPal;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560" y="1587032"/>
            <a:ext cx="3058909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8. Προσθέστε τον αριθμό τηλεφώνου σας και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κάντε κλικ στο επόμενο: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9992" y="1628601"/>
            <a:ext cx="34747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9. Ρυθμίστε το προφίλ σας και κάντε κλικ στο επόμενο κουμπί: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244189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δημιουργήσω και να χρησιμοποιήσω έναν λογαριασμό PayPal;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528" y="1487395"/>
            <a:ext cx="345644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10. Τώρα προσθέστε τη διεύθυνσή σας και στη συνέχεια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συμφωνήστε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και δημιουργήστε λογαριασμό: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47691" y="1487395"/>
            <a:ext cx="3883981" cy="926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11. Μπορεί να σας ζητηθεί να συνδέσετε μια χρεωστική ή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ιστωτική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κάρτα - το οποίο μπορείτε να κάνετε ή να παραλείψετε: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316197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δημιουργήσω και να χρησιμοποιήσω έναν λογαριασμό PayPal;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560" y="1619406"/>
            <a:ext cx="3458087" cy="926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12. Τώρα θα σας ζητηθεί να συγχρονίσετε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 τις επαφές σας (προτείνουμε να το παραλείψετε):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9575" y="1833644"/>
            <a:ext cx="2650896" cy="172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13. Τώρα θα φτάσετε στ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ην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αρχική 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οθόνη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 Για να συνδέσετε έναν τραπεζικό λογαριασμό ή μια πιστωτική/χρεωστική κάρτα κάντε κλικ στο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388205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δημιουργήσω και να χρησιμοποιήσω έναν λογαριασμό PayPal;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560" y="1628601"/>
            <a:ext cx="3509022" cy="464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14. Κάνοντας κλικ στο εικονίδιο θα σας οδηγήσει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εδώ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89575" y="1628601"/>
            <a:ext cx="4507546" cy="167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15. Για να συνδέσετε έναν τραπεζικό λογαριασμό κάντε κλικ στο "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προσθήκη τράπεζας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κάρτες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" και στη συνέχεια "Τράπεζες".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 Στη συνέχεια, θα φτάσετε σε αυτή την οθόνη όπου πρέπει να εισαγάγετε το όνομα της τράπεζάς σας και επιλέξτε το: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58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884149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δημιουργήσω και να χρησιμοποιήσω έναν λογαριασμό PayPal;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89575" y="1622685"/>
            <a:ext cx="3977387" cy="2888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17. Η διαδικασία μετά από αυτό το βήμα μπορεί να διαφέρει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 από τράπεζα σε τράπεζα/χώρα σε χώρα. 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ιθανότατα θα σας ζητηθεί να εισαγάγετε ένα </a:t>
            </a:r>
            <a:r>
              <a:rPr lang="el-GR" sz="1800" dirty="0" err="1">
                <a:solidFill>
                  <a:srgbClr val="000000"/>
                </a:solidFill>
                <a:latin typeface="Calibri"/>
                <a:cs typeface="Calibri"/>
              </a:rPr>
              <a:t>Pin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 που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εστάλη στην τραπεζική σας εφαρμογή.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Μόλις έχετε το </a:t>
            </a:r>
            <a:r>
              <a:rPr lang="el-GR" sz="1800" dirty="0" err="1">
                <a:solidFill>
                  <a:srgbClr val="000000"/>
                </a:solidFill>
                <a:latin typeface="Calibri"/>
                <a:cs typeface="Calibri"/>
              </a:rPr>
              <a:t>PayPal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, θα ελέγξει με την τράπεζά σας εάν ο κωδικός είναι σωστός.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Αν είναι έτσι, θα προχωρήσει σε μία επισκόπηση όπου μπορείτε να επιλέξετε το λογαριασμό που θέλετε να συνδέσετε με τον λογαριασμό </a:t>
            </a:r>
            <a:r>
              <a:rPr lang="el-GR" sz="1800" dirty="0" err="1">
                <a:solidFill>
                  <a:srgbClr val="000000"/>
                </a:solidFill>
                <a:latin typeface="Calibri"/>
                <a:cs typeface="Calibri"/>
              </a:rPr>
              <a:t>PayPal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38" y="1593918"/>
            <a:ext cx="3034723" cy="926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16. Τώρα θα σας ζητηθεί να εισάγετε το 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δι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απιστευτήρια για τ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ον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ηλεκτρονικ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σας 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Calibri"/>
              </a:rPr>
              <a:t>λογαριασμό στην 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τρά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πεζα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2168" y="323195"/>
            <a:ext cx="19174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Αριθμός έργου: 2021-1-DE02-KA220-VET-000030542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336" y="895579"/>
            <a:ext cx="4198703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1F108C"/>
                </a:solidFill>
                <a:latin typeface="TKKWCI+Play-Bold"/>
                <a:cs typeface="TKKWCI+Play-Bold"/>
              </a:rPr>
              <a:t>Σας ευχαριστώ!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7041" y="3714981"/>
            <a:ext cx="2378662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EA535"/>
                </a:solidFill>
                <a:latin typeface="Calibri"/>
                <a:cs typeface="Calibri"/>
              </a:rPr>
              <a:t>Ακολουθήστε μας στο Facebook!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9359" y="4845083"/>
            <a:ext cx="19136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000000"/>
                </a:solidFill>
                <a:latin typeface="Calibri"/>
                <a:cs typeface="Calibri"/>
              </a:rPr>
              <a:t>Αριθμός έργου: 2021-1-IT02-KA220-ADU-000035139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7482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πραγματοποιήσω μια αγορά χρησιμοποιώντας το PayPal;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904" y="1592108"/>
            <a:ext cx="5623750" cy="835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1. Περιηγηθείτε στον ιστότοπο και βρείτε το προϊόν που θέλετε να αγοράσετε.</a:t>
            </a:r>
          </a:p>
          <a:p>
            <a:pPr marL="0" marR="0">
              <a:lnSpc>
                <a:spcPts val="1600"/>
              </a:lnSpc>
              <a:spcBef>
                <a:spcPts val="9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2. Προσθέστε το προϊόν στο καλάθι αγορών σας και προχωρήστε στο ταμείο.</a:t>
            </a:r>
          </a:p>
          <a:p>
            <a:pPr marL="0" marR="0">
              <a:lnSpc>
                <a:spcPts val="1600"/>
              </a:lnSpc>
              <a:spcBef>
                <a:spcPts val="9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3. Στη σελίδα πληρωμής, επιλέξτε το PayPal ως μέθοδο πληρωμής.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904" y="2552227"/>
            <a:ext cx="7474128" cy="19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 Θα μεταφερθείτε στον ιστότοπο της PayPal, όπου θα σας ζητηθεί να συνδεθείτε στ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ον λ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ογ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αριασμό PayPal.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6904" y="2871144"/>
            <a:ext cx="7637656" cy="3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5. Συνδεθείτε στο λογαριασμό σας στο PayPal και ελέγξτε τις λεπτομέρειες της πληρωμής, όπως το ποσό και τ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η 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διεύθυνση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αποστολής.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0065" y="3322463"/>
            <a:ext cx="4899342" cy="19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6. Επιβεβαιώστε την πληρωμή κάνοντας κλικ στο κουμπί "Πληρωμή".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0065" y="3642503"/>
            <a:ext cx="7584338" cy="3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7. Μόλις ολοκληρωθεί η επεξεργασία της πληρωμής, θα μεταφερθείτε πίσω στον ιστότοπο και θα λάβετε ένα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email επιβεβαίωσης από την PayPal που υποδεικνύει ότι η πληρωμή ήταν επιτυχής.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065" y="4234913"/>
            <a:ext cx="7545519" cy="476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Σημείωση: Τα ακριβή βήματα ενδέχεται να διαφέρουν ελαφρώς ανάλογα με τον ιστότοπο που χρησιμοποιείτε και τ</a:t>
            </a:r>
            <a:r>
              <a:rPr lang="el-GR" sz="1200" b="1" dirty="0" err="1">
                <a:solidFill>
                  <a:srgbClr val="000000"/>
                </a:solidFill>
                <a:latin typeface="Calibri"/>
                <a:cs typeface="Calibri"/>
              </a:rPr>
              <a:t>ις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600"/>
              </a:lnSpc>
              <a:spcBef>
                <a:spcPts val="60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συγκεκριμένες </a:t>
            </a:r>
            <a:r>
              <a:rPr sz="1200" b="1" dirty="0" err="1">
                <a:solidFill>
                  <a:srgbClr val="000000"/>
                </a:solidFill>
                <a:latin typeface="Calibri"/>
                <a:cs typeface="Calibri"/>
              </a:rPr>
              <a:t>ρυθμίσεις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200" b="1" dirty="0">
                <a:solidFill>
                  <a:srgbClr val="000000"/>
                </a:solidFill>
                <a:latin typeface="Calibri"/>
                <a:cs typeface="Calibri"/>
              </a:rPr>
              <a:t>του προσωπικού </a:t>
            </a:r>
            <a:r>
              <a:rPr sz="1200" b="1" dirty="0" err="1">
                <a:solidFill>
                  <a:srgbClr val="000000"/>
                </a:solidFill>
                <a:latin typeface="Calibri"/>
                <a:cs typeface="Calibri"/>
              </a:rPr>
              <a:t>λογ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αριασμού PayPal.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536344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Παραδείγματα αγοράς με PayPal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904" y="1592108"/>
            <a:ext cx="5429519" cy="19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1. Παράδειγμα για το πώς θα μπορούσαν να μοιάζουν οι πληρωμές με το PayPal: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6443989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ρυθμίσω το Apple Pay;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3904" y="1592108"/>
            <a:ext cx="4194070" cy="1169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1. Ανοίξτε την εφαρμογή Wallet - το εικονίδιο μοιάζει με αυτό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2. Στην εφαρμογή πορτοφόλι πατήστε το κουμπί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3. Πατήστε Χρεωστική ή Πιστωτική κάρτα για να προσθέσετε μια νέα κάρτα.</a:t>
            </a:r>
          </a:p>
          <a:p>
            <a:pPr marL="0" marR="0">
              <a:lnSpc>
                <a:spcPts val="1600"/>
              </a:lnSpc>
              <a:spcBef>
                <a:spcPts val="59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 Πατήστε Συνέχεια.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3904" y="2766681"/>
            <a:ext cx="4927466" cy="1297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5. Ακολουθήστε τα βήματα που εμφανίζονται στην οθόνη για να προσθέσετε μια νέα κάρτα.</a:t>
            </a:r>
          </a:p>
          <a:p>
            <a:pPr marL="0" marR="0">
              <a:lnSpc>
                <a:spcPts val="1600"/>
              </a:lnSpc>
              <a:spcBef>
                <a:spcPts val="60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6. Επαληθεύστε τα στοιχεία σας με την τράπεζα ή τον εκδότη της κάρτας σας.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Μπ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ορεί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να σας 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ζητηθεί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να δώσετε περισσότερες πληροφορίες ή να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κα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τε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βάσετε μια εφαρμογή πριν εγκρίνετε την κάρτα σας για χρήση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το Apple Pay.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3904" y="4199740"/>
            <a:ext cx="5191219" cy="3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7. Εάν έχετε ένα συνδεδεμένο Apple Watch, έχετε τη δυνατότητα να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ροσθέστε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επίσης την κάρτα στο ρολόι σας.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164069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χρησιμοποιήσω το NFC με το Apple Pay;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528" y="1543397"/>
            <a:ext cx="590465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Όπου βλέπετε αυτά τα σύμβολα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Apple Pay.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-1902153" y="1789678"/>
            <a:ext cx="4912546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200" b="1" dirty="0">
                <a:solidFill>
                  <a:srgbClr val="000000"/>
                </a:solidFill>
                <a:latin typeface="Calibri"/>
                <a:cs typeface="Calibri"/>
              </a:rPr>
              <a:t>Μπορείτε να πληρώσετε με το iPhone σας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6703" y="2115357"/>
            <a:ext cx="2134127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1. Για να χρησιμοποιήσετε την προεπιλεγμένη κάρτα σας: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0154" y="2964562"/>
            <a:ext cx="24317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458" y="2556249"/>
            <a:ext cx="4330843" cy="89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Εάν το iPhone σας διαθέτει Face ID, κάντε διπλό κλικ στο πλευρικό κουμπί.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Εάν σας ζητηθεί, πραγματοποιήστε έλεγχο ταυτότητας με Face ID ή πληκτρολογήστε τον κωδικό πρόσβασής σας.</a:t>
            </a:r>
            <a:r>
              <a:rPr lang="el-GR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dirty="0" err="1">
                <a:solidFill>
                  <a:srgbClr val="000000"/>
                </a:solidFill>
                <a:latin typeface="Calibri"/>
                <a:cs typeface="Calibri"/>
              </a:rPr>
              <a:t>γι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α να ανοίξετε το Apple Wallet.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0948" y="3489978"/>
            <a:ext cx="24317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2098" y="3489978"/>
            <a:ext cx="41099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Εάν το iPhone σας διαθέτει Touch ID, κάντε διπλό κλικ στο κουμπί Home.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528" y="3895398"/>
            <a:ext cx="5092366" cy="431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2. Για να χρησιμοποιήσετε μια άλλη κάρτα, πατήστε την προεπιλεγμένη κάρτα σας για να δείτε τις άλλες κάρτες σας.</a:t>
            </a:r>
          </a:p>
          <a:p>
            <a:pPr marL="31115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Πατήστε μια νέα κάρτα και πιστοποιήστε την ταυτότητά σας.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0948" y="4479847"/>
            <a:ext cx="7668125" cy="335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3. Κρατήστε το πάνω μέρος του iPhone σας κοντά στον αναγνώστη ανέπαφων </a:t>
            </a:r>
            <a:endParaRPr lang="el-GR" sz="13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 err="1">
                <a:solidFill>
                  <a:srgbClr val="000000"/>
                </a:solidFill>
                <a:latin typeface="Calibri"/>
                <a:cs typeface="Calibri"/>
              </a:rPr>
              <a:t>συν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αλλαγών μέχρι να γίνει και</a:t>
            </a:r>
            <a:r>
              <a:rPr lang="el-GR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dirty="0" err="1">
                <a:solidFill>
                  <a:srgbClr val="000000"/>
                </a:solidFill>
                <a:latin typeface="Calibri"/>
                <a:cs typeface="Calibri"/>
              </a:rPr>
              <a:t>εμφ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ανίζεται ένα σημάδι ελέγχου στην οθόνη.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493635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Πώς ρυθμίζω το Google Wallet;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306" y="1487079"/>
            <a:ext cx="7957445" cy="617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Σημαντικό: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Η εφαρμογή Google Pay είναι πλέον η εφαρμογή Google Wallet. Εάν έχετε ήδη την εφαρμογή Google Pay, δεν χρειάζεται να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να κατεβάσετε κάτι καινούργιο. Την επόμενη φορά που θα ανοίξετε την εφαρμογή Google Pay, μπορεί να εμφανιστεί ως Google Wallet ή θα </a:t>
            </a:r>
            <a:r>
              <a:rPr sz="1200" spc="15" dirty="0">
                <a:solidFill>
                  <a:srgbClr val="000000"/>
                </a:solidFill>
                <a:latin typeface="Times New Roman"/>
                <a:cs typeface="Times New Roman"/>
              </a:rPr>
              <a:t>σας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ζητηθεί να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μετ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αβείτε στο Play Store και ενημερώστε την εφαρμογή. Μετά την ενημέρωση, η εφαρμογή θα εμφανιστεί ως Google Wallet.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7188" y="2177745"/>
            <a:ext cx="7654938" cy="49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Πριν ξεκινήσετε: 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εβα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ιωθείτε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 ότι η έκδοση του Android σας είναι ενημερωμένη.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Διαφορετικά, μπορεί να μην λειτουργήσει.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5576" y="3390172"/>
            <a:ext cx="1944216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Πηγ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αίνετε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στο</a:t>
            </a:r>
            <a:endParaRPr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0402" y="3432920"/>
            <a:ext cx="1188553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-Αποθηκεύστε στο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0674" y="3859640"/>
            <a:ext cx="4622132" cy="784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. Πληκτρολογήστε "Google Wallet" στη γραμμή αναζήτησης και πατήστε την αναζήτηση.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2. Στη συνέχεια κάντε κλικ στο Google Wallet.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3. Στη συνέχεια, πατήστε το κουμπί "εγκατάσταση".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493635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Πώς ρυθμίζω το Google Wallet;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974" y="1524918"/>
            <a:ext cx="8009498" cy="495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5. Μόλις εγκατασταθεί το Google Wallet, ανοίξτε το.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6. Ακολουθήστε τις οδηγίες εγκατάστασης.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974" y="2095727"/>
            <a:ext cx="6818808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 </a:t>
            </a:r>
            <a:r>
              <a:rPr sz="1200" spc="-30" dirty="0">
                <a:solidFill>
                  <a:srgbClr val="000000"/>
                </a:solidFill>
                <a:latin typeface="Times New Roman"/>
                <a:cs typeface="Times New Roman"/>
              </a:rPr>
              <a:t>Εάν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είστε νέοι στο Google Wallet, σας ζητείται να προσθέσετε μια κάρτα την πρώτη φορά που ανοίγετε την εφαρμογή. Μπ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ορείτε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να χρησιμοποιήσετε την κάμερά σας για να σαρώσετε μια χρεωστική ή πιστωτική κάρτα ή να εισαγάγετε τα στοιχεία χειροκίνητα.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8663" y="2709680"/>
            <a:ext cx="819833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b. Εάν έχετε προσθέσει κάρτες, εισιτήρια ή πάσο στο πορτοφόλι σας, θα πρέπει να εμφανιστούν στο Google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Πορτοφόλι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8309" y="2943962"/>
            <a:ext cx="7527381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c.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Μπορεί να σας ζητηθεί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ρυθμίσετε ένα κλείδωμα οθόνης στη</a:t>
            </a:r>
            <a:r>
              <a:rPr lang="el-GR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Calibri"/>
                <a:cs typeface="Calibri"/>
              </a:rPr>
              <a:t>συσκευή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σας Android.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4404" y="3147846"/>
            <a:ext cx="8513554" cy="534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7. Για να πραγματοποιήσετε ανέπαφες πληρωμές, βεβαιωθείτε ότι το τηλέφωνό σας διαθέτει:</a:t>
            </a:r>
          </a:p>
          <a:p>
            <a:pPr marL="0" marR="0">
              <a:lnSpc>
                <a:spcPts val="1800"/>
              </a:lnSpc>
              <a:spcBef>
                <a:spcPts val="68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 NFC,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0304" y="3694812"/>
            <a:ext cx="448110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 Το NFC είναι ενεργοποιημένο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1462" y="3930830"/>
            <a:ext cx="705487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 Το Google Pay έχει οριστεί ως προεπιλεγμένη εφαρμογή πληρωμής -&gt; οδηγίες στην επόμενη διαφάνεια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4274" y="327920"/>
            <a:ext cx="8820254" cy="1628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000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  <a:p>
            <a:pPr marL="0" marR="0">
              <a:lnSpc>
                <a:spcPts val="2569"/>
              </a:lnSpc>
              <a:spcBef>
                <a:spcPts val="339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</a:t>
            </a:r>
            <a:r>
              <a:rPr sz="2300" b="1" dirty="0">
                <a:solidFill>
                  <a:srgbClr val="FFFFFF"/>
                </a:solidFill>
                <a:latin typeface="PBUMGG+Arial-BoldMT"/>
                <a:cs typeface="PBUMGG+Arial-BoldMT"/>
              </a:rPr>
              <a:t>Ορίστε ή αλλάξτε την προεπιλεγμένη μέθοδο πληρωμής σας</a:t>
            </a:r>
            <a:endParaRPr lang="el-GR" sz="2300" b="1" dirty="0">
              <a:solidFill>
                <a:srgbClr val="FFFFFF"/>
              </a:solidFill>
              <a:latin typeface="PBUMGG+Arial-BoldMT"/>
              <a:cs typeface="PBUMGG+Arial-BoldMT"/>
            </a:endParaRPr>
          </a:p>
          <a:p>
            <a:pPr marL="0" marR="0">
              <a:lnSpc>
                <a:spcPts val="2569"/>
              </a:lnSpc>
              <a:spcBef>
                <a:spcPts val="3390"/>
              </a:spcBef>
              <a:spcAft>
                <a:spcPts val="0"/>
              </a:spcAft>
            </a:pPr>
            <a:r>
              <a:rPr sz="1700" b="1" dirty="0" err="1">
                <a:solidFill>
                  <a:srgbClr val="000000"/>
                </a:solidFill>
                <a:latin typeface="PBUMGG+Arial-BoldMT"/>
                <a:cs typeface="PBUMGG+Arial-BoldMT"/>
              </a:rPr>
              <a:t>Βρείτε</a:t>
            </a:r>
            <a:r>
              <a:rPr sz="17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 την προεπιλεγμένη μέθοδο πληρωμής σας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175" y="2046908"/>
            <a:ext cx="2828856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BDOST+ArialMT"/>
                <a:cs typeface="GBDOST+ArialMT"/>
              </a:rPr>
              <a:t>1. Ανοίξτε την εφαρμογή Google Wallet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7907" y="2261784"/>
            <a:ext cx="797169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+mj-lt"/>
                <a:cs typeface="GBDOST+ArialMT"/>
              </a:rPr>
              <a:t>2. Στο επάνω μέρος, στις μεθόδους πληρωμής σας, σύρετε το δάχτυλό σας από τη δεξιά άκρη της οθόνης προς τα α</a:t>
            </a:r>
            <a:r>
              <a:rPr sz="1100" dirty="0" err="1">
                <a:solidFill>
                  <a:srgbClr val="000000"/>
                </a:solidFill>
                <a:latin typeface="+mj-lt"/>
                <a:cs typeface="GBDOST+ArialMT"/>
              </a:rPr>
              <a:t>ριστερά</a:t>
            </a:r>
            <a:r>
              <a:rPr sz="1100" dirty="0">
                <a:solidFill>
                  <a:srgbClr val="000000"/>
                </a:solidFill>
                <a:latin typeface="+mj-lt"/>
                <a:cs typeface="GBDOST+ArialMT"/>
              </a:rPr>
              <a:t>.</a:t>
            </a:r>
            <a:r>
              <a:rPr lang="el-GR" sz="1100" dirty="0">
                <a:solidFill>
                  <a:srgbClr val="000000"/>
                </a:solidFill>
                <a:latin typeface="+mj-lt"/>
                <a:cs typeface="GBDOST+ArialMT"/>
              </a:rPr>
              <a:t> Μ</a:t>
            </a:r>
            <a:r>
              <a:rPr sz="1100" dirty="0" err="1">
                <a:solidFill>
                  <a:srgbClr val="000000"/>
                </a:solidFill>
                <a:latin typeface="+mj-lt"/>
                <a:cs typeface="GBDOST+ArialMT"/>
              </a:rPr>
              <a:t>έχρι</a:t>
            </a:r>
            <a:r>
              <a:rPr sz="1100" dirty="0">
                <a:solidFill>
                  <a:srgbClr val="000000"/>
                </a:solidFill>
                <a:latin typeface="+mj-lt"/>
                <a:cs typeface="GBDOST+ArialMT"/>
              </a:rPr>
              <a:t> να φτάσετε στο τελευταίο.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1916" y="2692165"/>
            <a:ext cx="41970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3. Πα</a:t>
            </a:r>
            <a:r>
              <a:rPr sz="1100" dirty="0" err="1">
                <a:solidFill>
                  <a:srgbClr val="000000"/>
                </a:solidFill>
                <a:latin typeface="GBDOST+ArialMT"/>
                <a:cs typeface="GBDOST+ArialMT"/>
              </a:rPr>
              <a:t>τήστε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 Επ</a:t>
            </a:r>
            <a:r>
              <a:rPr sz="1100" dirty="0" err="1">
                <a:solidFill>
                  <a:srgbClr val="000000"/>
                </a:solidFill>
                <a:latin typeface="GBDOST+ArialMT"/>
                <a:cs typeface="GBDOST+ArialMT"/>
              </a:rPr>
              <a:t>εξεργ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ασία</a:t>
            </a:r>
            <a:r>
              <a:rPr lang="en-US" sz="11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σειράς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1116" y="2659063"/>
            <a:ext cx="191213" cy="194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0155" y="2887866"/>
            <a:ext cx="578118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4. Η προεπιλεγμένη μέθοδος έχει σύμβολο ανέπαφων</a:t>
            </a:r>
            <a:r>
              <a:rPr lang="en-US" sz="11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συναλλαγών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10705" y="2851849"/>
            <a:ext cx="191213" cy="194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064" y="3232478"/>
            <a:ext cx="747731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Αλλαγή της προεπιλεγμένης μεθόδου πληρωμής σας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1027" y="3639208"/>
            <a:ext cx="313162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1. Ανοίξτε την </a:t>
            </a:r>
            <a:r>
              <a:rPr sz="1100" dirty="0" err="1">
                <a:solidFill>
                  <a:srgbClr val="000000"/>
                </a:solidFill>
                <a:latin typeface="GBDOST+ArialMT"/>
                <a:cs typeface="GBDOST+ArialMT"/>
              </a:rPr>
              <a:t>εφ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αρμογή Google</a:t>
            </a:r>
            <a:r>
              <a:rPr lang="en-US" sz="11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Wallet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91225" y="3666593"/>
            <a:ext cx="191213" cy="194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7814" y="3859379"/>
            <a:ext cx="85061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8"/>
              </a:lnSpc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2. Στο επάνω μέρος, στην κάρτα σας, σύρετε από τη δεξιά άκρη της οθόνης μέχρι να βρείτε την κάρτα που θέλετε να</a:t>
            </a:r>
            <a:r>
              <a:rPr lang="en-US" sz="11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χρησιμοποιήσετε ως</a:t>
            </a:r>
            <a:r>
              <a:rPr lang="en-US" sz="11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lang="el-GR" sz="1100" dirty="0">
                <a:solidFill>
                  <a:srgbClr val="000000"/>
                </a:solidFill>
                <a:latin typeface="GBDOST+ArialMT"/>
                <a:cs typeface="GBDOST+ArialMT"/>
              </a:rPr>
              <a:t>την προεπιλογή σας.</a:t>
            </a:r>
          </a:p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endParaRPr sz="1100" dirty="0">
              <a:solidFill>
                <a:srgbClr val="000000"/>
              </a:solidFill>
              <a:latin typeface="GBDOST+ArialMT"/>
              <a:cs typeface="GBDOST+Arial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814" y="4244950"/>
            <a:ext cx="1273380" cy="194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3. Πατήστε την κάρτα.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7814" y="4437736"/>
            <a:ext cx="4004388" cy="194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4. Στο κάτω μέρος, πατήστε </a:t>
            </a:r>
            <a:r>
              <a:rPr sz="11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Λεπτομέρειες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&gt; </a:t>
            </a:r>
            <a:r>
              <a:rPr sz="11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Κάντε προεπιλογή για την πατήστε για να πληρώσετε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66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532221" cy="28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πληρώσω σε ένα κατάστημα χρησιμοποιώντας το Google Wallet;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904" y="1620637"/>
            <a:ext cx="2875709" cy="61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Όπου βλέπετε αυτά τα σύμβολα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, μπορείτε να πληρώσετε με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Πορτοφόλι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Google.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8159" y="2301340"/>
            <a:ext cx="4975216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Βήμα 1: Ξυπνήστε &amp; ξεκλειδώστε το</a:t>
            </a:r>
            <a:r>
              <a:rPr lang="el-GR" sz="1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Calibri"/>
                <a:cs typeface="Calibri"/>
              </a:rPr>
              <a:t>τηλέφωνό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 σας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159" y="2640989"/>
            <a:ext cx="6469479" cy="507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Ενεργοποιήστε την οθόνη σας και, στη συνέχεια, ξεκλειδώστε το τηλέφωνό σας. Δεν χρειάζεται να ανοίξετε την εφαρμογή Google Wallet.</a:t>
            </a:r>
          </a:p>
          <a:p>
            <a:pPr marL="0" marR="0">
              <a:lnSpc>
                <a:spcPts val="1300"/>
              </a:lnSpc>
              <a:spcBef>
                <a:spcPts val="1094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Calibri"/>
                <a:cs typeface="Calibri"/>
              </a:rPr>
              <a:t>Συμβουλή: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Στις περισσότερες χώρες ή περιοχές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, οι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μικρότερες συναλλαγές δεν απαιτούν να ξεκλειδώσετε το τηλέφωνό σας.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3265" y="3554996"/>
            <a:ext cx="6690538" cy="377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Βήμα 2: Κρατήστε το πίσω μέρος του τηλεφώνου σας κοντά στον αναγνώστη πληρωμών για μερικά δευτερόλεπτα.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6709" y="4113212"/>
            <a:ext cx="6636899" cy="167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Όταν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ολοκληρώσετε την πληρωμή, εμφανίζεται ένα μπλε σημάδι</a:t>
            </a:r>
            <a:r>
              <a:rPr lang="el-GR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dirty="0" err="1">
                <a:solidFill>
                  <a:srgbClr val="000000"/>
                </a:solidFill>
                <a:latin typeface="Calibri"/>
                <a:cs typeface="Calibri"/>
              </a:rPr>
              <a:t>ελέγχου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 στην οθόνη.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130447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πληρώσω σε ένα κατάστημα χρησιμοποιώντας το Google Wallet;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824" y="1521799"/>
            <a:ext cx="457924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Αντιμετώπιση προβλημάτων: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8824" y="1835825"/>
            <a:ext cx="6883496" cy="19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Εάν το σημάδι </a:t>
            </a:r>
            <a:r>
              <a:rPr sz="1500" b="1" dirty="0" err="1">
                <a:solidFill>
                  <a:srgbClr val="000000"/>
                </a:solidFill>
                <a:latin typeface="Calibri"/>
                <a:cs typeface="Calibri"/>
              </a:rPr>
              <a:t>ελέγχου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b="1" dirty="0" err="1">
                <a:solidFill>
                  <a:srgbClr val="000000"/>
                </a:solidFill>
                <a:latin typeface="Calibri"/>
                <a:cs typeface="Calibri"/>
              </a:rPr>
              <a:t>δεν</a:t>
            </a:r>
            <a:r>
              <a:rPr lang="el-GR" sz="1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b="1" dirty="0" err="1">
                <a:solidFill>
                  <a:srgbClr val="000000"/>
                </a:solidFill>
                <a:latin typeface="Calibri"/>
                <a:cs typeface="Calibri"/>
              </a:rPr>
              <a:t>εμφ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ανίζεται στην οθόνη σας: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671" y="2196752"/>
            <a:ext cx="22910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GBDOST+ArialMT"/>
                <a:cs typeface="GBDOST+ArialMT"/>
              </a:rPr>
              <a:t>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1771" y="2178372"/>
            <a:ext cx="7433956" cy="36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Προσπαθήστε να κρατάτε το τηλέφωνό σας με διαφορετικό τρόπο. Η κεραία NFC μπορεί να βρίσκεται κοντά στο πάνω ή στο κάτω μέρος τ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ης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συσκευή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ς σας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671" y="2632920"/>
            <a:ext cx="229108" cy="425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GBDOST+ArialMT"/>
                <a:cs typeface="GBDOST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81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GBDOST+ArialMT"/>
                <a:cs typeface="GBDOST+ArialMT"/>
              </a:rPr>
              <a:t>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1771" y="2614540"/>
            <a:ext cx="5870469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Κρατήστε το τηλέφωνό σας πιο κοντά στην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συσκευή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 ανάγνωσης πληρωμών.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1771" y="2886217"/>
            <a:ext cx="7958701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Κρατήστε το τηλέφωνό σας στην συσκευή ανάγνωσης πληρωμών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γι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α μερικά επιπλέον δευτερόλεπτα.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823" y="3192083"/>
            <a:ext cx="8065897" cy="19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Αν υπάρχει ένα σημάδι ελέγχου, αλλά ο ταμίας λέει ότι η πληρωμή δεν</a:t>
            </a:r>
            <a:r>
              <a:rPr lang="el-GR" sz="1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b="1" dirty="0" err="1">
                <a:solidFill>
                  <a:srgbClr val="000000"/>
                </a:solidFill>
                <a:latin typeface="Calibri"/>
                <a:cs typeface="Calibri"/>
              </a:rPr>
              <a:t>λειτούργησε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3426" y="3667908"/>
            <a:ext cx="229108" cy="425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GBDOST+ArialMT"/>
                <a:cs typeface="GBDOST+ArialMT"/>
              </a:rPr>
              <a:t>●</a:t>
            </a:r>
          </a:p>
          <a:p>
            <a:pPr marL="0" marR="0">
              <a:lnSpc>
                <a:spcPts val="1117"/>
              </a:lnSpc>
              <a:spcBef>
                <a:spcPts val="81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GBDOST+ArialMT"/>
                <a:cs typeface="GBDOST+ArialMT"/>
              </a:rPr>
              <a:t>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5526" y="3649527"/>
            <a:ext cx="6412778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Ελέγξτε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ξανά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 ότι το κατάστημα δέχεται πληρωμές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μέσω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 κινητού.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5208" y="3898436"/>
            <a:ext cx="6998333" cy="36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Επικοινωνήστε με την τράπεζά σας. Μπορεί να υπάρχει κάποιο πρόβλημα με την κάρτα σας και η τράπεζά σας να έχει απορρίψει την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συν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αλλαγή. Εάν η συναλλαγή απορριφθεί</a:t>
            </a:r>
            <a:r>
              <a:rPr sz="1400" spc="-33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δεν χρεώνεστε.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68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748245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πληρώσω σε ένα κατάστημα χρησιμοποιώντας το Google Wallet;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904" y="1620637"/>
            <a:ext cx="2875709" cy="61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Όπου βλέπετε αυτά τα σύμβολα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, μπορείτε να πληρώσετε με </a:t>
            </a:r>
            <a:r>
              <a:rPr sz="1600" dirty="0" err="1">
                <a:solidFill>
                  <a:srgbClr val="000000"/>
                </a:solidFill>
                <a:latin typeface="Calibri"/>
                <a:cs typeface="Calibri"/>
              </a:rPr>
              <a:t>Πορτοφόλι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Google.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6904" y="2314944"/>
            <a:ext cx="814356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Βήμα 3: Εάν σας ζητηθεί, ακολουθήστε τις οδηγίες που</a:t>
            </a:r>
            <a:r>
              <a:rPr lang="el-GR" sz="13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 </a:t>
            </a:r>
            <a:r>
              <a:rPr sz="1300" b="1" dirty="0" err="1">
                <a:solidFill>
                  <a:srgbClr val="000000"/>
                </a:solidFill>
                <a:latin typeface="PBUMGG+Arial-BoldMT"/>
                <a:cs typeface="PBUMGG+Arial-BoldMT"/>
              </a:rPr>
              <a:t>εμφ</a:t>
            </a:r>
            <a:r>
              <a:rPr sz="13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ανίζονται στην οθόνη.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6904" y="2659314"/>
            <a:ext cx="73514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Ορισμένα καταστήματα ζητούν PIN ή υπογραφή. Εάν σας ζητηθεί, ακολουθήστε τα β</a:t>
            </a:r>
            <a:r>
              <a:rPr sz="1100" dirty="0" err="1">
                <a:solidFill>
                  <a:srgbClr val="000000"/>
                </a:solidFill>
                <a:latin typeface="GBDOST+ArialMT"/>
                <a:cs typeface="GBDOST+ArialMT"/>
              </a:rPr>
              <a:t>ήμ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ατα που</a:t>
            </a:r>
            <a:r>
              <a:rPr lang="el-GR" sz="11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GBDOST+ArialMT"/>
                <a:cs typeface="GBDOST+ArialMT"/>
              </a:rPr>
              <a:t>εμφ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ανίζονται στην οθόνη.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8354" y="3130483"/>
            <a:ext cx="236779" cy="579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●</a:t>
            </a:r>
          </a:p>
          <a:p>
            <a:pPr marL="0" marR="0">
              <a:lnSpc>
                <a:spcPts val="1228"/>
              </a:lnSpc>
              <a:spcBef>
                <a:spcPts val="18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6804" y="3130483"/>
            <a:ext cx="72815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Χρεωστικές κάρτες: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Πληκτρολογήστε το PIN που έχετε ορίσει με την τράπεζά σας. Αυτό το PIN είναι διαφορετικό από αυτό που χρησιμοποιείτε για να ξεκλειδώσετε τη</a:t>
            </a:r>
            <a:r>
              <a:rPr lang="el-GR" sz="1100" dirty="0">
                <a:solidFill>
                  <a:srgbClr val="000000"/>
                </a:solidFill>
                <a:latin typeface="GBDOST+ArialMT"/>
                <a:cs typeface="GBDOST+ArialMT"/>
              </a:rPr>
              <a:t>ν συσκευή σας.</a:t>
            </a:r>
            <a:endParaRPr sz="1100" dirty="0">
              <a:solidFill>
                <a:srgbClr val="000000"/>
              </a:solidFill>
              <a:latin typeface="GBDOST+ArialMT"/>
              <a:cs typeface="GBDOST+Arial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6804" y="3516054"/>
            <a:ext cx="79456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PBUMGG+Arial-BoldMT"/>
                <a:cs typeface="PBUMGG+Arial-BoldMT"/>
              </a:rPr>
              <a:t>Πιστωτικές κάρτες: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Για μεγαλύτερες συναλλαγές, υπογράψτε την απόδειξη ή το πλαίσιο</a:t>
            </a:r>
            <a:r>
              <a:rPr lang="el-GR" sz="1100" dirty="0">
                <a:solidFill>
                  <a:srgbClr val="000000"/>
                </a:solidFill>
                <a:latin typeface="GBDOST+ArialMT"/>
                <a:cs typeface="GBDOST+ArialMT"/>
              </a:rPr>
              <a:t> 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υπ</a:t>
            </a:r>
            <a:r>
              <a:rPr sz="1100" dirty="0" err="1">
                <a:solidFill>
                  <a:srgbClr val="000000"/>
                </a:solidFill>
                <a:latin typeface="GBDOST+ArialMT"/>
                <a:cs typeface="GBDOST+ArialMT"/>
              </a:rPr>
              <a:t>ογρ</a:t>
            </a:r>
            <a:r>
              <a:rPr sz="1100" dirty="0">
                <a:solidFill>
                  <a:srgbClr val="000000"/>
                </a:solidFill>
                <a:latin typeface="GBDOST+ArialMT"/>
                <a:cs typeface="GBDOST+ArialMT"/>
              </a:rPr>
              <a:t>αφής στην οθόνη.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00192" y="1131590"/>
            <a:ext cx="2405023" cy="92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1F108C"/>
                </a:solidFill>
                <a:latin typeface="Calibri"/>
                <a:cs typeface="Calibri"/>
              </a:rPr>
              <a:t>ηλεκτρονική πληρωμή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0072" y="2313474"/>
            <a:ext cx="3566067" cy="51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609" marR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Μάθημα 2.</a:t>
            </a:r>
            <a:endParaRPr lang="el-GR" sz="2000" b="1" dirty="0">
              <a:solidFill>
                <a:srgbClr val="1F108C"/>
              </a:solidFill>
              <a:latin typeface="Calibri"/>
              <a:cs typeface="Calibri"/>
            </a:endParaRPr>
          </a:p>
          <a:p>
            <a:pPr marL="657609" marR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 err="1">
                <a:solidFill>
                  <a:srgbClr val="1F108C"/>
                </a:solidFill>
                <a:latin typeface="Calibri"/>
                <a:cs typeface="Calibri"/>
              </a:rPr>
              <a:t>Οφέλη</a:t>
            </a:r>
            <a:r>
              <a:rPr sz="2000" b="1" dirty="0">
                <a:solidFill>
                  <a:srgbClr val="1F108C"/>
                </a:solidFill>
                <a:latin typeface="Calibri"/>
                <a:cs typeface="Calibri"/>
              </a:rPr>
              <a:t> &amp; μειονεκτήματα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4168" y="3220775"/>
            <a:ext cx="3024336" cy="450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700" dirty="0">
                <a:solidFill>
                  <a:srgbClr val="00005F"/>
                </a:solidFill>
                <a:latin typeface="Calibri"/>
                <a:cs typeface="Calibri"/>
              </a:rPr>
              <a:t>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του Ευρωπαϊκού Εκτελεστικού Οργανισμού Εκπαίδευσης και Πολιτισμού (EACEA). Ούτε η Ευρωπαϊκή Ένωση ούτε ο EACEA μπορούν να θεωρηθούν υπεύθυνοι γι' αυτές.</a:t>
            </a:r>
            <a:endParaRPr sz="700" dirty="0">
              <a:solidFill>
                <a:srgbClr val="00005F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9502" y="4889653"/>
            <a:ext cx="2215661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1F108C"/>
                </a:solidFill>
                <a:latin typeface="Calibri"/>
                <a:cs typeface="Calibri"/>
              </a:rPr>
              <a:t>Αναπτύχθηκε από Polygonal | </a:t>
            </a:r>
            <a:r>
              <a:rPr sz="900" dirty="0">
                <a:solidFill>
                  <a:srgbClr val="1F108C"/>
                </a:solidFill>
                <a:latin typeface="Calibri"/>
                <a:cs typeface="Calibri"/>
              </a:rPr>
              <a:t>Dec, 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944" y="4920081"/>
            <a:ext cx="165427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sz="600" b="1" dirty="0">
                <a:solidFill>
                  <a:srgbClr val="1F108C"/>
                </a:solidFill>
                <a:latin typeface="Calibri"/>
                <a:cs typeface="Calibri"/>
              </a:rPr>
              <a:t>Αριθμός έργου: </a:t>
            </a:r>
            <a:r>
              <a:rPr sz="600" dirty="0">
                <a:solidFill>
                  <a:srgbClr val="1F108C"/>
                </a:solidFill>
                <a:latin typeface="Calibri"/>
                <a:cs typeface="Calibri"/>
              </a:rPr>
              <a:t>2021-1-IT02-KA220-ADU-000035139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5056138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Πώς ρυθμίζω το Online Banking;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275" y="1563638"/>
            <a:ext cx="1931684" cy="77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Πα</a:t>
            </a:r>
            <a:r>
              <a:rPr sz="2000" b="1" dirty="0" err="1">
                <a:solidFill>
                  <a:srgbClr val="000000"/>
                </a:solidFill>
                <a:latin typeface="Calibri"/>
                <a:cs typeface="Calibri"/>
              </a:rPr>
              <a:t>ράδειγμ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lang="el-GR" sz="2000" b="1" dirty="0">
                <a:solidFill>
                  <a:srgbClr val="000000"/>
                </a:solidFill>
                <a:latin typeface="Calibri"/>
                <a:cs typeface="Calibri"/>
              </a:rPr>
              <a:t> οθόνης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Calibri"/>
                <a:cs typeface="Calibri"/>
              </a:rPr>
              <a:t>σύνδεσης</a:t>
            </a:r>
            <a:r>
              <a:rPr lang="el-GR" sz="20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70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5056138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Πώς ρυθμίζω το Online Banking;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7554" y="1746870"/>
            <a:ext cx="7698582" cy="42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1. Εντοπίστε το τμήμα ηλεκτρονικής τραπεζικής στον ιστότοπο της τράπεζάς σας ή επισκεφθείτε το τοπικό σας κατάστημα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για να συζητήσετε τις επιλογές για τη δημιουργία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online banking 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λογαριασμού</a:t>
            </a:r>
            <a:endParaRPr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554" y="2392030"/>
            <a:ext cx="8094926" cy="646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2. Ακολουθήστε τις οδηγίες για να εγγραφείτε στην ηλεκτρονική τραπεζική, συνήθως παρέχοντας τα προσωπικά σας στοιχεία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με πληροφορίες, όπως το όνομα, τη διεύθυνση και τον αριθμό λογαριασμού σας.</a:t>
            </a:r>
          </a:p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554" y="3037190"/>
            <a:ext cx="7837168" cy="210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3. Μερικές φορές πρέπει να δημιουργήσετε μόνοι σας ένα όνομα χρήστη και έναν κωδικό πρόσβασης.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7554" y="3423270"/>
            <a:ext cx="7591100" cy="646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4. Επιβεβαιώστε την εγγραφή σας ακολουθώντας τυχόν πρόσθετες οδηγίες που παρέχονται από τ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ην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τρά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πεζα, όπως η επιβεβαίωση της διεύθυνσης ηλεκτρονικού ταχυδρομείου σας ή η απάντηση σε ερωτήσεις ασφαλείας.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71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5056138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5.1 Πώς ρυθμίζω το Online Banking;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886" y="1602936"/>
            <a:ext cx="7580365" cy="108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marR="0">
              <a:lnSpc>
                <a:spcPts val="1700"/>
              </a:lnSpc>
              <a:spcBef>
                <a:spcPts val="3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5. Συνδεθείτε στον ηλεκτρονικό τραπεζικό σας λογαριασμό και επαληθεύστε ότι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οι πληροφορίες είναι σωστές. Μπορείτε είτε να συνδεθείτε μέσω ενός προγράμματος περιήγησης όπως το 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Google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Chrome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ή «κατεβάζοντας» την εφαρμογή της τράπεζάς σας από το 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app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store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αν έχετε iPhone ή από το 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Play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Store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αν δεν έχετε iPhone.</a:t>
            </a:r>
          </a:p>
          <a:p>
            <a:pPr>
              <a:lnSpc>
                <a:spcPts val="1700"/>
              </a:lnSpc>
            </a:pPr>
            <a:endParaRPr lang="el-GR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3609" y="2568017"/>
            <a:ext cx="7246642" cy="646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6. Εξοικειωθείτε με τα χαρακτηριστικά του ηλεκτρονικού τραπεζικού σας λογαριασμού, όπως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 προβολή υπολοίπων λογαριασμών, συναλλαγών και λογαριασμών, καθώς και την πραγματοποίηση μεταφορών και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ληρωμ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ών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1352" y="3436492"/>
            <a:ext cx="7465031" cy="42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7. Ρυθμίστε τυχόν πρόσθετα μέτρα ασφαλείας που προσφέρονται από την τράπεζα, όπως </a:t>
            </a:r>
            <a:r>
              <a:rPr lang="el-GR" sz="1400" dirty="0">
                <a:solidFill>
                  <a:srgbClr val="000000"/>
                </a:solidFill>
                <a:latin typeface="Calibri"/>
                <a:cs typeface="Calibri"/>
              </a:rPr>
              <a:t>την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lang="el-GR" sz="1400" dirty="0" err="1">
                <a:solidFill>
                  <a:srgbClr val="000000"/>
                </a:solidFill>
                <a:latin typeface="Calibri"/>
                <a:cs typeface="Calibri"/>
              </a:rPr>
              <a:t>ιπλή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 α</a:t>
            </a:r>
            <a:r>
              <a:rPr sz="1400" dirty="0" err="1">
                <a:solidFill>
                  <a:srgbClr val="000000"/>
                </a:solidFill>
                <a:latin typeface="Calibri"/>
                <a:cs typeface="Calibri"/>
              </a:rPr>
              <a:t>υθεντικο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ποίηση, για την προστασία του λογαριασμού σας.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6964187" cy="28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μεταφέρω χρήματα χρησιμοποιώντας το Online Banking;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254" y="1616492"/>
            <a:ext cx="5993994" cy="19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1. Συνδεθείτε στον 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ηλεκτρονικό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απεζικό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σας λογαριασμό.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254" y="1971345"/>
            <a:ext cx="7764885" cy="387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2. Μόλις συνδεθείτε, αναζητήστε την ενότητα "Πληρωμή λογαριασμών" ή "Πληρωμές". 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Εδ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ώ,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μπ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ορείτε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να 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ξεκινήσετε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μι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α πληρωμή.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9992" y="2460896"/>
            <a:ext cx="7823575" cy="96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3. Επιλέξτε την επιλογή "Προσθήκη παραλήπτη" ή "Προσθήκη τιμολογητή". Εδώ, θα πρέπει να δώσετε το όνομα του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υ φυσικού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π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ρόσ</a:t>
            </a:r>
            <a:r>
              <a:rPr lang="el-GR" sz="1500" dirty="0" err="1">
                <a:solidFill>
                  <a:srgbClr val="000000"/>
                </a:solidFill>
                <a:latin typeface="Calibri"/>
                <a:cs typeface="Calibri"/>
              </a:rPr>
              <a:t>ώπου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ή την εταιρεία που 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επιθυμείτε να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ληρώ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ετε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, τον αριθμό λογαριασμού ή τον κωδικό χρέωσης, καθώς και κάθε άλλ</a:t>
            </a:r>
            <a:r>
              <a:rPr lang="el-GR" sz="1500" dirty="0" err="1">
                <a:solidFill>
                  <a:srgbClr val="000000"/>
                </a:solidFill>
                <a:latin typeface="Calibri"/>
                <a:cs typeface="Calibri"/>
              </a:rPr>
              <a:t>ες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απα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ιτούμενες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πληροφορίες. Αυτή η διαδικασία είναι συνήθως εφάπαξ και δεν θα χρειαστεί να την ξανακάνετε για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μελλοντικές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πληρωμές προς αυτόν τον δικαιούχο, διότι η τράπεζα θα φυλάξει αυτές τις πληροφορίες.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0254" y="3537145"/>
            <a:ext cx="7320069" cy="387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4. Εισάγετε το ποσό που θέλετε να πληρώσετε και επιλέξτε το λογαριασμό από τον οποίο θα γίνει η πληρωμή.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sz="15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54" y="4030285"/>
            <a:ext cx="7229732" cy="387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5. Επιλέξτε την ημερομηνία που θέλετε να γίνει η πληρωμή. Ορισμένες τράπεζες μπορεί να προσφέρουν τη δυνατότητα</a:t>
            </a:r>
            <a:r>
              <a:rPr lang="el-GR" sz="1500" dirty="0">
                <a:solidFill>
                  <a:srgbClr val="000000"/>
                </a:solidFill>
                <a:latin typeface="Calibri"/>
                <a:cs typeface="Calibri"/>
              </a:rPr>
              <a:t> να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ρογρ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αμματί</a:t>
            </a:r>
            <a:r>
              <a:rPr lang="el-GR" sz="1500" dirty="0" err="1">
                <a:solidFill>
                  <a:srgbClr val="000000"/>
                </a:solidFill>
                <a:latin typeface="Calibri"/>
                <a:cs typeface="Calibri"/>
              </a:rPr>
              <a:t>ζε</a:t>
            </a:r>
            <a:r>
              <a:rPr sz="1500" dirty="0" err="1">
                <a:solidFill>
                  <a:srgbClr val="000000"/>
                </a:solidFill>
                <a:latin typeface="Calibri"/>
                <a:cs typeface="Calibri"/>
              </a:rPr>
              <a:t>τε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επαναλαμβανόμενες πληρωμές.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73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8244189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5.1 Πώς μπορώ να μεταφέρω χρήματα χρησιμοποιώντας το Online Banking;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254" y="1616492"/>
            <a:ext cx="741057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cs typeface="Calibri"/>
              </a:rPr>
              <a:t>6. Ελέγξτε τα στοιχεία πληρωμής για να βεβαιωθείτε ότι όλα είναι σωστά και, στη συνέχεια, κάντε κλικ στο κουμπί "Υποβολή" ή</a:t>
            </a:r>
            <a:r>
              <a:rPr lang="el-GR" sz="1400" dirty="0">
                <a:solidFill>
                  <a:srgbClr val="000000"/>
                </a:solidFill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cs typeface="Calibri"/>
              </a:rPr>
              <a:t>"Επιβεβαίωση".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254" y="2112651"/>
            <a:ext cx="724502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cs typeface="Calibri"/>
              </a:rPr>
              <a:t>7. Ενδέχεται να σας ζητηθεί να παράσχετε πρόσθετο έλεγχο ταυτότητας, όπως κωδικό πρόσβασης μιας χρήσης ή</a:t>
            </a:r>
            <a:r>
              <a:rPr lang="el-GR" sz="1400" dirty="0">
                <a:solidFill>
                  <a:srgbClr val="000000"/>
                </a:solidFill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cs typeface="Calibri"/>
              </a:rPr>
              <a:t>επιβεβα</a:t>
            </a:r>
            <a:r>
              <a:rPr sz="1400" dirty="0" err="1">
                <a:solidFill>
                  <a:srgbClr val="000000"/>
                </a:solidFill>
                <a:cs typeface="Calibri"/>
              </a:rPr>
              <a:t>ίωση</a:t>
            </a:r>
            <a:r>
              <a:rPr sz="1400" dirty="0">
                <a:solidFill>
                  <a:srgbClr val="000000"/>
                </a:solidFill>
                <a:cs typeface="Calibri"/>
              </a:rPr>
              <a:t> μέσω εφαρμογής για κινητά, για την επαλήθευση της συναλλαγής.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0254" y="2655494"/>
            <a:ext cx="76153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cs typeface="Calibri"/>
              </a:rPr>
              <a:t>8. Μόλις ξεκινήσει η πληρωμή, θα πρέπει να λάβετε ένα μήνυμα επιβεβαίωσης ή μια απόδειξη.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6904" y="3362742"/>
            <a:ext cx="7979605" cy="772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cs typeface="Calibri"/>
              </a:rPr>
              <a:t>Αυτό </a:t>
            </a:r>
            <a:r>
              <a:rPr sz="1500" spc="-34" dirty="0">
                <a:solidFill>
                  <a:srgbClr val="000000"/>
                </a:solidFill>
                <a:cs typeface="Times New Roman"/>
              </a:rPr>
              <a:t>είναι</a:t>
            </a:r>
            <a:r>
              <a:rPr sz="1500" dirty="0">
                <a:solidFill>
                  <a:srgbClr val="000000"/>
                </a:solidFill>
                <a:cs typeface="Calibri"/>
              </a:rPr>
              <a:t>! Η ηλεκτρονική τραπεζική κάνει την πληρωμή των τιμολογίων γρήγορη και βολική, και</a:t>
            </a:r>
            <a:r>
              <a:rPr lang="el-GR" sz="1500" dirty="0">
                <a:solidFill>
                  <a:srgbClr val="000000"/>
                </a:solidFill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cs typeface="Calibri"/>
              </a:rPr>
              <a:t>μπ</a:t>
            </a:r>
            <a:r>
              <a:rPr sz="1500" dirty="0" err="1">
                <a:solidFill>
                  <a:srgbClr val="000000"/>
                </a:solidFill>
                <a:cs typeface="Calibri"/>
              </a:rPr>
              <a:t>ορείτε</a:t>
            </a:r>
            <a:r>
              <a:rPr sz="1500" dirty="0">
                <a:solidFill>
                  <a:srgbClr val="000000"/>
                </a:solidFill>
                <a:cs typeface="Calibri"/>
              </a:rPr>
              <a:t> να την </a:t>
            </a:r>
            <a:r>
              <a:rPr sz="1500" dirty="0" err="1">
                <a:solidFill>
                  <a:srgbClr val="000000"/>
                </a:solidFill>
                <a:cs typeface="Calibri"/>
              </a:rPr>
              <a:t>κάνετε</a:t>
            </a:r>
            <a:r>
              <a:rPr sz="1500" dirty="0">
                <a:solidFill>
                  <a:srgbClr val="000000"/>
                </a:solidFill>
                <a:cs typeface="Calibri"/>
              </a:rPr>
              <a:t> από</a:t>
            </a:r>
            <a:r>
              <a:rPr lang="el-GR" sz="1500" dirty="0">
                <a:solidFill>
                  <a:srgbClr val="000000"/>
                </a:solidFill>
                <a:cs typeface="Calibri"/>
              </a:rPr>
              <a:t> </a:t>
            </a:r>
            <a:r>
              <a:rPr sz="1500" dirty="0" err="1">
                <a:solidFill>
                  <a:srgbClr val="000000"/>
                </a:solidFill>
                <a:cs typeface="Calibri"/>
              </a:rPr>
              <a:t>την</a:t>
            </a:r>
            <a:r>
              <a:rPr sz="1500" dirty="0">
                <a:solidFill>
                  <a:srgbClr val="000000"/>
                </a:solidFill>
                <a:cs typeface="Calibri"/>
              </a:rPr>
              <a:t> άνεση του σπιτιού ή του γραφείου σας. Απλά θυμηθείτε να ελέγξετε ξανά όλες τις λεπτομέρειες πριν την υποβολή</a:t>
            </a:r>
            <a:r>
              <a:rPr lang="el-GR" sz="1500" dirty="0">
                <a:solidFill>
                  <a:srgbClr val="000000"/>
                </a:solidFill>
                <a:cs typeface="Calibri"/>
              </a:rPr>
              <a:t> για </a:t>
            </a:r>
            <a:r>
              <a:rPr sz="1500" dirty="0">
                <a:solidFill>
                  <a:srgbClr val="000000"/>
                </a:solidFill>
                <a:cs typeface="Calibri"/>
              </a:rPr>
              <a:t>π</a:t>
            </a:r>
            <a:r>
              <a:rPr sz="1500" dirty="0" err="1">
                <a:solidFill>
                  <a:srgbClr val="000000"/>
                </a:solidFill>
                <a:cs typeface="Calibri"/>
              </a:rPr>
              <a:t>ληρωμή</a:t>
            </a:r>
            <a:r>
              <a:rPr sz="1500" dirty="0">
                <a:solidFill>
                  <a:srgbClr val="000000"/>
                </a:solidFill>
                <a:cs typeface="Calibri"/>
              </a:rPr>
              <a:t> για την αποφυγή τυχόν σφαλμάτων ή</a:t>
            </a:r>
            <a:r>
              <a:rPr lang="el-GR" sz="1500" dirty="0">
                <a:solidFill>
                  <a:srgbClr val="000000"/>
                </a:solidFill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cs typeface="Calibri"/>
              </a:rPr>
              <a:t>κα</a:t>
            </a:r>
            <a:r>
              <a:rPr sz="1500" dirty="0" err="1">
                <a:solidFill>
                  <a:srgbClr val="000000"/>
                </a:solidFill>
                <a:cs typeface="Calibri"/>
              </a:rPr>
              <a:t>θυστερήσεων</a:t>
            </a:r>
            <a:r>
              <a:rPr sz="1500" dirty="0">
                <a:solidFill>
                  <a:srgbClr val="000000"/>
                </a:solidFill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34722" y="481808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74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2124" y="323195"/>
            <a:ext cx="191740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Αριθμός έργου: 2021-1-DE02-KA220-VET-000030542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293" y="895579"/>
            <a:ext cx="3910715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1F108C"/>
                </a:solidFill>
                <a:latin typeface="TKKWCI+Play-Bold"/>
                <a:cs typeface="TKKWCI+Play-Bold"/>
              </a:rPr>
              <a:t>Σας ευχαριστώ!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8158" y="3593897"/>
            <a:ext cx="3652991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EA535"/>
                </a:solidFill>
                <a:latin typeface="Calibri"/>
                <a:cs typeface="Calibri"/>
              </a:rPr>
              <a:t>Ακολουθήστε μας στο Facebook!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9415" y="4845083"/>
            <a:ext cx="19136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000000"/>
                </a:solidFill>
                <a:latin typeface="Calibri"/>
                <a:cs typeface="Calibri"/>
              </a:rPr>
              <a:t>Αριθμός έργου: 2021-1-IT02-KA220-ADU-000035139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5" y="908587"/>
            <a:ext cx="7524109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Γιατί είναι σημαντικές οι ηλεκτρονικές πληρωμές;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3045" y="1773209"/>
            <a:ext cx="5633309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Η τεχνολογία γίνεται όλο και πιο σημαντική στην</a:t>
            </a:r>
          </a:p>
          <a:p>
            <a:pPr marL="0" marR="0">
              <a:lnSpc>
                <a:spcPts val="2000"/>
              </a:lnSpc>
              <a:spcBef>
                <a:spcPts val="759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την καθημερινή μας ζωή, συμπεριλαμβανομένου του τρόπου με τον οποίο πληρώνουμε για πράγματα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45" y="2626649"/>
            <a:ext cx="590425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Η δυνατότητα χρήσης ψηφιακών επιλογών πληρωμής μπορεί να σας δώσει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dirty="0" err="1">
                <a:solidFill>
                  <a:srgbClr val="000000"/>
                </a:solidFill>
                <a:latin typeface="Calibri"/>
                <a:cs typeface="Calibri"/>
              </a:rPr>
              <a:t>ολλά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οφέλη και πλεονεκτήματα κατά την πληρωμή υπηρεσιών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6684" y="3654472"/>
            <a:ext cx="580603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Είναι σημαντικό να μάθετε πώς να χρησιμοποιείτε αυτές τις επιλογές ώστε να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μπ</a:t>
            </a:r>
            <a:r>
              <a:rPr dirty="0" err="1">
                <a:solidFill>
                  <a:srgbClr val="000000"/>
                </a:solidFill>
                <a:latin typeface="Calibri"/>
                <a:cs typeface="Calibri"/>
              </a:rPr>
              <a:t>ορ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είτε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να α</a:t>
            </a:r>
            <a:r>
              <a:rPr dirty="0" err="1">
                <a:solidFill>
                  <a:srgbClr val="000000"/>
                </a:solidFill>
                <a:latin typeface="Calibri"/>
                <a:cs typeface="Calibri"/>
              </a:rPr>
              <a:t>ξιο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ποιήσ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Calibri"/>
              </a:rPr>
              <a:t>ετε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στο έπακρο ό,τι έχει να προσφέρει η τεχνολογία.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73616" y="481808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4275" y="327920"/>
            <a:ext cx="1862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2021-1-IT02-KA220-ADU-000035139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74" y="908587"/>
            <a:ext cx="8432977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2.1 Πλεονεκτήματα των συστημάτων ηλεκτρονικών πληρωμών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2668" y="2120075"/>
            <a:ext cx="4528767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Τι σας έρχεται στο μυαλό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2762" y="2851595"/>
            <a:ext cx="5556969" cy="1236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όταν σκέφτεστε τα οφέλη των</a:t>
            </a:r>
            <a:r>
              <a:rPr lang="el-GR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000000"/>
                </a:solidFill>
                <a:latin typeface="Calibri"/>
                <a:cs typeface="Calibri"/>
              </a:rPr>
              <a:t>συστ</a:t>
            </a:r>
            <a:r>
              <a:rPr lang="el-GR" sz="3200" b="1" dirty="0" err="1">
                <a:solidFill>
                  <a:srgbClr val="000000"/>
                </a:solidFill>
                <a:latin typeface="Calibri"/>
                <a:cs typeface="Calibri"/>
              </a:rPr>
              <a:t>ημάτων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 ηλεκτρονικών πληρωμών;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3616" y="481808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5114</Words>
  <Application>Microsoft Office PowerPoint</Application>
  <PresentationFormat>Προβολή στην οθόνη (16:9)</PresentationFormat>
  <Paragraphs>518</Paragraphs>
  <Slides>75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82" baseType="lpstr">
      <vt:lpstr>PBUMGG+Arial-BoldMT</vt:lpstr>
      <vt:lpstr>GBDOST+ArialMT</vt:lpstr>
      <vt:lpstr>Times New Roman</vt:lpstr>
      <vt:lpstr>TKKWCI+Play-Bold</vt:lpstr>
      <vt:lpstr>Calibri</vt:lpstr>
      <vt:lpstr>Arial</vt:lpstr>
      <vt:lpstr>Theme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user</dc:creator>
  <cp:keywords>, docId:2FD5320424DDFDFE93D7B101713A5FE6</cp:keywords>
  <cp:lastModifiedBy>Greg Archimandritis</cp:lastModifiedBy>
  <cp:revision>2</cp:revision>
  <dcterms:modified xsi:type="dcterms:W3CDTF">2023-10-09T07:13:26Z</dcterms:modified>
</cp:coreProperties>
</file>